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388" r:id="rId2"/>
    <p:sldId id="557" r:id="rId3"/>
    <p:sldId id="545" r:id="rId4"/>
    <p:sldId id="546" r:id="rId5"/>
    <p:sldId id="547" r:id="rId6"/>
    <p:sldId id="548" r:id="rId7"/>
    <p:sldId id="549" r:id="rId8"/>
    <p:sldId id="550" r:id="rId9"/>
    <p:sldId id="556" r:id="rId10"/>
    <p:sldId id="558" r:id="rId11"/>
    <p:sldId id="559" r:id="rId12"/>
    <p:sldId id="560" r:id="rId13"/>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el Michael Liebman" initials="" lastIdx="5" clrIdx="0"/>
  <p:cmAuthor id="1" name="JHE018" initials="J" lastIdx="14" clrIdx="1"/>
  <p:cmAuthor id="2" name="Matthew A Phillips" initials="MAP" lastIdx="0" clrIdx="2"/>
  <p:cmAuthor id="3" name="Joel Michael Liebman" initials="JML" lastIdx="2"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CC0000"/>
    <a:srgbClr val="FFFF66"/>
    <a:srgbClr val="002A7E"/>
    <a:srgbClr val="6DC0FF"/>
    <a:srgbClr val="003366"/>
    <a:srgbClr val="1C2472"/>
    <a:srgbClr val="0070C0"/>
    <a:srgbClr val="003399"/>
    <a:srgbClr val="0038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2133" autoAdjust="0"/>
  </p:normalViewPr>
  <p:slideViewPr>
    <p:cSldViewPr>
      <p:cViewPr varScale="1">
        <p:scale>
          <a:sx n="55" d="100"/>
          <a:sy n="55" d="100"/>
        </p:scale>
        <p:origin x="1037"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8" d="100"/>
          <a:sy n="78" d="100"/>
        </p:scale>
        <p:origin x="-3736" y="86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170583" cy="480388"/>
          </a:xfrm>
          <a:prstGeom prst="rect">
            <a:avLst/>
          </a:prstGeom>
          <a:noFill/>
          <a:ln>
            <a:noFill/>
          </a:ln>
          <a:effectLst/>
          <a:extLst/>
        </p:spPr>
        <p:txBody>
          <a:bodyPr vert="horz" wrap="square" lIns="94837" tIns="47418" rIns="94837" bIns="47418" numCol="1" anchor="t" anchorCtr="0" compatLnSpc="1">
            <a:prstTxWarp prst="textNoShape">
              <a:avLst/>
            </a:prstTxWarp>
          </a:bodyPr>
          <a:lstStyle>
            <a:lvl1pPr>
              <a:defRPr sz="1200"/>
            </a:lvl1pPr>
          </a:lstStyle>
          <a:p>
            <a:pPr>
              <a:defRPr/>
            </a:pPr>
            <a:endParaRPr lang="en-US" dirty="0"/>
          </a:p>
        </p:txBody>
      </p:sp>
      <p:sp>
        <p:nvSpPr>
          <p:cNvPr id="4099" name="Rectangle 3"/>
          <p:cNvSpPr>
            <a:spLocks noGrp="1" noChangeArrowheads="1"/>
          </p:cNvSpPr>
          <p:nvPr>
            <p:ph type="dt" idx="1"/>
          </p:nvPr>
        </p:nvSpPr>
        <p:spPr bwMode="auto">
          <a:xfrm>
            <a:off x="4142963" y="0"/>
            <a:ext cx="3170583" cy="480388"/>
          </a:xfrm>
          <a:prstGeom prst="rect">
            <a:avLst/>
          </a:prstGeom>
          <a:noFill/>
          <a:ln>
            <a:noFill/>
          </a:ln>
          <a:effectLst/>
          <a:extLst/>
        </p:spPr>
        <p:txBody>
          <a:bodyPr vert="horz" wrap="square" lIns="94837" tIns="47418" rIns="94837" bIns="47418" numCol="1" anchor="t" anchorCtr="0" compatLnSpc="1">
            <a:prstTxWarp prst="textNoShape">
              <a:avLst/>
            </a:prstTxWarp>
          </a:bodyPr>
          <a:lstStyle>
            <a:lvl1pPr algn="r">
              <a:defRPr sz="1200"/>
            </a:lvl1pPr>
          </a:lstStyle>
          <a:p>
            <a:pPr>
              <a:defRPr/>
            </a:pPr>
            <a:endParaRPr lang="en-US" dirty="0"/>
          </a:p>
        </p:txBody>
      </p:sp>
      <p:sp>
        <p:nvSpPr>
          <p:cNvPr id="14340"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32184" y="4561227"/>
            <a:ext cx="5850835" cy="4320213"/>
          </a:xfrm>
          <a:prstGeom prst="rect">
            <a:avLst/>
          </a:prstGeom>
          <a:noFill/>
          <a:ln>
            <a:noFill/>
          </a:ln>
          <a:effectLst/>
          <a:extLst/>
        </p:spPr>
        <p:txBody>
          <a:bodyPr vert="horz" wrap="square" lIns="94837" tIns="47418" rIns="94837" bIns="4741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1" y="9119173"/>
            <a:ext cx="3170583" cy="480388"/>
          </a:xfrm>
          <a:prstGeom prst="rect">
            <a:avLst/>
          </a:prstGeom>
          <a:noFill/>
          <a:ln>
            <a:noFill/>
          </a:ln>
          <a:effectLst/>
          <a:extLst/>
        </p:spPr>
        <p:txBody>
          <a:bodyPr vert="horz" wrap="square" lIns="94837" tIns="47418" rIns="94837" bIns="47418" numCol="1" anchor="b" anchorCtr="0" compatLnSpc="1">
            <a:prstTxWarp prst="textNoShape">
              <a:avLst/>
            </a:prstTxWarp>
          </a:bodyPr>
          <a:lstStyle>
            <a:lvl1pPr>
              <a:defRPr sz="1200"/>
            </a:lvl1pPr>
          </a:lstStyle>
          <a:p>
            <a:pPr>
              <a:defRPr/>
            </a:pPr>
            <a:endParaRPr lang="en-US" dirty="0"/>
          </a:p>
        </p:txBody>
      </p:sp>
      <p:sp>
        <p:nvSpPr>
          <p:cNvPr id="4103" name="Rectangle 7"/>
          <p:cNvSpPr>
            <a:spLocks noGrp="1" noChangeArrowheads="1"/>
          </p:cNvSpPr>
          <p:nvPr>
            <p:ph type="sldNum" sz="quarter" idx="5"/>
          </p:nvPr>
        </p:nvSpPr>
        <p:spPr bwMode="auto">
          <a:xfrm>
            <a:off x="4142963" y="9119173"/>
            <a:ext cx="3170583" cy="480388"/>
          </a:xfrm>
          <a:prstGeom prst="rect">
            <a:avLst/>
          </a:prstGeom>
          <a:noFill/>
          <a:ln>
            <a:noFill/>
          </a:ln>
          <a:effectLst/>
          <a:extLst/>
        </p:spPr>
        <p:txBody>
          <a:bodyPr vert="horz" wrap="square" lIns="94837" tIns="47418" rIns="94837" bIns="47418" numCol="1" anchor="b" anchorCtr="0" compatLnSpc="1">
            <a:prstTxWarp prst="textNoShape">
              <a:avLst/>
            </a:prstTxWarp>
          </a:bodyPr>
          <a:lstStyle>
            <a:lvl1pPr algn="r">
              <a:defRPr sz="1200"/>
            </a:lvl1pPr>
          </a:lstStyle>
          <a:p>
            <a:pPr>
              <a:defRPr/>
            </a:pPr>
            <a:fld id="{018ADC93-73A3-4F3C-8FC6-E12E1F5A2B76}" type="slidenum">
              <a:rPr lang="en-US"/>
              <a:pPr>
                <a:defRPr/>
              </a:pPr>
              <a:t>‹#›</a:t>
            </a:fld>
            <a:endParaRPr lang="en-US" dirty="0"/>
          </a:p>
        </p:txBody>
      </p:sp>
    </p:spTree>
    <p:extLst>
      <p:ext uri="{BB962C8B-B14F-4D97-AF65-F5344CB8AC3E}">
        <p14:creationId xmlns:p14="http://schemas.microsoft.com/office/powerpoint/2010/main" val="11583970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018ADC93-73A3-4F3C-8FC6-E12E1F5A2B76}" type="slidenum">
              <a:rPr lang="en-US" smtClean="0"/>
              <a:pPr>
                <a:defRPr/>
              </a:pPr>
              <a:t>1</a:t>
            </a:fld>
            <a:endParaRPr lang="en-US" dirty="0"/>
          </a:p>
        </p:txBody>
      </p:sp>
    </p:spTree>
    <p:extLst>
      <p:ext uri="{BB962C8B-B14F-4D97-AF65-F5344CB8AC3E}">
        <p14:creationId xmlns:p14="http://schemas.microsoft.com/office/powerpoint/2010/main" val="4077408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9CBF39D-75D6-4D5E-AC0C-4525F24C5753}" type="datetime1">
              <a:rPr lang="en-US" smtClean="0"/>
              <a:pPr>
                <a:defRPr/>
              </a:pPr>
              <a:t>8/23/2016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4918368-5548-485E-9F4F-E5A69C7C966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54C44A2-8229-483B-83AA-5E1190303171}" type="datetime1">
              <a:rPr lang="en-US" smtClean="0"/>
              <a:pPr>
                <a:defRPr/>
              </a:pPr>
              <a:t>8/23/2016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366A951-F260-4BDF-804B-F681E0633EB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EECBE8F-39DD-4F08-AA02-083467F9F5E2}" type="datetime1">
              <a:rPr lang="en-US" smtClean="0"/>
              <a:pPr>
                <a:defRPr/>
              </a:pPr>
              <a:t>8/23/2016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43DBF5E-56D8-417A-BC54-40F6467902A6}"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fld id="{E0DC6B94-0B7A-4F3F-A551-8E85BEFEE26B}" type="datetime1">
              <a:rPr lang="en-US" smtClean="0"/>
              <a:pPr>
                <a:defRPr/>
              </a:pPr>
              <a:t>8/23/2016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81494FA-8AF1-4695-A590-C1E67C3CB2B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BCFBFE8-9326-4726-90E0-C9F7B8324310}" type="datetime1">
              <a:rPr lang="en-US" smtClean="0"/>
              <a:pPr>
                <a:defRPr/>
              </a:pPr>
              <a:t>8/23/2016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EA005E4-63FE-40E0-8B9D-6A30BBB0208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F1FFE47F-3DEA-4E69-9139-1D597DD00A3D}" type="datetime1">
              <a:rPr lang="en-US" smtClean="0"/>
              <a:pPr>
                <a:defRPr/>
              </a:pPr>
              <a:t>8/23/2016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07B0C94-1118-4356-A3B2-7D96A78B934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DCAD0BD3-3B8F-4243-B0A6-0F2092F26B3E}" type="datetime1">
              <a:rPr lang="en-US" smtClean="0"/>
              <a:pPr>
                <a:defRPr/>
              </a:pPr>
              <a:t>8/23/2016</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59D78B3-DFB5-44BE-A078-6238D061644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27D48A27-CC76-4D07-84AF-867F4471966F}" type="datetime1">
              <a:rPr lang="en-US" smtClean="0"/>
              <a:pPr>
                <a:defRPr/>
              </a:pPr>
              <a:t>8/23/2016</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5ED4FE94-0AA2-4115-8F51-1146497D2B8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F44CA9D5-51B2-420A-9254-FA198C621763}" type="datetime1">
              <a:rPr lang="en-US" smtClean="0"/>
              <a:pPr>
                <a:defRPr/>
              </a:pPr>
              <a:t>8/23/2016</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C29F9DD7-181A-4F8C-91C9-63D28CB05BB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51B721F-C833-4226-AF5A-A6FDDFB9ADA6}" type="datetime1">
              <a:rPr lang="en-US" smtClean="0"/>
              <a:pPr>
                <a:defRPr/>
              </a:pPr>
              <a:t>8/23/2016</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EA7D6E00-7268-4F60-899E-DCC9D5FD6E4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60C0995-1B1B-41CE-A39F-782123742983}" type="datetime1">
              <a:rPr lang="en-US" smtClean="0"/>
              <a:pPr>
                <a:defRPr/>
              </a:pPr>
              <a:t>8/23/2016</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7BD3A6C-B568-4324-8380-199B52DD0AD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29FDA22-47B8-42E8-9A7F-346A5EAB827B}" type="datetime1">
              <a:rPr lang="en-US" smtClean="0"/>
              <a:pPr>
                <a:defRPr/>
              </a:pPr>
              <a:t>8/23/2016</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670D391-9124-4C40-98A7-CEA339666B4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fld id="{A206CFCF-E3C6-49FC-9C38-B6384933000E}" type="datetime1">
              <a:rPr lang="en-US" smtClean="0"/>
              <a:pPr>
                <a:defRPr/>
              </a:pPr>
              <a:t>8/23/2016</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589B5052-A57D-4A71-9ACE-B5FD0F32912A}" type="slidenum">
              <a:rPr lang="en-US"/>
              <a:pPr>
                <a:defRPr/>
              </a:pPr>
              <a:t>‹#›</a:t>
            </a:fld>
            <a:endParaRPr lang="en-US" dirty="0"/>
          </a:p>
        </p:txBody>
      </p:sp>
      <p:pic>
        <p:nvPicPr>
          <p:cNvPr id="1031" name="Picture 8" descr="cbp_seal"/>
          <p:cNvPicPr>
            <a:picLocks noChangeAspect="1" noChangeArrowheads="1"/>
          </p:cNvPicPr>
          <p:nvPr userDrawn="1"/>
        </p:nvPicPr>
        <p:blipFill>
          <a:blip r:embed="rId14" cstate="print"/>
          <a:srcRect/>
          <a:stretch>
            <a:fillRect/>
          </a:stretch>
        </p:blipFill>
        <p:spPr bwMode="auto">
          <a:xfrm>
            <a:off x="57150" y="38100"/>
            <a:ext cx="1195388" cy="1219200"/>
          </a:xfrm>
          <a:prstGeom prst="rect">
            <a:avLst/>
          </a:prstGeom>
          <a:noFill/>
          <a:ln w="9525">
            <a:noFill/>
            <a:miter lim="800000"/>
            <a:headEnd/>
            <a:tailEnd/>
          </a:ln>
        </p:spPr>
      </p:pic>
      <p:sp>
        <p:nvSpPr>
          <p:cNvPr id="1032" name="Line 9"/>
          <p:cNvSpPr>
            <a:spLocks noChangeShapeType="1"/>
          </p:cNvSpPr>
          <p:nvPr userDrawn="1"/>
        </p:nvSpPr>
        <p:spPr bwMode="auto">
          <a:xfrm rot="10800000" flipV="1">
            <a:off x="315913" y="1368425"/>
            <a:ext cx="8523287" cy="3175"/>
          </a:xfrm>
          <a:prstGeom prst="line">
            <a:avLst/>
          </a:prstGeom>
          <a:noFill/>
          <a:ln w="76200">
            <a:solidFill>
              <a:srgbClr val="A50021"/>
            </a:solidFill>
            <a:round/>
            <a:headEnd/>
            <a:tailEnd/>
          </a:ln>
          <a:effectLst>
            <a:outerShdw dist="35921" dir="2700000" algn="ctr" rotWithShape="0">
              <a:schemeClr val="tx1"/>
            </a:outerShdw>
          </a:effectLst>
          <a:extLst/>
        </p:spPr>
        <p:txBody>
          <a:bodyPr wrap="none" anchor="ctr"/>
          <a:lstStyle/>
          <a:p>
            <a:pPr>
              <a:defRPr/>
            </a:pPr>
            <a:endParaRPr lang="en-US" dirty="0"/>
          </a:p>
        </p:txBody>
      </p:sp>
      <p:sp>
        <p:nvSpPr>
          <p:cNvPr id="1033" name="Text Box 10"/>
          <p:cNvSpPr txBox="1">
            <a:spLocks noChangeArrowheads="1"/>
          </p:cNvSpPr>
          <p:nvPr userDrawn="1"/>
        </p:nvSpPr>
        <p:spPr bwMode="auto">
          <a:xfrm>
            <a:off x="2667000" y="6324600"/>
            <a:ext cx="4022725" cy="336550"/>
          </a:xfrm>
          <a:prstGeom prst="rect">
            <a:avLst/>
          </a:prstGeom>
          <a:noFill/>
          <a:ln>
            <a:noFill/>
          </a:ln>
          <a:effectLs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spcBef>
                <a:spcPct val="20000"/>
              </a:spcBef>
              <a:defRPr/>
            </a:pPr>
            <a:r>
              <a:rPr lang="en-US" sz="1600" b="1" dirty="0" smtClean="0">
                <a:solidFill>
                  <a:srgbClr val="C0C0C0"/>
                </a:solidFill>
                <a:cs typeface="Times New Roman" pitchFamily="18" charset="0"/>
                <a:sym typeface="Symbol" pitchFamily="18" charset="2"/>
              </a:rPr>
              <a:t>VIGILANCE </a:t>
            </a:r>
            <a:r>
              <a:rPr lang="en-US" sz="1600" b="1" dirty="0" smtClean="0">
                <a:solidFill>
                  <a:srgbClr val="C0C0C0"/>
                </a:solidFill>
                <a:cs typeface="Times New Roman" pitchFamily="18" charset="0"/>
                <a:sym typeface="Wingdings 2" pitchFamily="18" charset="2"/>
              </a:rPr>
              <a:t></a:t>
            </a:r>
            <a:r>
              <a:rPr lang="en-US" sz="1600" b="1" dirty="0" smtClean="0">
                <a:solidFill>
                  <a:srgbClr val="C0C0C0"/>
                </a:solidFill>
                <a:cs typeface="Times New Roman" pitchFamily="18" charset="0"/>
                <a:sym typeface="Symbol" pitchFamily="18" charset="2"/>
              </a:rPr>
              <a:t>  SERVICE </a:t>
            </a:r>
            <a:r>
              <a:rPr lang="en-US" sz="1600" b="1" dirty="0" smtClean="0">
                <a:solidFill>
                  <a:srgbClr val="C0C0C0"/>
                </a:solidFill>
                <a:cs typeface="Times New Roman" pitchFamily="18" charset="0"/>
                <a:sym typeface="Wingdings 2" pitchFamily="18" charset="2"/>
              </a:rPr>
              <a:t></a:t>
            </a:r>
            <a:r>
              <a:rPr lang="en-US" sz="1600" b="1" dirty="0" smtClean="0">
                <a:solidFill>
                  <a:srgbClr val="C0C0C0"/>
                </a:solidFill>
                <a:cs typeface="Times New Roman" pitchFamily="18" charset="0"/>
                <a:sym typeface="Symbol" pitchFamily="18" charset="2"/>
              </a:rPr>
              <a:t>  INTEGRITY </a:t>
            </a:r>
          </a:p>
        </p:txBody>
      </p:sp>
      <p:pic>
        <p:nvPicPr>
          <p:cNvPr id="1034" name="Picture 5" descr="DHS_cbp_S3"/>
          <p:cNvPicPr>
            <a:picLocks noChangeAspect="1" noChangeArrowheads="1"/>
          </p:cNvPicPr>
          <p:nvPr userDrawn="1"/>
        </p:nvPicPr>
        <p:blipFill>
          <a:blip r:embed="rId15" cstate="print"/>
          <a:srcRect l="41016" t="42406" r="41016" b="42404"/>
          <a:stretch>
            <a:fillRect/>
          </a:stretch>
        </p:blipFill>
        <p:spPr bwMode="auto">
          <a:xfrm>
            <a:off x="152400" y="5867400"/>
            <a:ext cx="2286000" cy="8382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438400"/>
            <a:ext cx="8229600" cy="1143000"/>
          </a:xfrm>
        </p:spPr>
        <p:txBody>
          <a:bodyPr/>
          <a:lstStyle/>
          <a:p>
            <a:r>
              <a:rPr lang="en-US" dirty="0" smtClean="0"/>
              <a:t>Protest in ACE</a:t>
            </a:r>
            <a:endParaRPr lang="en-US" dirty="0"/>
          </a:p>
        </p:txBody>
      </p:sp>
      <p:sp>
        <p:nvSpPr>
          <p:cNvPr id="22" name="Slide Number Placeholder 21"/>
          <p:cNvSpPr>
            <a:spLocks noGrp="1"/>
          </p:cNvSpPr>
          <p:nvPr>
            <p:ph type="sldNum" sz="quarter" idx="12"/>
          </p:nvPr>
        </p:nvSpPr>
        <p:spPr/>
        <p:txBody>
          <a:bodyPr/>
          <a:lstStyle/>
          <a:p>
            <a:pPr>
              <a:defRPr/>
            </a:pPr>
            <a:fld id="{14918368-5548-485E-9F4F-E5A69C7C9664}"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Functionality Available on 8/27</a:t>
            </a:r>
            <a:endParaRPr lang="en-US" sz="4000" dirty="0"/>
          </a:p>
        </p:txBody>
      </p:sp>
      <p:sp>
        <p:nvSpPr>
          <p:cNvPr id="3" name="Content Placeholder 2"/>
          <p:cNvSpPr>
            <a:spLocks noGrp="1"/>
          </p:cNvSpPr>
          <p:nvPr>
            <p:ph idx="1"/>
          </p:nvPr>
        </p:nvSpPr>
        <p:spPr/>
        <p:txBody>
          <a:bodyPr/>
          <a:lstStyle/>
          <a:p>
            <a:r>
              <a:rPr lang="en-US" sz="1800" dirty="0"/>
              <a:t>Ability to amend a Protest existing in ACE</a:t>
            </a:r>
          </a:p>
          <a:p>
            <a:r>
              <a:rPr lang="en-US" sz="1800" dirty="0"/>
              <a:t>Ability to provide supplemental information for a Protest or claim in the form of document uploads in the protest portal.</a:t>
            </a:r>
          </a:p>
          <a:p>
            <a:r>
              <a:rPr lang="en-US" sz="1800" dirty="0"/>
              <a:t>Ability to submit an Additional Argument, and supporting documents, to an existing </a:t>
            </a:r>
            <a:r>
              <a:rPr lang="en-US" sz="1800" dirty="0" smtClean="0"/>
              <a:t>Protest</a:t>
            </a:r>
          </a:p>
          <a:p>
            <a:r>
              <a:rPr lang="en-US" sz="1800" dirty="0" smtClean="0"/>
              <a:t>Ability </a:t>
            </a:r>
            <a:r>
              <a:rPr lang="en-US" sz="1800" dirty="0"/>
              <a:t>to </a:t>
            </a:r>
            <a:r>
              <a:rPr lang="en-US" sz="1800" dirty="0" smtClean="0"/>
              <a:t>request and withdraw a request for </a:t>
            </a:r>
            <a:r>
              <a:rPr lang="en-US" sz="1800" dirty="0"/>
              <a:t>Accelerated Disposition through the Protest Portal</a:t>
            </a:r>
          </a:p>
          <a:p>
            <a:r>
              <a:rPr lang="en-US" sz="1800" dirty="0" smtClean="0"/>
              <a:t>Ability to add a 181.115 Importer Intervention onto an existing 514 Protest</a:t>
            </a:r>
          </a:p>
          <a:p>
            <a:r>
              <a:rPr lang="en-US" sz="1800" dirty="0" smtClean="0"/>
              <a:t>Ability to upload a response to a CBP request for additional information on a Protest, if necessary</a:t>
            </a:r>
          </a:p>
          <a:p>
            <a:r>
              <a:rPr lang="en-US" sz="1800" dirty="0" smtClean="0"/>
              <a:t>Ability to withdraw a Protest or 520(d) claim</a:t>
            </a:r>
          </a:p>
          <a:p>
            <a:r>
              <a:rPr lang="en-US" sz="1800" dirty="0" smtClean="0"/>
              <a:t>Ability to submit 1515(c) and 1515(d) requests through the Protest portal</a:t>
            </a:r>
          </a:p>
        </p:txBody>
      </p:sp>
      <p:sp>
        <p:nvSpPr>
          <p:cNvPr id="4" name="Slide Number Placeholder 3"/>
          <p:cNvSpPr>
            <a:spLocks noGrp="1"/>
          </p:cNvSpPr>
          <p:nvPr>
            <p:ph type="sldNum" sz="quarter" idx="12"/>
          </p:nvPr>
        </p:nvSpPr>
        <p:spPr/>
        <p:txBody>
          <a:bodyPr/>
          <a:lstStyle/>
          <a:p>
            <a:pPr>
              <a:defRPr/>
            </a:pPr>
            <a:fld id="{9EA005E4-63FE-40E0-8B9D-6A30BBB02087}" type="slidenum">
              <a:rPr lang="en-US" smtClean="0"/>
              <a:pPr>
                <a:defRPr/>
              </a:pPr>
              <a:t>10</a:t>
            </a:fld>
            <a:endParaRPr lang="en-US" dirty="0"/>
          </a:p>
        </p:txBody>
      </p:sp>
    </p:spTree>
    <p:extLst>
      <p:ext uri="{BB962C8B-B14F-4D97-AF65-F5344CB8AC3E}">
        <p14:creationId xmlns:p14="http://schemas.microsoft.com/office/powerpoint/2010/main" val="2394481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Reporting Capabilities (post deployment)</a:t>
            </a:r>
            <a:endParaRPr lang="en-US" sz="3600" dirty="0"/>
          </a:p>
        </p:txBody>
      </p:sp>
      <p:sp>
        <p:nvSpPr>
          <p:cNvPr id="3" name="Content Placeholder 2"/>
          <p:cNvSpPr>
            <a:spLocks noGrp="1"/>
          </p:cNvSpPr>
          <p:nvPr>
            <p:ph idx="1"/>
          </p:nvPr>
        </p:nvSpPr>
        <p:spPr/>
        <p:txBody>
          <a:bodyPr/>
          <a:lstStyle/>
          <a:p>
            <a:r>
              <a:rPr lang="en-US" sz="2800" dirty="0" smtClean="0"/>
              <a:t>Reporting capabilities for Protest Filers</a:t>
            </a:r>
          </a:p>
          <a:p>
            <a:pPr lvl="1"/>
            <a:r>
              <a:rPr lang="en-US" sz="2400" dirty="0" smtClean="0"/>
              <a:t>Access to all Protests where a party has filed or exists as the filer on a Protest of 520(d) in ACE</a:t>
            </a:r>
          </a:p>
          <a:p>
            <a:r>
              <a:rPr lang="en-US" sz="2800" dirty="0" smtClean="0"/>
              <a:t>Reporting capabilities for other Protest parties (specifically, Protestants)</a:t>
            </a:r>
          </a:p>
          <a:p>
            <a:pPr lvl="1"/>
            <a:r>
              <a:rPr lang="en-US" sz="2400" dirty="0" smtClean="0"/>
              <a:t>Access to all Protests where a party exists as the Protestant on a Protest of 520(d) in ACE</a:t>
            </a:r>
          </a:p>
          <a:p>
            <a:r>
              <a:rPr lang="en-US" sz="2800" dirty="0" smtClean="0"/>
              <a:t>Reporting will mainly focus around ad hoc reporting, with minimal canned report functionality</a:t>
            </a:r>
            <a:endParaRPr lang="en-US" sz="2800" dirty="0"/>
          </a:p>
        </p:txBody>
      </p:sp>
      <p:sp>
        <p:nvSpPr>
          <p:cNvPr id="4" name="Slide Number Placeholder 3"/>
          <p:cNvSpPr>
            <a:spLocks noGrp="1"/>
          </p:cNvSpPr>
          <p:nvPr>
            <p:ph type="sldNum" sz="quarter" idx="12"/>
          </p:nvPr>
        </p:nvSpPr>
        <p:spPr/>
        <p:txBody>
          <a:bodyPr/>
          <a:lstStyle/>
          <a:p>
            <a:pPr>
              <a:defRPr/>
            </a:pPr>
            <a:fld id="{9EA005E4-63FE-40E0-8B9D-6A30BBB02087}" type="slidenum">
              <a:rPr lang="en-US" smtClean="0"/>
              <a:pPr>
                <a:defRPr/>
              </a:pPr>
              <a:t>11</a:t>
            </a:fld>
            <a:endParaRPr lang="en-US" dirty="0"/>
          </a:p>
        </p:txBody>
      </p:sp>
    </p:spTree>
    <p:extLst>
      <p:ext uri="{BB962C8B-B14F-4D97-AF65-F5344CB8AC3E}">
        <p14:creationId xmlns:p14="http://schemas.microsoft.com/office/powerpoint/2010/main" val="3496858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Electronic Protests after 8/27/16</a:t>
            </a:r>
            <a:endParaRPr lang="en-US" sz="3600" dirty="0"/>
          </a:p>
        </p:txBody>
      </p:sp>
      <p:sp>
        <p:nvSpPr>
          <p:cNvPr id="3" name="Content Placeholder 2"/>
          <p:cNvSpPr>
            <a:spLocks noGrp="1"/>
          </p:cNvSpPr>
          <p:nvPr>
            <p:ph idx="1"/>
          </p:nvPr>
        </p:nvSpPr>
        <p:spPr/>
        <p:txBody>
          <a:bodyPr/>
          <a:lstStyle/>
          <a:p>
            <a:r>
              <a:rPr lang="en-US" dirty="0" smtClean="0"/>
              <a:t>After the deployment on 8/27/16, ACE will be the sole mechanism for filing protests electronically.</a:t>
            </a:r>
          </a:p>
          <a:p>
            <a:pPr lvl="1"/>
            <a:r>
              <a:rPr lang="en-US" dirty="0" smtClean="0"/>
              <a:t>The ACS ABI transaction for Protest (PJ) will be turned off</a:t>
            </a:r>
          </a:p>
          <a:p>
            <a:pPr lvl="1"/>
            <a:r>
              <a:rPr lang="en-US" dirty="0" smtClean="0"/>
              <a:t>The ability to send protests to DIS via email or ABI will be turned off</a:t>
            </a:r>
            <a:endParaRPr lang="en-US" dirty="0"/>
          </a:p>
        </p:txBody>
      </p:sp>
      <p:sp>
        <p:nvSpPr>
          <p:cNvPr id="4" name="Slide Number Placeholder 3"/>
          <p:cNvSpPr>
            <a:spLocks noGrp="1"/>
          </p:cNvSpPr>
          <p:nvPr>
            <p:ph type="sldNum" sz="quarter" idx="12"/>
          </p:nvPr>
        </p:nvSpPr>
        <p:spPr/>
        <p:txBody>
          <a:bodyPr/>
          <a:lstStyle/>
          <a:p>
            <a:pPr>
              <a:defRPr/>
            </a:pPr>
            <a:fld id="{9EA005E4-63FE-40E0-8B9D-6A30BBB02087}" type="slidenum">
              <a:rPr lang="en-US" smtClean="0"/>
              <a:pPr>
                <a:defRPr/>
              </a:pPr>
              <a:t>12</a:t>
            </a:fld>
            <a:endParaRPr lang="en-US" dirty="0"/>
          </a:p>
        </p:txBody>
      </p:sp>
    </p:spTree>
    <p:extLst>
      <p:ext uri="{BB962C8B-B14F-4D97-AF65-F5344CB8AC3E}">
        <p14:creationId xmlns:p14="http://schemas.microsoft.com/office/powerpoint/2010/main" val="1815348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Webinar Goals</a:t>
            </a:r>
            <a:endParaRPr lang="en-US" dirty="0"/>
          </a:p>
        </p:txBody>
      </p:sp>
      <p:sp>
        <p:nvSpPr>
          <p:cNvPr id="3" name="Content Placeholder 2"/>
          <p:cNvSpPr>
            <a:spLocks noGrp="1"/>
          </p:cNvSpPr>
          <p:nvPr>
            <p:ph idx="1"/>
          </p:nvPr>
        </p:nvSpPr>
        <p:spPr/>
        <p:txBody>
          <a:bodyPr/>
          <a:lstStyle/>
          <a:p>
            <a:r>
              <a:rPr lang="en-US" sz="2800" dirty="0" smtClean="0"/>
              <a:t>Present Trade with a background on the development of ACE Protest</a:t>
            </a:r>
          </a:p>
          <a:p>
            <a:r>
              <a:rPr lang="en-US" sz="2800" dirty="0" smtClean="0"/>
              <a:t>Provide a demonstration of the ACE Protest Filer Account</a:t>
            </a:r>
          </a:p>
          <a:p>
            <a:r>
              <a:rPr lang="en-US" sz="2800" dirty="0" smtClean="0"/>
              <a:t>Provide a demonstration of the ACE Protest functionality</a:t>
            </a:r>
          </a:p>
          <a:p>
            <a:r>
              <a:rPr lang="en-US" sz="2800" dirty="0" smtClean="0"/>
              <a:t>Answer questions from the Trade community related to ACE Protest</a:t>
            </a:r>
            <a:endParaRPr lang="en-US" sz="2800" dirty="0"/>
          </a:p>
        </p:txBody>
      </p:sp>
      <p:sp>
        <p:nvSpPr>
          <p:cNvPr id="4" name="Slide Number Placeholder 3"/>
          <p:cNvSpPr>
            <a:spLocks noGrp="1"/>
          </p:cNvSpPr>
          <p:nvPr>
            <p:ph type="sldNum" sz="quarter" idx="12"/>
          </p:nvPr>
        </p:nvSpPr>
        <p:spPr/>
        <p:txBody>
          <a:bodyPr/>
          <a:lstStyle/>
          <a:p>
            <a:pPr>
              <a:defRPr/>
            </a:pPr>
            <a:fld id="{9EA005E4-63FE-40E0-8B9D-6A30BBB02087}" type="slidenum">
              <a:rPr lang="en-US" smtClean="0"/>
              <a:pPr>
                <a:defRPr/>
              </a:pPr>
              <a:t>2</a:t>
            </a:fld>
            <a:endParaRPr lang="en-US" dirty="0"/>
          </a:p>
        </p:txBody>
      </p:sp>
    </p:spTree>
    <p:extLst>
      <p:ext uri="{BB962C8B-B14F-4D97-AF65-F5344CB8AC3E}">
        <p14:creationId xmlns:p14="http://schemas.microsoft.com/office/powerpoint/2010/main" val="725920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Protest Process</a:t>
            </a:r>
            <a:endParaRPr lang="en-US" dirty="0"/>
          </a:p>
        </p:txBody>
      </p:sp>
      <p:sp>
        <p:nvSpPr>
          <p:cNvPr id="3" name="Content Placeholder 2"/>
          <p:cNvSpPr>
            <a:spLocks noGrp="1"/>
          </p:cNvSpPr>
          <p:nvPr>
            <p:ph idx="1"/>
          </p:nvPr>
        </p:nvSpPr>
        <p:spPr/>
        <p:txBody>
          <a:bodyPr/>
          <a:lstStyle/>
          <a:p>
            <a:r>
              <a:rPr lang="en-US" sz="2000" dirty="0" smtClean="0"/>
              <a:t>Protests filed in ACS today may be done through ABI (electronically) or paper filed at a port or CEE</a:t>
            </a:r>
          </a:p>
          <a:p>
            <a:pPr lvl="1"/>
            <a:r>
              <a:rPr lang="en-US" sz="1800" dirty="0" smtClean="0"/>
              <a:t>ABI submissions are only available to those who file ABI (who have developed or purchased the necessary software to do so).  All other parties are required to submit protests in paper.</a:t>
            </a:r>
          </a:p>
          <a:p>
            <a:r>
              <a:rPr lang="en-US" sz="2000" dirty="0" smtClean="0"/>
              <a:t>All protests, regardless of method of submission, require paper to be submitted to the port or CEE</a:t>
            </a:r>
          </a:p>
          <a:p>
            <a:r>
              <a:rPr lang="en-US" sz="2000" dirty="0" smtClean="0"/>
              <a:t>Protests for the CEEs are paper packages scanned and stored in the Document Imaging System (DIS)</a:t>
            </a:r>
          </a:p>
          <a:p>
            <a:r>
              <a:rPr lang="en-US" sz="2000" dirty="0" smtClean="0"/>
              <a:t>Several steps in the Protest review today are ensuring completeness and timeliness of a protest before it goes under actual review</a:t>
            </a:r>
            <a:endParaRPr lang="en-US" sz="2000" dirty="0"/>
          </a:p>
        </p:txBody>
      </p:sp>
      <p:sp>
        <p:nvSpPr>
          <p:cNvPr id="4" name="Slide Number Placeholder 3"/>
          <p:cNvSpPr>
            <a:spLocks noGrp="1"/>
          </p:cNvSpPr>
          <p:nvPr>
            <p:ph type="sldNum" sz="quarter" idx="12"/>
          </p:nvPr>
        </p:nvSpPr>
        <p:spPr/>
        <p:txBody>
          <a:bodyPr/>
          <a:lstStyle/>
          <a:p>
            <a:pPr>
              <a:defRPr/>
            </a:pPr>
            <a:fld id="{9EA005E4-63FE-40E0-8B9D-6A30BBB02087}" type="slidenum">
              <a:rPr lang="en-US" smtClean="0"/>
              <a:pPr>
                <a:defRPr/>
              </a:pPr>
              <a:t>3</a:t>
            </a:fld>
            <a:endParaRPr lang="en-US" dirty="0"/>
          </a:p>
        </p:txBody>
      </p:sp>
    </p:spTree>
    <p:extLst>
      <p:ext uri="{BB962C8B-B14F-4D97-AF65-F5344CB8AC3E}">
        <p14:creationId xmlns:p14="http://schemas.microsoft.com/office/powerpoint/2010/main" val="35478630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Protest in ACE</a:t>
            </a:r>
            <a:endParaRPr lang="en-US" dirty="0"/>
          </a:p>
        </p:txBody>
      </p:sp>
      <p:sp>
        <p:nvSpPr>
          <p:cNvPr id="3" name="Content Placeholder 2"/>
          <p:cNvSpPr>
            <a:spLocks noGrp="1"/>
          </p:cNvSpPr>
          <p:nvPr>
            <p:ph idx="1"/>
          </p:nvPr>
        </p:nvSpPr>
        <p:spPr/>
        <p:txBody>
          <a:bodyPr/>
          <a:lstStyle/>
          <a:p>
            <a:r>
              <a:rPr lang="en-US" sz="2800" dirty="0" smtClean="0"/>
              <a:t>Development of Protest in ACE was centered around 3 main goals:</a:t>
            </a:r>
          </a:p>
          <a:p>
            <a:pPr lvl="1"/>
            <a:r>
              <a:rPr lang="en-US" sz="2400" dirty="0" smtClean="0"/>
              <a:t>Provide an electronic mechanism for the submission of Protests that would allow for broader trade participation</a:t>
            </a:r>
          </a:p>
          <a:p>
            <a:pPr lvl="1"/>
            <a:r>
              <a:rPr lang="en-US" sz="2400" dirty="0" smtClean="0"/>
              <a:t>Allow for seamless movement of work that can be equally effective when used at a port or nationwide at a CEE</a:t>
            </a:r>
          </a:p>
          <a:p>
            <a:pPr lvl="1"/>
            <a:r>
              <a:rPr lang="en-US" sz="2400" dirty="0" smtClean="0"/>
              <a:t>Reduce the need for the submission of paper</a:t>
            </a:r>
            <a:endParaRPr lang="en-US" sz="2400" dirty="0"/>
          </a:p>
        </p:txBody>
      </p:sp>
      <p:sp>
        <p:nvSpPr>
          <p:cNvPr id="4" name="Slide Number Placeholder 3"/>
          <p:cNvSpPr>
            <a:spLocks noGrp="1"/>
          </p:cNvSpPr>
          <p:nvPr>
            <p:ph type="sldNum" sz="quarter" idx="12"/>
          </p:nvPr>
        </p:nvSpPr>
        <p:spPr/>
        <p:txBody>
          <a:bodyPr/>
          <a:lstStyle/>
          <a:p>
            <a:pPr>
              <a:defRPr/>
            </a:pPr>
            <a:fld id="{9EA005E4-63FE-40E0-8B9D-6A30BBB02087}" type="slidenum">
              <a:rPr lang="en-US" smtClean="0"/>
              <a:pPr>
                <a:defRPr/>
              </a:pPr>
              <a:t>4</a:t>
            </a:fld>
            <a:endParaRPr lang="en-US" dirty="0"/>
          </a:p>
        </p:txBody>
      </p:sp>
    </p:spTree>
    <p:extLst>
      <p:ext uri="{BB962C8B-B14F-4D97-AF65-F5344CB8AC3E}">
        <p14:creationId xmlns:p14="http://schemas.microsoft.com/office/powerpoint/2010/main" val="2049182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Protest in ACE</a:t>
            </a:r>
            <a:endParaRPr lang="en-US" dirty="0"/>
          </a:p>
        </p:txBody>
      </p:sp>
      <p:sp>
        <p:nvSpPr>
          <p:cNvPr id="3" name="Content Placeholder 2"/>
          <p:cNvSpPr>
            <a:spLocks noGrp="1"/>
          </p:cNvSpPr>
          <p:nvPr>
            <p:ph idx="1"/>
          </p:nvPr>
        </p:nvSpPr>
        <p:spPr/>
        <p:txBody>
          <a:bodyPr/>
          <a:lstStyle/>
          <a:p>
            <a:r>
              <a:rPr lang="en-US" sz="2800" dirty="0" smtClean="0"/>
              <a:t>Protest in ACE highlights:</a:t>
            </a:r>
          </a:p>
          <a:p>
            <a:pPr lvl="1"/>
            <a:r>
              <a:rPr lang="en-US" sz="2000" dirty="0" smtClean="0"/>
              <a:t>Development of a Protest Filer Account to allow for trade to access the Protest module for purposes of electronically submitting protests to CBP, as well as viewing Protests they have submitted</a:t>
            </a:r>
          </a:p>
          <a:p>
            <a:pPr lvl="1"/>
            <a:r>
              <a:rPr lang="en-US" sz="2000" dirty="0" smtClean="0"/>
              <a:t>Development of the Protest workflow, allowing work to move throughout a team seamlessly based on where the protest exists in it’s lifecycle</a:t>
            </a:r>
          </a:p>
          <a:p>
            <a:pPr lvl="1"/>
            <a:r>
              <a:rPr lang="en-US" sz="2000" dirty="0" smtClean="0"/>
              <a:t>Integration with DIS, to allow for documents used to support a protest to be uploaded by the user and attached to a protest with visibility nationwide.</a:t>
            </a:r>
          </a:p>
          <a:p>
            <a:pPr lvl="1"/>
            <a:r>
              <a:rPr lang="en-US" sz="2000" dirty="0" smtClean="0"/>
              <a:t>Electronic notifications to the Protest Filer based on specified protest events (Protest Added, Amended, Denied, </a:t>
            </a:r>
            <a:r>
              <a:rPr lang="en-US" sz="2000" dirty="0" err="1" smtClean="0"/>
              <a:t>etc</a:t>
            </a:r>
            <a:r>
              <a:rPr lang="en-US" sz="2000" dirty="0" smtClean="0"/>
              <a:t>)</a:t>
            </a:r>
            <a:endParaRPr lang="en-US" sz="2000" dirty="0"/>
          </a:p>
        </p:txBody>
      </p:sp>
      <p:sp>
        <p:nvSpPr>
          <p:cNvPr id="4" name="Slide Number Placeholder 3"/>
          <p:cNvSpPr>
            <a:spLocks noGrp="1"/>
          </p:cNvSpPr>
          <p:nvPr>
            <p:ph type="sldNum" sz="quarter" idx="12"/>
          </p:nvPr>
        </p:nvSpPr>
        <p:spPr/>
        <p:txBody>
          <a:bodyPr/>
          <a:lstStyle/>
          <a:p>
            <a:pPr>
              <a:defRPr/>
            </a:pPr>
            <a:fld id="{9EA005E4-63FE-40E0-8B9D-6A30BBB02087}" type="slidenum">
              <a:rPr lang="en-US" smtClean="0"/>
              <a:pPr>
                <a:defRPr/>
              </a:pPr>
              <a:t>5</a:t>
            </a:fld>
            <a:endParaRPr lang="en-US" dirty="0"/>
          </a:p>
        </p:txBody>
      </p:sp>
    </p:spTree>
    <p:extLst>
      <p:ext uri="{BB962C8B-B14F-4D97-AF65-F5344CB8AC3E}">
        <p14:creationId xmlns:p14="http://schemas.microsoft.com/office/powerpoint/2010/main" val="40218323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Protest Filer Account</a:t>
            </a:r>
            <a:endParaRPr lang="en-US" dirty="0"/>
          </a:p>
        </p:txBody>
      </p:sp>
      <p:sp>
        <p:nvSpPr>
          <p:cNvPr id="3" name="Content Placeholder 2"/>
          <p:cNvSpPr>
            <a:spLocks noGrp="1"/>
          </p:cNvSpPr>
          <p:nvPr>
            <p:ph idx="1"/>
          </p:nvPr>
        </p:nvSpPr>
        <p:spPr/>
        <p:txBody>
          <a:bodyPr/>
          <a:lstStyle/>
          <a:p>
            <a:r>
              <a:rPr lang="en-US" sz="2400" dirty="0" smtClean="0"/>
              <a:t>In order to submit a protest electronically through ACE, trade must obtain a Protest Filer Account</a:t>
            </a:r>
          </a:p>
          <a:p>
            <a:pPr lvl="1"/>
            <a:r>
              <a:rPr lang="en-US" sz="2000" dirty="0" smtClean="0"/>
              <a:t>If already in possession of an ACE account, users may add Protest Filer to their list of business partners</a:t>
            </a:r>
          </a:p>
          <a:p>
            <a:pPr lvl="1"/>
            <a:r>
              <a:rPr lang="en-US" sz="2000" dirty="0" smtClean="0"/>
              <a:t>If not ACE account users already, users may obtain a Protest Filer account using the web form on CBP.gov (still to be published)</a:t>
            </a:r>
          </a:p>
          <a:p>
            <a:r>
              <a:rPr lang="en-US" sz="2400" dirty="0" smtClean="0"/>
              <a:t>With this account, trade users will be able to access the protest module to:</a:t>
            </a:r>
          </a:p>
          <a:p>
            <a:pPr lvl="1"/>
            <a:r>
              <a:rPr lang="en-US" sz="2000" dirty="0" smtClean="0"/>
              <a:t>Add Protests</a:t>
            </a:r>
          </a:p>
          <a:p>
            <a:pPr lvl="1"/>
            <a:r>
              <a:rPr lang="en-US" sz="2000" dirty="0" smtClean="0"/>
              <a:t>Amend Protests they have already submitted</a:t>
            </a:r>
          </a:p>
          <a:p>
            <a:pPr lvl="1"/>
            <a:r>
              <a:rPr lang="en-US" sz="2000" dirty="0" smtClean="0"/>
              <a:t>View Protests they have already submitted</a:t>
            </a:r>
          </a:p>
        </p:txBody>
      </p:sp>
      <p:sp>
        <p:nvSpPr>
          <p:cNvPr id="4" name="Slide Number Placeholder 3"/>
          <p:cNvSpPr>
            <a:spLocks noGrp="1"/>
          </p:cNvSpPr>
          <p:nvPr>
            <p:ph type="sldNum" sz="quarter" idx="12"/>
          </p:nvPr>
        </p:nvSpPr>
        <p:spPr/>
        <p:txBody>
          <a:bodyPr/>
          <a:lstStyle/>
          <a:p>
            <a:pPr>
              <a:defRPr/>
            </a:pPr>
            <a:fld id="{9EA005E4-63FE-40E0-8B9D-6A30BBB02087}" type="slidenum">
              <a:rPr lang="en-US" smtClean="0"/>
              <a:pPr>
                <a:defRPr/>
              </a:pPr>
              <a:t>6</a:t>
            </a:fld>
            <a:endParaRPr lang="en-US" dirty="0"/>
          </a:p>
        </p:txBody>
      </p:sp>
    </p:spTree>
    <p:extLst>
      <p:ext uri="{BB962C8B-B14F-4D97-AF65-F5344CB8AC3E}">
        <p14:creationId xmlns:p14="http://schemas.microsoft.com/office/powerpoint/2010/main" val="42649359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Protest Workflow</a:t>
            </a:r>
            <a:endParaRPr lang="en-US" dirty="0"/>
          </a:p>
        </p:txBody>
      </p:sp>
      <p:sp>
        <p:nvSpPr>
          <p:cNvPr id="3" name="Content Placeholder 2"/>
          <p:cNvSpPr>
            <a:spLocks noGrp="1"/>
          </p:cNvSpPr>
          <p:nvPr>
            <p:ph idx="1"/>
          </p:nvPr>
        </p:nvSpPr>
        <p:spPr/>
        <p:txBody>
          <a:bodyPr/>
          <a:lstStyle/>
          <a:p>
            <a:r>
              <a:rPr lang="en-US" sz="2800" dirty="0" smtClean="0"/>
              <a:t>Protests will be routed based on the team assigned to the Entry Summary designated as the lead for the Protest.</a:t>
            </a:r>
          </a:p>
          <a:p>
            <a:pPr lvl="1"/>
            <a:r>
              <a:rPr lang="en-US" sz="2400" dirty="0" smtClean="0"/>
              <a:t>Teams are editable, if there is a need for those protests to be reassigned to different teams</a:t>
            </a:r>
          </a:p>
          <a:p>
            <a:r>
              <a:rPr lang="en-US" sz="2800" dirty="0" smtClean="0"/>
              <a:t>Based on combinations of Protest Status and Process Status set as a result of actions taking place, ACE will route the Protest through a workflow designed to represent the protest throughout its lifecycle.</a:t>
            </a:r>
            <a:endParaRPr lang="en-US" sz="2800" dirty="0"/>
          </a:p>
        </p:txBody>
      </p:sp>
      <p:sp>
        <p:nvSpPr>
          <p:cNvPr id="4" name="Slide Number Placeholder 3"/>
          <p:cNvSpPr>
            <a:spLocks noGrp="1"/>
          </p:cNvSpPr>
          <p:nvPr>
            <p:ph type="sldNum" sz="quarter" idx="12"/>
          </p:nvPr>
        </p:nvSpPr>
        <p:spPr/>
        <p:txBody>
          <a:bodyPr/>
          <a:lstStyle/>
          <a:p>
            <a:pPr>
              <a:defRPr/>
            </a:pPr>
            <a:fld id="{9EA005E4-63FE-40E0-8B9D-6A30BBB02087}" type="slidenum">
              <a:rPr lang="en-US" smtClean="0"/>
              <a:pPr>
                <a:defRPr/>
              </a:pPr>
              <a:t>7</a:t>
            </a:fld>
            <a:endParaRPr lang="en-US" dirty="0"/>
          </a:p>
        </p:txBody>
      </p:sp>
    </p:spTree>
    <p:extLst>
      <p:ext uri="{BB962C8B-B14F-4D97-AF65-F5344CB8AC3E}">
        <p14:creationId xmlns:p14="http://schemas.microsoft.com/office/powerpoint/2010/main" val="18631450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Protest Notifications</a:t>
            </a:r>
            <a:endParaRPr lang="en-US" dirty="0"/>
          </a:p>
        </p:txBody>
      </p:sp>
      <p:sp>
        <p:nvSpPr>
          <p:cNvPr id="3" name="Content Placeholder 2"/>
          <p:cNvSpPr>
            <a:spLocks noGrp="1"/>
          </p:cNvSpPr>
          <p:nvPr>
            <p:ph idx="1"/>
          </p:nvPr>
        </p:nvSpPr>
        <p:spPr/>
        <p:txBody>
          <a:bodyPr/>
          <a:lstStyle/>
          <a:p>
            <a:r>
              <a:rPr lang="en-US" sz="2800" dirty="0" smtClean="0"/>
              <a:t>If electing to use the electronic method of protest submissions, the trade will be required to input email addresses (1 required, 3 additional email addresses are allowed) for receipt of notifications on the Protest</a:t>
            </a:r>
          </a:p>
          <a:p>
            <a:pPr lvl="1"/>
            <a:r>
              <a:rPr lang="en-US" sz="2400" dirty="0" smtClean="0"/>
              <a:t>Notifications include those for Protests being added, suspended, decided, etc.</a:t>
            </a:r>
          </a:p>
          <a:p>
            <a:r>
              <a:rPr lang="en-US" sz="2800" dirty="0" smtClean="0"/>
              <a:t>If not submitting protests electronically, trade will receive notifications through paper as is done today. </a:t>
            </a:r>
            <a:endParaRPr lang="en-US" sz="2800" dirty="0"/>
          </a:p>
        </p:txBody>
      </p:sp>
      <p:sp>
        <p:nvSpPr>
          <p:cNvPr id="4" name="Slide Number Placeholder 3"/>
          <p:cNvSpPr>
            <a:spLocks noGrp="1"/>
          </p:cNvSpPr>
          <p:nvPr>
            <p:ph type="sldNum" sz="quarter" idx="12"/>
          </p:nvPr>
        </p:nvSpPr>
        <p:spPr/>
        <p:txBody>
          <a:bodyPr/>
          <a:lstStyle/>
          <a:p>
            <a:pPr>
              <a:defRPr/>
            </a:pPr>
            <a:fld id="{9EA005E4-63FE-40E0-8B9D-6A30BBB02087}" type="slidenum">
              <a:rPr lang="en-US" smtClean="0"/>
              <a:pPr>
                <a:defRPr/>
              </a:pPr>
              <a:t>8</a:t>
            </a:fld>
            <a:endParaRPr lang="en-US" dirty="0"/>
          </a:p>
        </p:txBody>
      </p:sp>
    </p:spTree>
    <p:extLst>
      <p:ext uri="{BB962C8B-B14F-4D97-AF65-F5344CB8AC3E}">
        <p14:creationId xmlns:p14="http://schemas.microsoft.com/office/powerpoint/2010/main" val="37447431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Functionality Available on 8/27</a:t>
            </a:r>
            <a:endParaRPr lang="en-US" sz="4000" dirty="0"/>
          </a:p>
        </p:txBody>
      </p:sp>
      <p:sp>
        <p:nvSpPr>
          <p:cNvPr id="3" name="Content Placeholder 2"/>
          <p:cNvSpPr>
            <a:spLocks noGrp="1"/>
          </p:cNvSpPr>
          <p:nvPr>
            <p:ph idx="1"/>
          </p:nvPr>
        </p:nvSpPr>
        <p:spPr>
          <a:xfrm>
            <a:off x="450166" y="1417638"/>
            <a:ext cx="8229600" cy="4525963"/>
          </a:xfrm>
        </p:spPr>
        <p:txBody>
          <a:bodyPr/>
          <a:lstStyle/>
          <a:p>
            <a:r>
              <a:rPr lang="en-US" sz="1800" dirty="0" smtClean="0"/>
              <a:t>Access to the Protest Module from the Protest Filer Account</a:t>
            </a:r>
          </a:p>
          <a:p>
            <a:r>
              <a:rPr lang="en-US" sz="1800" dirty="0" smtClean="0"/>
              <a:t>Ability to search and display Protests filed in ACE by the Protest Filer Account that is currently logged in</a:t>
            </a:r>
          </a:p>
          <a:p>
            <a:r>
              <a:rPr lang="en-US" sz="1800" dirty="0" smtClean="0"/>
              <a:t>Ability to create a 514 Protest or a 520(d) Post Importation Preference Claim</a:t>
            </a:r>
          </a:p>
          <a:p>
            <a:r>
              <a:rPr lang="en-US" sz="1800" dirty="0" smtClean="0"/>
              <a:t>Ability to upload .txt files of Entry Summaries (up to 9,999) for an individual protest or claim.</a:t>
            </a:r>
          </a:p>
          <a:p>
            <a:r>
              <a:rPr lang="en-US" sz="1800" dirty="0" smtClean="0"/>
              <a:t>Ability to upload electronic documentation in support of a Protest or 520(d) Claim when filing</a:t>
            </a:r>
          </a:p>
          <a:p>
            <a:r>
              <a:rPr lang="en-US" sz="1800" dirty="0" smtClean="0"/>
              <a:t>Ability to request further review during the time of filing for a protest</a:t>
            </a:r>
          </a:p>
          <a:p>
            <a:r>
              <a:rPr lang="en-US" sz="1800" dirty="0" smtClean="0"/>
              <a:t>Electronic notice for receipt of filing, approval, denial, </a:t>
            </a:r>
            <a:r>
              <a:rPr lang="en-US" sz="1800" dirty="0" err="1" smtClean="0"/>
              <a:t>etc</a:t>
            </a:r>
            <a:r>
              <a:rPr lang="en-US" sz="1800" dirty="0" smtClean="0"/>
              <a:t>, when filing electronically, with the ability to add up to 3 additional notice recipients. </a:t>
            </a:r>
          </a:p>
          <a:p>
            <a:endParaRPr lang="en-US" sz="1600" dirty="0" smtClean="0"/>
          </a:p>
          <a:p>
            <a:endParaRPr lang="en-US" sz="1600" dirty="0"/>
          </a:p>
        </p:txBody>
      </p:sp>
      <p:sp>
        <p:nvSpPr>
          <p:cNvPr id="4" name="Slide Number Placeholder 3"/>
          <p:cNvSpPr>
            <a:spLocks noGrp="1"/>
          </p:cNvSpPr>
          <p:nvPr>
            <p:ph type="sldNum" sz="quarter" idx="12"/>
          </p:nvPr>
        </p:nvSpPr>
        <p:spPr/>
        <p:txBody>
          <a:bodyPr/>
          <a:lstStyle/>
          <a:p>
            <a:pPr>
              <a:defRPr/>
            </a:pPr>
            <a:fld id="{9EA005E4-63FE-40E0-8B9D-6A30BBB02087}" type="slidenum">
              <a:rPr lang="en-US" smtClean="0"/>
              <a:pPr>
                <a:defRPr/>
              </a:pPr>
              <a:t>9</a:t>
            </a:fld>
            <a:endParaRPr lang="en-US" dirty="0"/>
          </a:p>
        </p:txBody>
      </p:sp>
    </p:spTree>
    <p:extLst>
      <p:ext uri="{BB962C8B-B14F-4D97-AF65-F5344CB8AC3E}">
        <p14:creationId xmlns:p14="http://schemas.microsoft.com/office/powerpoint/2010/main" val="22908538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27946</TotalTime>
  <Words>953</Words>
  <Application>Microsoft Office PowerPoint</Application>
  <PresentationFormat>On-screen Show (4:3)</PresentationFormat>
  <Paragraphs>79</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Symbol</vt:lpstr>
      <vt:lpstr>Times New Roman</vt:lpstr>
      <vt:lpstr>Wingdings 2</vt:lpstr>
      <vt:lpstr>Default Design</vt:lpstr>
      <vt:lpstr>Protest in ACE</vt:lpstr>
      <vt:lpstr>Webinar Goals</vt:lpstr>
      <vt:lpstr>Current Protest Process</vt:lpstr>
      <vt:lpstr>Protest in ACE</vt:lpstr>
      <vt:lpstr>Protest in ACE</vt:lpstr>
      <vt:lpstr>Protest Filer Account</vt:lpstr>
      <vt:lpstr>Protest Workflow</vt:lpstr>
      <vt:lpstr>Protest Notifications</vt:lpstr>
      <vt:lpstr>Functionality Available on 8/27</vt:lpstr>
      <vt:lpstr>Functionality Available on 8/27</vt:lpstr>
      <vt:lpstr>Reporting Capabilities (post deployment)</vt:lpstr>
      <vt:lpstr>Electronic Protests after 8/27/16</vt:lpstr>
    </vt:vector>
  </TitlesOfParts>
  <Company>Customs and Border Protection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ETP Federalization Strategy</dc:title>
  <dc:creator>Authorized User</dc:creator>
  <cp:lastModifiedBy>Merit Tremper</cp:lastModifiedBy>
  <cp:revision>651</cp:revision>
  <cp:lastPrinted>2012-04-16T20:26:25Z</cp:lastPrinted>
  <dcterms:created xsi:type="dcterms:W3CDTF">2013-04-05T09:40:22Z</dcterms:created>
  <dcterms:modified xsi:type="dcterms:W3CDTF">2016-08-23T18:03:06Z</dcterms:modified>
</cp:coreProperties>
</file>