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66" r:id="rId6"/>
    <p:sldMasterId id="2147483669" r:id="rId7"/>
    <p:sldMasterId id="2147483683" r:id="rId8"/>
  </p:sldMasterIdLst>
  <p:notesMasterIdLst>
    <p:notesMasterId r:id="rId23"/>
  </p:notesMasterIdLst>
  <p:handoutMasterIdLst>
    <p:handoutMasterId r:id="rId24"/>
  </p:handoutMasterIdLst>
  <p:sldIdLst>
    <p:sldId id="256" r:id="rId9"/>
    <p:sldId id="273" r:id="rId10"/>
    <p:sldId id="275" r:id="rId11"/>
    <p:sldId id="276" r:id="rId12"/>
    <p:sldId id="280" r:id="rId13"/>
    <p:sldId id="281" r:id="rId14"/>
    <p:sldId id="264" r:id="rId15"/>
    <p:sldId id="277" r:id="rId16"/>
    <p:sldId id="267" r:id="rId17"/>
    <p:sldId id="283" r:id="rId18"/>
    <p:sldId id="265" r:id="rId19"/>
    <p:sldId id="278" r:id="rId20"/>
    <p:sldId id="279" r:id="rId21"/>
    <p:sldId id="272" r:id="rId22"/>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8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8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8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Stephanie" initials="GS" lastIdx="1" clrIdx="0">
    <p:extLst>
      <p:ext uri="{19B8F6BF-5375-455C-9EA6-DF929625EA0E}">
        <p15:presenceInfo xmlns:p15="http://schemas.microsoft.com/office/powerpoint/2012/main" userId="S-1-5-21-507921405-362288127-725345543-2558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17" autoAdjust="0"/>
    <p:restoredTop sz="95501" autoAdjust="0"/>
  </p:normalViewPr>
  <p:slideViewPr>
    <p:cSldViewPr>
      <p:cViewPr varScale="1">
        <p:scale>
          <a:sx n="85" d="100"/>
          <a:sy n="85" d="100"/>
        </p:scale>
        <p:origin x="1426" y="53"/>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347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20C21FF-7B5A-42A7-B82E-5610343F8784}" type="slidenum">
              <a:rPr lang="en-US" altLang="en-US"/>
              <a:pPr/>
              <a:t>‹#›</a:t>
            </a:fld>
            <a:endParaRPr lang="en-US" altLang="en-US"/>
          </a:p>
        </p:txBody>
      </p:sp>
    </p:spTree>
    <p:extLst>
      <p:ext uri="{BB962C8B-B14F-4D97-AF65-F5344CB8AC3E}">
        <p14:creationId xmlns:p14="http://schemas.microsoft.com/office/powerpoint/2010/main" val="1570578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67AA211-0A7B-466B-998A-BEA9E1022C13}" type="slidenum">
              <a:rPr lang="en-US" altLang="en-US"/>
              <a:pPr/>
              <a:t>‹#›</a:t>
            </a:fld>
            <a:endParaRPr lang="en-US" altLang="en-US"/>
          </a:p>
        </p:txBody>
      </p:sp>
    </p:spTree>
    <p:extLst>
      <p:ext uri="{BB962C8B-B14F-4D97-AF65-F5344CB8AC3E}">
        <p14:creationId xmlns:p14="http://schemas.microsoft.com/office/powerpoint/2010/main" val="15787386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0E88235-ED5A-4F4B-8E11-F424C89B4E1C}" type="slidenum">
              <a:rPr lang="en-US" smtClean="0">
                <a:solidFill>
                  <a:prstClr val="black"/>
                </a:solidFill>
              </a:rPr>
              <a:pPr/>
              <a:t>1</a:t>
            </a:fld>
            <a:endParaRPr lang="en-US" dirty="0" smtClean="0">
              <a:solidFill>
                <a:prstClr val="black"/>
              </a:solidFill>
            </a:endParaRPr>
          </a:p>
        </p:txBody>
      </p:sp>
      <p:sp>
        <p:nvSpPr>
          <p:cNvPr id="29699" name="Rectangle 2"/>
          <p:cNvSpPr>
            <a:spLocks noGrp="1" noRot="1" noChangeAspect="1" noChangeArrowheads="1" noTextEdit="1"/>
          </p:cNvSpPr>
          <p:nvPr>
            <p:ph type="sldImg"/>
          </p:nvPr>
        </p:nvSpPr>
        <p:spPr>
          <a:xfrm>
            <a:off x="1154113" y="677863"/>
            <a:ext cx="4624387" cy="3470275"/>
          </a:xfrm>
          <a:ln/>
        </p:spPr>
      </p:sp>
      <p:sp>
        <p:nvSpPr>
          <p:cNvPr id="29700" name="Rectangle 3"/>
          <p:cNvSpPr>
            <a:spLocks noGrp="1" noChangeArrowheads="1"/>
          </p:cNvSpPr>
          <p:nvPr>
            <p:ph type="body" idx="1"/>
          </p:nvPr>
        </p:nvSpPr>
        <p:spPr>
          <a:xfrm>
            <a:off x="884096" y="4377109"/>
            <a:ext cx="5088694" cy="4226493"/>
          </a:xfrm>
          <a:noFill/>
          <a:ln/>
        </p:spPr>
        <p:txBody>
          <a:bodyPr/>
          <a:lstStyle/>
          <a:p>
            <a:pPr marL="457200" lvl="1" indent="0">
              <a:buFontTx/>
              <a:buNone/>
            </a:pPr>
            <a:r>
              <a:rPr lang="en-US" baseline="0" dirty="0" smtClean="0"/>
              <a:t>*Do not include roadmap in webinar briefing </a:t>
            </a:r>
          </a:p>
          <a:p>
            <a:pPr marL="457200" lvl="1" indent="0">
              <a:buFontTx/>
              <a:buNone/>
            </a:pPr>
            <a:endParaRPr lang="en-US" baseline="0" dirty="0" smtClean="0"/>
          </a:p>
        </p:txBody>
      </p:sp>
    </p:spTree>
    <p:extLst>
      <p:ext uri="{BB962C8B-B14F-4D97-AF65-F5344CB8AC3E}">
        <p14:creationId xmlns:p14="http://schemas.microsoft.com/office/powerpoint/2010/main" val="1409075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8145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pPr>
                <a:defRPr/>
              </a:pPr>
              <a:t>14</a:t>
            </a:fld>
            <a:endParaRPr lang="en-US" dirty="0"/>
          </a:p>
        </p:txBody>
      </p:sp>
    </p:spTree>
    <p:extLst>
      <p:ext uri="{BB962C8B-B14F-4D97-AF65-F5344CB8AC3E}">
        <p14:creationId xmlns:p14="http://schemas.microsoft.com/office/powerpoint/2010/main" val="3299651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970941" y="8772378"/>
            <a:ext cx="3037840" cy="462120"/>
          </a:xfrm>
          <a:prstGeom prst="rect">
            <a:avLst/>
          </a:prstGeom>
          <a:noFill/>
          <a:ln w="9525">
            <a:noFill/>
            <a:miter lim="800000"/>
            <a:headEnd/>
            <a:tailEnd/>
          </a:ln>
        </p:spPr>
        <p:txBody>
          <a:bodyPr lIns="91408" tIns="45704" rIns="91408" bIns="45704" anchor="b"/>
          <a:lstStyle/>
          <a:p>
            <a:pPr algn="r"/>
            <a:fld id="{17D3318B-E04B-43E9-9CA4-5A5178D90E1A}" type="slidenum">
              <a:rPr lang="en-US" sz="1200">
                <a:solidFill>
                  <a:srgbClr val="000000"/>
                </a:solidFill>
                <a:latin typeface="Times New Roman" pitchFamily="18" charset="0"/>
                <a:cs typeface="Arial" charset="0"/>
              </a:rPr>
              <a:pPr algn="r"/>
              <a:t>2</a:t>
            </a:fld>
            <a:endParaRPr lang="en-US" sz="1200" dirty="0">
              <a:solidFill>
                <a:srgbClr val="000000"/>
              </a:solidFill>
              <a:latin typeface="Times New Roman" pitchFamily="18" charset="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marL="0" marR="0" lvl="0" indent="0">
              <a:spcBef>
                <a:spcPts val="0"/>
              </a:spcBef>
              <a:spcAft>
                <a:spcPts val="600"/>
              </a:spcAft>
              <a:buFont typeface="Wingdings" panose="05000000000000000000" pitchFamily="2" charset="2"/>
              <a:buNone/>
            </a:pPr>
            <a:endParaRPr lang="en-US" sz="1200" dirty="0" smtClean="0">
              <a:effectLst/>
              <a:latin typeface="Garamond" panose="02020404030301010803"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6978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A67AA211-0A7B-466B-998A-BEA9E1022C13}"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441112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A67AA211-0A7B-466B-998A-BEA9E1022C13}"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56617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AA211-0A7B-466B-998A-BEA9E1022C13}" type="slidenum">
              <a:rPr lang="en-US" altLang="en-US" smtClean="0"/>
              <a:pPr/>
              <a:t>7</a:t>
            </a:fld>
            <a:endParaRPr lang="en-US" altLang="en-US"/>
          </a:p>
        </p:txBody>
      </p:sp>
    </p:spTree>
    <p:extLst>
      <p:ext uri="{BB962C8B-B14F-4D97-AF65-F5344CB8AC3E}">
        <p14:creationId xmlns:p14="http://schemas.microsoft.com/office/powerpoint/2010/main" val="3781061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656163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pPr>
                <a:defRPr/>
              </a:pPr>
              <a:t>9</a:t>
            </a:fld>
            <a:endParaRPr lang="en-US" dirty="0"/>
          </a:p>
        </p:txBody>
      </p:sp>
    </p:spTree>
    <p:extLst>
      <p:ext uri="{BB962C8B-B14F-4D97-AF65-F5344CB8AC3E}">
        <p14:creationId xmlns:p14="http://schemas.microsoft.com/office/powerpoint/2010/main" val="460292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359414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772E25AE-7BE6-49D0-BDEF-32EA38243953}" type="slidenum">
              <a:rPr lang="en-US" smtClean="0"/>
              <a:pPr>
                <a:defRPr/>
              </a:pPr>
              <a:t>11</a:t>
            </a:fld>
            <a:endParaRPr lang="en-US" dirty="0"/>
          </a:p>
        </p:txBody>
      </p:sp>
    </p:spTree>
    <p:extLst>
      <p:ext uri="{BB962C8B-B14F-4D97-AF65-F5344CB8AC3E}">
        <p14:creationId xmlns:p14="http://schemas.microsoft.com/office/powerpoint/2010/main" val="1293655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7" name="Title Colour"/>
          <p:cNvSpPr>
            <a:spLocks noChangeArrowheads="1"/>
          </p:cNvSpPr>
          <p:nvPr/>
        </p:nvSpPr>
        <p:spPr bwMode="auto">
          <a:xfrm>
            <a:off x="0" y="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1" name="Body Colour"/>
          <p:cNvSpPr>
            <a:spLocks noChangeArrowheads="1"/>
          </p:cNvSpPr>
          <p:nvPr/>
        </p:nvSpPr>
        <p:spPr bwMode="auto">
          <a:xfrm>
            <a:off x="0" y="1800225"/>
            <a:ext cx="9144000" cy="50577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Title Placeholder"/>
          <p:cNvSpPr>
            <a:spLocks noGrp="1" noChangeArrowheads="1"/>
          </p:cNvSpPr>
          <p:nvPr>
            <p:ph type="ctrTitle" sz="quarter"/>
          </p:nvPr>
        </p:nvSpPr>
        <p:spPr>
          <a:xfrm>
            <a:off x="360363" y="2160588"/>
            <a:ext cx="8423275" cy="4337050"/>
          </a:xfrm>
        </p:spPr>
        <p:txBody>
          <a:bodyPr/>
          <a:lstStyle>
            <a:lvl1pPr>
              <a:defRPr>
                <a:solidFill>
                  <a:schemeClr val="tx1"/>
                </a:solidFill>
              </a:defRPr>
            </a:lvl1pPr>
          </a:lstStyle>
          <a:p>
            <a:pPr lvl="0"/>
            <a:r>
              <a:rPr lang="en-US" altLang="en-US" noProof="0" smtClean="0"/>
              <a:t>Click to edit Master title style</a:t>
            </a:r>
          </a:p>
        </p:txBody>
      </p:sp>
      <p:sp>
        <p:nvSpPr>
          <p:cNvPr id="3080" name="Text Placeholder"/>
          <p:cNvSpPr>
            <a:spLocks noGrp="1" noChangeArrowheads="1"/>
          </p:cNvSpPr>
          <p:nvPr>
            <p:ph type="subTitle" sz="quarter" idx="1"/>
          </p:nvPr>
        </p:nvSpPr>
        <p:spPr>
          <a:xfrm>
            <a:off x="0" y="0"/>
            <a:ext cx="1588" cy="1588"/>
          </a:xfrm>
        </p:spPr>
        <p:txBody>
          <a:bodyPr wrap="none"/>
          <a:lstStyle>
            <a:lvl1pPr marL="0" indent="0" algn="ctr">
              <a:buFontTx/>
              <a:buNone/>
              <a:defRPr/>
            </a:lvl1pPr>
          </a:lstStyle>
          <a:p>
            <a:pPr lvl="0"/>
            <a:r>
              <a:rPr lang="en-US" altLang="en-US" noProof="0" smtClean="0"/>
              <a:t>Click to edit Master subtitle style</a:t>
            </a:r>
          </a:p>
        </p:txBody>
      </p:sp>
      <p:pic>
        <p:nvPicPr>
          <p:cNvPr id="3089" name="Picture 17" descr="GTI_PPT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4150" y="174625"/>
            <a:ext cx="2609850" cy="658813"/>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5100" y="34925"/>
            <a:ext cx="374015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
        <p:nvSpPr>
          <p:cNvPr id="2" name="FilePathFooter"/>
          <p:cNvSpPr>
            <a:spLocks noGrp="1"/>
          </p:cNvSpPr>
          <p:nvPr>
            <p:ph type="ftr" sz="quarter" idx="10"/>
          </p:nvPr>
        </p:nvSpPr>
        <p:spPr>
          <a:xfrm>
            <a:off x="360045" y="5957888"/>
            <a:ext cx="3086100" cy="365125"/>
          </a:xfrm>
        </p:spPr>
        <p:txBody>
          <a:bodyPr wrap="none" lIns="0" tIns="0" rIns="0" bIns="0"/>
          <a:lstStyle>
            <a:lvl1pPr algn="l">
              <a:defRPr sz="1000">
                <a:solidFill>
                  <a:srgbClr val="777777"/>
                </a:solidFill>
                <a:latin typeface="Arial" panose="020B0604020202020204" pitchFamily="34" charset="0"/>
              </a:defRPr>
            </a:lvl1pPr>
          </a:lstStyle>
          <a:p>
            <a:r>
              <a:rPr lang="en-US" smtClean="0"/>
              <a:t>Presentation1</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74178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360363"/>
            <a:ext cx="2105025" cy="6137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0363" y="360363"/>
            <a:ext cx="6165850" cy="6137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26656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3"/>
          <p:cNvSpPr>
            <a:spLocks noGrp="1" noChangeArrowheads="1"/>
          </p:cNvSpPr>
          <p:nvPr>
            <p:ph type="title"/>
          </p:nvPr>
        </p:nvSpPr>
        <p:spPr bwMode="auto">
          <a:xfrm>
            <a:off x="0" y="3476464"/>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2328516"/>
            <a:ext cx="9144000" cy="491801"/>
          </a:xfrm>
          <a:prstGeom prst="rect">
            <a:avLst/>
          </a:prstGeom>
          <a:solidFill>
            <a:srgbClr val="053C6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a:solidFill>
                  <a:srgbClr val="FFFFFF"/>
                </a:solidFill>
                <a:latin typeface="Palatino Linotype" pitchFamily="18" charset="0"/>
              </a:rPr>
              <a:t>U.S. Customs and border protection</a:t>
            </a:r>
          </a:p>
        </p:txBody>
      </p:sp>
      <p:sp>
        <p:nvSpPr>
          <p:cNvPr id="8"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Tree>
    <p:extLst>
      <p:ext uri="{BB962C8B-B14F-4D97-AF65-F5344CB8AC3E}">
        <p14:creationId xmlns:p14="http://schemas.microsoft.com/office/powerpoint/2010/main" val="21918854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57944"/>
            <a:ext cx="9144000" cy="289746"/>
          </a:xfrm>
          <a:prstGeom prst="rect">
            <a:avLst/>
          </a:prstGeom>
          <a:solidFill>
            <a:srgbClr val="053C6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a:solidFill>
                  <a:srgbClr val="FFFFFF"/>
                </a:solidFill>
                <a:latin typeface="Palatino Linotype" pitchFamily="18" charset="0"/>
              </a:rPr>
              <a:t>U.S. Customs and border protection</a:t>
            </a:r>
            <a:endParaRPr lang="en-US" sz="1400" cap="all" dirty="0">
              <a:solidFill>
                <a:srgbClr val="FFFFFF"/>
              </a:solidFill>
              <a:latin typeface="Palatino Linotype" pitchFamily="18" charset="0"/>
            </a:endParaRPr>
          </a:p>
        </p:txBody>
      </p:sp>
      <p:sp>
        <p:nvSpPr>
          <p:cNvPr id="8"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
        <p:nvSpPr>
          <p:cNvPr id="6" name="TextBox 5"/>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9" name="TextBox 8"/>
          <p:cNvSpPr txBox="1"/>
          <p:nvPr userDrawn="1"/>
        </p:nvSpPr>
        <p:spPr>
          <a:xfrm>
            <a:off x="762000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7454461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41438"/>
            <a:ext cx="4038600" cy="4678362"/>
          </a:xfrm>
        </p:spPr>
        <p:txBody>
          <a:bodyPr/>
          <a:lstStyle>
            <a:lvl1pPr>
              <a:defRPr sz="1600"/>
            </a:lvl1pPr>
            <a:lvl2pPr marL="571500" indent="-223838">
              <a:buFont typeface="Courier New" pitchFamily="49" charset="0"/>
              <a:buChar char="o"/>
              <a:defRPr sz="1500"/>
            </a:lvl2pPr>
            <a:lvl3pPr>
              <a:defRPr sz="1400"/>
            </a:lvl3pPr>
            <a:lvl4pPr>
              <a:defRPr sz="13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41438"/>
            <a:ext cx="4038600" cy="4678362"/>
          </a:xfrm>
        </p:spPr>
        <p:txBody>
          <a:bodyPr/>
          <a:lstStyle>
            <a:lvl1pPr>
              <a:defRPr sz="1600"/>
            </a:lvl1pPr>
            <a:lvl2pPr>
              <a:defRPr sz="1500"/>
            </a:lvl2pPr>
            <a:lvl3pPr>
              <a:defRPr sz="1400"/>
            </a:lvl3pPr>
            <a:lvl4pPr>
              <a:defRPr sz="13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57944"/>
            <a:ext cx="9144000" cy="289746"/>
          </a:xfrm>
          <a:prstGeom prst="rect">
            <a:avLst/>
          </a:prstGeom>
          <a:solidFill>
            <a:srgbClr val="053C6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a:solidFill>
                  <a:srgbClr val="FFFFFF"/>
                </a:solidFill>
                <a:latin typeface="Palatino Linotype" pitchFamily="18" charset="0"/>
              </a:rPr>
              <a:t>U.S. Customs and border protection</a:t>
            </a:r>
            <a:endParaRPr lang="en-US" sz="1400" cap="all" dirty="0">
              <a:solidFill>
                <a:srgbClr val="FFFFFF"/>
              </a:solidFill>
              <a:latin typeface="Palatino Linotype" pitchFamily="18" charset="0"/>
            </a:endParaRPr>
          </a:p>
        </p:txBody>
      </p:sp>
      <p:sp>
        <p:nvSpPr>
          <p:cNvPr id="8"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
        <p:nvSpPr>
          <p:cNvPr id="9" name="TextBox 8"/>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10" name="TextBox 9"/>
          <p:cNvSpPr txBox="1"/>
          <p:nvPr userDrawn="1"/>
        </p:nvSpPr>
        <p:spPr>
          <a:xfrm>
            <a:off x="762000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3402293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169987" name="Rectangle 3"/>
          <p:cNvSpPr>
            <a:spLocks noGrp="1" noChangeArrowheads="1"/>
          </p:cNvSpPr>
          <p:nvPr>
            <p:ph type="subTitle" idx="1"/>
          </p:nvPr>
        </p:nvSpPr>
        <p:spPr>
          <a:xfrm>
            <a:off x="457202" y="1143000"/>
            <a:ext cx="7769225" cy="609600"/>
          </a:xfrm>
        </p:spPr>
        <p:txBody>
          <a:bodyPr/>
          <a:lstStyle>
            <a:lvl1pPr marL="0" indent="0">
              <a:buFont typeface="Wingdings" pitchFamily="2" charset="2"/>
              <a:buNone/>
              <a:defRPr sz="2900"/>
            </a:lvl1pPr>
          </a:lstStyle>
          <a:p>
            <a:r>
              <a:rPr lang="en-US" dirty="0"/>
              <a:t>Click to edit Master subtitle style</a:t>
            </a:r>
          </a:p>
        </p:txBody>
      </p:sp>
      <p:sp>
        <p:nvSpPr>
          <p:cNvPr id="6" name="Rectangle 3"/>
          <p:cNvSpPr>
            <a:spLocks noGrp="1" noChangeArrowheads="1"/>
          </p:cNvSpPr>
          <p:nvPr>
            <p:ph type="title"/>
          </p:nvPr>
        </p:nvSpPr>
        <p:spPr bwMode="auto">
          <a:xfrm>
            <a:off x="66675" y="361951"/>
            <a:ext cx="8966966" cy="44952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Tree>
    <p:extLst>
      <p:ext uri="{BB962C8B-B14F-4D97-AF65-F5344CB8AC3E}">
        <p14:creationId xmlns:p14="http://schemas.microsoft.com/office/powerpoint/2010/main" val="26831489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pPr>
              <a:defRPr/>
            </a:pPr>
            <a:fld id="{61F64A15-FAE5-4401-B304-CB845C8887D0}" type="slidenum">
              <a:rPr lang="en-US" smtClean="0">
                <a:solidFill>
                  <a:srgbClr val="000063"/>
                </a:solidFill>
              </a:rPr>
              <a:pPr>
                <a:defRPr/>
              </a:pPr>
              <a:t>‹#›</a:t>
            </a:fld>
            <a:endParaRPr lang="en-US" dirty="0">
              <a:solidFill>
                <a:srgbClr val="000063"/>
              </a:solidFill>
            </a:endParaRPr>
          </a:p>
        </p:txBody>
      </p:sp>
    </p:spTree>
    <p:extLst>
      <p:ext uri="{BB962C8B-B14F-4D97-AF65-F5344CB8AC3E}">
        <p14:creationId xmlns:p14="http://schemas.microsoft.com/office/powerpoint/2010/main" val="9251153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Slide Number Placeholder 4"/>
          <p:cNvSpPr>
            <a:spLocks noGrp="1" noChangeArrowheads="1"/>
          </p:cNvSpPr>
          <p:nvPr>
            <p:ph type="sldNum" sz="quarter" idx="10"/>
          </p:nvPr>
        </p:nvSpPr>
        <p:spPr>
          <a:xfrm>
            <a:off x="8686800" y="6538882"/>
            <a:ext cx="457200" cy="246062"/>
          </a:xfrm>
          <a:prstGeom prst="rect">
            <a:avLst/>
          </a:prstGeom>
        </p:spPr>
        <p:txBody>
          <a:bodyPr/>
          <a:lstStyle>
            <a:lvl1pPr algn="r" eaLnBrk="0" hangingPunct="0">
              <a:defRPr sz="1000">
                <a:solidFill>
                  <a:schemeClr val="bg1"/>
                </a:solidFill>
                <a:latin typeface="+mn-lt"/>
              </a:defRPr>
            </a:lvl1pPr>
          </a:lstStyle>
          <a:p>
            <a:pPr>
              <a:defRPr/>
            </a:pPr>
            <a:fld id="{BDAE50EE-5FEA-4E2B-959F-AD47CABF1418}"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0" y="3476464"/>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2328516"/>
            <a:ext cx="9144000" cy="49180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600" b="1" cap="all" spc="137" dirty="0" smtClean="0">
                <a:solidFill>
                  <a:srgbClr val="FFFFFF"/>
                </a:solidFill>
                <a:latin typeface="Palatino Linotype" pitchFamily="18" charset="0"/>
              </a:rPr>
              <a:t>Simplified </a:t>
            </a:r>
            <a:r>
              <a:rPr lang="en-US" sz="1600" b="1" cap="all" spc="137" dirty="0">
                <a:solidFill>
                  <a:srgbClr val="FFFFFF"/>
                </a:solidFill>
                <a:latin typeface="Palatino Linotype" pitchFamily="18" charset="0"/>
              </a:rPr>
              <a:t>processes Meeting</a:t>
            </a:r>
            <a:endParaRPr lang="en-US" sz="1600" cap="all" dirty="0">
              <a:solidFill>
                <a:srgbClr val="FFFFFF"/>
              </a:solidFill>
              <a:latin typeface="Palatino Linotype" pitchFamily="18" charset="0"/>
            </a:endParaRPr>
          </a:p>
        </p:txBody>
      </p:sp>
    </p:spTree>
    <p:extLst>
      <p:ext uri="{BB962C8B-B14F-4D97-AF65-F5344CB8AC3E}">
        <p14:creationId xmlns:p14="http://schemas.microsoft.com/office/powerpoint/2010/main" val="693038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xfrm>
            <a:off x="8686800" y="6611938"/>
            <a:ext cx="457200" cy="246062"/>
          </a:xfrm>
          <a:prstGeom prst="rect">
            <a:avLst/>
          </a:prstGeom>
          <a:ln/>
        </p:spPr>
        <p:txBody>
          <a:bodyPr/>
          <a:lstStyle>
            <a:lvl1pPr algn="ctr">
              <a:defRPr sz="1000">
                <a:solidFill>
                  <a:schemeClr val="accent4">
                    <a:lumMod val="10000"/>
                  </a:schemeClr>
                </a:solidFill>
              </a:defRPr>
            </a:lvl1pPr>
          </a:lstStyle>
          <a:p>
            <a:pPr>
              <a:defRPr/>
            </a:pPr>
            <a:fld id="{22DF3F7E-769F-4E74-BEDE-FAACD7ED6EB8}" type="slidenum">
              <a:rPr lang="en-US" smtClean="0">
                <a:solidFill>
                  <a:srgbClr val="DADADA">
                    <a:lumMod val="10000"/>
                  </a:srgbClr>
                </a:solidFill>
                <a:latin typeface="Arial" charset="0"/>
              </a:rPr>
              <a:pPr>
                <a:defRPr/>
              </a:pPr>
              <a:t>‹#›</a:t>
            </a:fld>
            <a:endParaRPr lang="en-US" dirty="0">
              <a:solidFill>
                <a:srgbClr val="DADADA">
                  <a:lumMod val="10000"/>
                </a:srgbClr>
              </a:solidFill>
              <a:latin typeface="Arial" charset="0"/>
            </a:endParaRPr>
          </a:p>
        </p:txBody>
      </p:sp>
      <p:sp>
        <p:nvSpPr>
          <p:cNvPr id="5"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6" name="Rectangle 5"/>
          <p:cNvSpPr/>
          <p:nvPr userDrawn="1"/>
        </p:nvSpPr>
        <p:spPr>
          <a:xfrm>
            <a:off x="4575" y="57944"/>
            <a:ext cx="9144000" cy="2897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Simplified </a:t>
            </a:r>
            <a:r>
              <a:rPr lang="en-US" sz="1400" b="1" cap="all" spc="137" dirty="0">
                <a:solidFill>
                  <a:srgbClr val="FFFFFF"/>
                </a:solidFill>
                <a:latin typeface="Palatino Linotype" pitchFamily="18" charset="0"/>
              </a:rPr>
              <a:t>processes Meeting</a:t>
            </a:r>
            <a:endParaRPr lang="en-US" sz="1400" cap="all" dirty="0">
              <a:solidFill>
                <a:srgbClr val="FFFFFF"/>
              </a:solidFill>
              <a:latin typeface="Palatino Linotype" pitchFamily="18" charset="0"/>
            </a:endParaRPr>
          </a:p>
        </p:txBody>
      </p:sp>
      <p:sp>
        <p:nvSpPr>
          <p:cNvPr id="9" name="TextBox 8"/>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10" name="TextBox 9"/>
          <p:cNvSpPr txBox="1"/>
          <p:nvPr userDrawn="1"/>
        </p:nvSpPr>
        <p:spPr>
          <a:xfrm>
            <a:off x="7625417"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1771465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a:spLocks noGrp="1" noChangeArrowheads="1"/>
          </p:cNvSpPr>
          <p:nvPr>
            <p:ph type="sldNum" sz="quarter" idx="10"/>
          </p:nvPr>
        </p:nvSpPr>
        <p:spPr/>
        <p:txBody>
          <a:bodyPr/>
          <a:lstStyle>
            <a:lvl1pPr algn="r" eaLnBrk="0" hangingPunct="0">
              <a:defRPr sz="1000">
                <a:solidFill>
                  <a:schemeClr val="bg1"/>
                </a:solidFill>
                <a:latin typeface="+mn-lt"/>
              </a:defRPr>
            </a:lvl1pPr>
          </a:lstStyle>
          <a:p>
            <a:pPr>
              <a:defRPr/>
            </a:pPr>
            <a:fld id="{BDAE50EE-5FEA-4E2B-959F-AD47CABF1418}"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0" y="3476464"/>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2328516"/>
            <a:ext cx="9144000" cy="49180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t"/>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p>
          <a:p>
            <a:pPr algn="ctr" defTabSz="1174625" fontAlgn="auto">
              <a:spcAft>
                <a:spcPts val="0"/>
              </a:spcAft>
              <a:defRPr/>
            </a:pPr>
            <a:r>
              <a:rPr lang="en-US" sz="1400" cap="all" spc="137" dirty="0" smtClean="0">
                <a:solidFill>
                  <a:srgbClr val="FFFFFF"/>
                </a:solidFill>
                <a:latin typeface="Palatino Linotype" pitchFamily="18" charset="0"/>
              </a:rPr>
              <a:t>OFFICE OF INTERNATIONAL TRADE</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3800627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87044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6" name="Rectangle 5"/>
          <p:cNvSpPr/>
          <p:nvPr userDrawn="1"/>
        </p:nvSpPr>
        <p:spPr>
          <a:xfrm>
            <a:off x="4575" y="57944"/>
            <a:ext cx="9144000" cy="2897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cap="all" spc="137" dirty="0" smtClean="0">
                <a:solidFill>
                  <a:srgbClr val="FFFFFF"/>
                </a:solidFill>
                <a:latin typeface="Palatino Linotype" pitchFamily="18" charset="0"/>
              </a:rPr>
              <a:t>U.S.</a:t>
            </a:r>
            <a:r>
              <a:rPr lang="en-US" sz="1400" cap="all" spc="137" baseline="0" dirty="0" smtClean="0">
                <a:solidFill>
                  <a:srgbClr val="FFFFFF"/>
                </a:solidFill>
                <a:latin typeface="Palatino Linotype" pitchFamily="18" charset="0"/>
              </a:rPr>
              <a:t> Customs and border protection</a:t>
            </a:r>
            <a:endParaRPr lang="en-US" sz="1400" cap="all" dirty="0" smtClean="0">
              <a:solidFill>
                <a:srgbClr val="FFFFFF"/>
              </a:solidFill>
              <a:latin typeface="Palatino Linotype" pitchFamily="18" charset="0"/>
            </a:endParaRPr>
          </a:p>
        </p:txBody>
      </p:sp>
      <p:sp>
        <p:nvSpPr>
          <p:cNvPr id="10" name="Rectangle 4"/>
          <p:cNvSpPr txBox="1">
            <a:spLocks noChangeArrowheads="1"/>
          </p:cNvSpPr>
          <p:nvPr userDrawn="1"/>
        </p:nvSpPr>
        <p:spPr bwMode="black">
          <a:xfrm>
            <a:off x="8690424" y="6611938"/>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defPPr>
              <a:defRPr lang="en-US"/>
            </a:defPPr>
            <a:lvl1pPr algn="r" rtl="0" eaLnBrk="0" fontAlgn="base" hangingPunct="0">
              <a:spcBef>
                <a:spcPct val="0"/>
              </a:spcBef>
              <a:spcAft>
                <a:spcPct val="0"/>
              </a:spcAft>
              <a:defRPr sz="1000" kern="1200">
                <a:solidFill>
                  <a:schemeClr val="bg1"/>
                </a:solidFill>
                <a:latin typeface="+mn-lt"/>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a:lstStyle>
          <a:p>
            <a:pPr>
              <a:defRPr/>
            </a:pPr>
            <a:fld id="{BDAE50EE-5FEA-4E2B-959F-AD47CABF1418}" type="slidenum">
              <a:rPr lang="en-US" smtClean="0">
                <a:solidFill>
                  <a:srgbClr val="000063"/>
                </a:solidFill>
              </a:rPr>
              <a:pPr>
                <a:defRPr/>
              </a:pPr>
              <a:t>‹#›</a:t>
            </a:fld>
            <a:endParaRPr lang="en-US" dirty="0">
              <a:solidFill>
                <a:srgbClr val="000063"/>
              </a:solidFill>
            </a:endParaRPr>
          </a:p>
        </p:txBody>
      </p:sp>
      <p:sp>
        <p:nvSpPr>
          <p:cNvPr id="7" name="TextBox 6"/>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8" name="TextBox 7"/>
          <p:cNvSpPr txBox="1"/>
          <p:nvPr userDrawn="1"/>
        </p:nvSpPr>
        <p:spPr>
          <a:xfrm>
            <a:off x="7625417"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21452540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4537" y="4406900"/>
            <a:ext cx="7772400" cy="1362075"/>
          </a:xfrm>
        </p:spPr>
        <p:txBody>
          <a:bodyPr anchor="t"/>
          <a:lstStyle>
            <a:lvl1pPr algn="l">
              <a:defRPr sz="2000" b="1" cap="none"/>
            </a:lvl1pPr>
          </a:lstStyle>
          <a:p>
            <a:r>
              <a:rPr lang="en-US" dirty="0" smtClean="0"/>
              <a:t>Click to edit Master title style</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851431D4-4C35-4BF7-B05C-D93D50FBA7AA}" type="slidenum">
              <a:rPr lang="en-US">
                <a:solidFill>
                  <a:srgbClr val="000063"/>
                </a:solidFill>
              </a:rPr>
              <a:pPr>
                <a:defRPr/>
              </a:pPr>
              <a:t>‹#›</a:t>
            </a:fld>
            <a:endParaRPr lang="en-US" dirty="0">
              <a:solidFill>
                <a:srgbClr val="000063"/>
              </a:solidFill>
            </a:endParaRPr>
          </a:p>
        </p:txBody>
      </p:sp>
      <p:sp>
        <p:nvSpPr>
          <p:cNvPr id="5" name="Rectangle 4"/>
          <p:cNvSpPr/>
          <p:nvPr userDrawn="1"/>
        </p:nvSpPr>
        <p:spPr>
          <a:xfrm>
            <a:off x="4575" y="4070232"/>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13266568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41438"/>
            <a:ext cx="4038600" cy="4678362"/>
          </a:xfrm>
        </p:spPr>
        <p:txBody>
          <a:bodyPr/>
          <a:lstStyle>
            <a:lvl1pPr>
              <a:defRPr sz="1600"/>
            </a:lvl1pPr>
            <a:lvl2pPr marL="571500" indent="-223838">
              <a:buFont typeface="Courier New" pitchFamily="49" charset="0"/>
              <a:buChar char="o"/>
              <a:defRPr sz="1500"/>
            </a:lvl2pPr>
            <a:lvl3pPr>
              <a:defRPr sz="1400"/>
            </a:lvl3pPr>
            <a:lvl4pPr>
              <a:defRPr sz="13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41438"/>
            <a:ext cx="4038600" cy="4678362"/>
          </a:xfrm>
        </p:spPr>
        <p:txBody>
          <a:bodyPr/>
          <a:lstStyle>
            <a:lvl1pPr>
              <a:defRPr sz="1600"/>
            </a:lvl1pPr>
            <a:lvl2pPr>
              <a:defRPr sz="1500"/>
            </a:lvl2pPr>
            <a:lvl3pPr>
              <a:defRPr sz="1400"/>
            </a:lvl3pPr>
            <a:lvl4pPr>
              <a:defRPr sz="13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a:ln/>
        </p:spPr>
        <p:txBody>
          <a:bodyPr/>
          <a:lstStyle>
            <a:lvl1pPr>
              <a:defRPr/>
            </a:lvl1pPr>
          </a:lstStyle>
          <a:p>
            <a:pPr>
              <a:defRPr/>
            </a:pPr>
            <a:fld id="{C367F6D7-F00F-451D-8B44-CC6A42A8C3E8}"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7" name="Rectangle 6"/>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
        <p:nvSpPr>
          <p:cNvPr id="8" name="TextBox 7"/>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9" name="TextBox 8"/>
          <p:cNvSpPr txBox="1"/>
          <p:nvPr userDrawn="1"/>
        </p:nvSpPr>
        <p:spPr>
          <a:xfrm>
            <a:off x="7625417"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6733705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535113"/>
            <a:ext cx="404018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1600"/>
            </a:lvl1pPr>
            <a:lvl2pPr>
              <a:defRPr sz="1500"/>
            </a:lvl2pPr>
            <a:lvl3pPr>
              <a:defRPr sz="1400"/>
            </a:lvl3pPr>
            <a:lvl4pPr>
              <a:defRPr sz="13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600"/>
            </a:lvl1pPr>
            <a:lvl2pPr>
              <a:defRPr sz="1500"/>
            </a:lvl2pPr>
            <a:lvl3pPr>
              <a:defRPr sz="1400"/>
            </a:lvl3pPr>
            <a:lvl4pPr>
              <a:defRPr sz="13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sldNum" sz="quarter" idx="10"/>
          </p:nvPr>
        </p:nvSpPr>
        <p:spPr>
          <a:ln/>
        </p:spPr>
        <p:txBody>
          <a:bodyPr/>
          <a:lstStyle>
            <a:lvl1pPr>
              <a:defRPr/>
            </a:lvl1pPr>
          </a:lstStyle>
          <a:p>
            <a:pPr>
              <a:defRPr/>
            </a:pPr>
            <a:fld id="{CB815BE6-1B0C-4F4D-ADBF-A063BA9130F4}" type="slidenum">
              <a:rPr lang="en-US">
                <a:solidFill>
                  <a:srgbClr val="000063"/>
                </a:solidFill>
              </a:rPr>
              <a:pPr>
                <a:defRPr/>
              </a:pPr>
              <a:t>‹#›</a:t>
            </a:fld>
            <a:endParaRPr lang="en-US" dirty="0">
              <a:solidFill>
                <a:srgbClr val="000063"/>
              </a:solidFill>
            </a:endParaRPr>
          </a:p>
        </p:txBody>
      </p:sp>
      <p:sp>
        <p:nvSpPr>
          <p:cNvPr id="8" name="Rectangle 3"/>
          <p:cNvSpPr>
            <a:spLocks noGrp="1" noChangeArrowheads="1"/>
          </p:cNvSpPr>
          <p:nvPr>
            <p:ph type="title"/>
          </p:nvPr>
        </p:nvSpPr>
        <p:spPr bwMode="auto">
          <a:xfrm>
            <a:off x="-4575" y="397576"/>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9" name="Rectangle 8"/>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
        <p:nvSpPr>
          <p:cNvPr id="10" name="TextBox 9"/>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11" name="TextBox 10"/>
          <p:cNvSpPr txBox="1"/>
          <p:nvPr userDrawn="1"/>
        </p:nvSpPr>
        <p:spPr>
          <a:xfrm>
            <a:off x="7625417" y="76200"/>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5382443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lvl1pPr>
              <a:defRPr/>
            </a:lvl1pPr>
          </a:lstStyle>
          <a:p>
            <a:pPr>
              <a:defRPr/>
            </a:pPr>
            <a:fld id="{874BB46B-49FC-4207-8F52-44877FE966A3}" type="slidenum">
              <a:rPr lang="en-US">
                <a:solidFill>
                  <a:srgbClr val="000063"/>
                </a:solidFill>
              </a:rPr>
              <a:pPr>
                <a:defRPr/>
              </a:pPr>
              <a:t>‹#›</a:t>
            </a:fld>
            <a:endParaRPr lang="en-US" dirty="0">
              <a:solidFill>
                <a:srgbClr val="000063"/>
              </a:solidFill>
            </a:endParaRPr>
          </a:p>
        </p:txBody>
      </p:sp>
      <p:sp>
        <p:nvSpPr>
          <p:cNvPr id="4" name="Title 3"/>
          <p:cNvSpPr>
            <a:spLocks noGrp="1" noChangeArrowheads="1"/>
          </p:cNvSpPr>
          <p:nvPr>
            <p:ph type="title"/>
          </p:nvPr>
        </p:nvSpPr>
        <p:spPr bwMode="auto">
          <a:xfrm>
            <a:off x="-4575" y="397576"/>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5" name="Rectangle 4"/>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
        <p:nvSpPr>
          <p:cNvPr id="6" name="TextBox 5"/>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7" name="TextBox 6"/>
          <p:cNvSpPr txBox="1"/>
          <p:nvPr userDrawn="1"/>
        </p:nvSpPr>
        <p:spPr>
          <a:xfrm>
            <a:off x="7625417"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392588517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FEB899E8-EEB0-4BFA-BCE6-7FC93D495FAD}" type="slidenum">
              <a:rPr lang="en-US">
                <a:solidFill>
                  <a:srgbClr val="000063"/>
                </a:solidFill>
              </a:rPr>
              <a:pPr>
                <a:defRPr/>
              </a:pPr>
              <a:t>‹#›</a:t>
            </a:fld>
            <a:endParaRPr lang="en-US" dirty="0">
              <a:solidFill>
                <a:srgbClr val="000063"/>
              </a:solidFill>
            </a:endParaRPr>
          </a:p>
        </p:txBody>
      </p:sp>
      <p:sp>
        <p:nvSpPr>
          <p:cNvPr id="4" name="Rectangle 3"/>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
        <p:nvSpPr>
          <p:cNvPr id="5" name="TextBox 4"/>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6" name="TextBox 5"/>
          <p:cNvSpPr txBox="1"/>
          <p:nvPr userDrawn="1"/>
        </p:nvSpPr>
        <p:spPr>
          <a:xfrm>
            <a:off x="762000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377868119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1600"/>
            </a:lvl1pPr>
            <a:lvl2pPr>
              <a:defRPr sz="1500"/>
            </a:lvl2pPr>
            <a:lvl3pPr>
              <a:defRPr sz="1400"/>
            </a:lvl3pPr>
            <a:lvl4pPr>
              <a:defRPr sz="13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02E4703-14A7-4F24-AED8-36C0BE2FE58A}" type="slidenum">
              <a:rPr lang="en-US">
                <a:solidFill>
                  <a:srgbClr val="000063"/>
                </a:solidFill>
              </a:rPr>
              <a:pPr>
                <a:defRPr/>
              </a:pPr>
              <a:t>‹#›</a:t>
            </a:fld>
            <a:endParaRPr lang="en-US" dirty="0">
              <a:solidFill>
                <a:srgbClr val="000063"/>
              </a:solidFill>
            </a:endParaRPr>
          </a:p>
        </p:txBody>
      </p:sp>
    </p:spTree>
    <p:extLst>
      <p:ext uri="{BB962C8B-B14F-4D97-AF65-F5344CB8AC3E}">
        <p14:creationId xmlns:p14="http://schemas.microsoft.com/office/powerpoint/2010/main" val="180885564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341440"/>
            <a:ext cx="8229600" cy="226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56027"/>
            <a:ext cx="82296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82FDE55A-C155-4843-B1A5-5293E6AAB785}"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4575" y="397576"/>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7" name="Rectangle 6"/>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205189932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341438"/>
            <a:ext cx="4038600" cy="4678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678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E8417F6-5EB2-4684-A7D3-C5F2FD78672B}"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4575" y="397576"/>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7" name="Rectangle 6"/>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290933923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0" y="1341438"/>
            <a:ext cx="8686800" cy="4678362"/>
          </a:xfrm>
        </p:spPr>
        <p:txBody>
          <a:bodyPr/>
          <a:lstStyle/>
          <a:p>
            <a:pPr lvl="0"/>
            <a:endParaRPr lang="en-US" noProof="0"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ABC2E2D8-2983-4F46-9F6B-E22D3EC75A59}" type="slidenum">
              <a:rPr lang="en-US">
                <a:solidFill>
                  <a:srgbClr val="000063"/>
                </a:solidFill>
              </a:rPr>
              <a:pPr>
                <a:defRPr/>
              </a:pPr>
              <a:t>‹#›</a:t>
            </a:fld>
            <a:endParaRPr lang="en-US" dirty="0">
              <a:solidFill>
                <a:srgbClr val="000063"/>
              </a:solidFill>
            </a:endParaRPr>
          </a:p>
        </p:txBody>
      </p:sp>
      <p:sp>
        <p:nvSpPr>
          <p:cNvPr id="5" name="Rectangle 3"/>
          <p:cNvSpPr>
            <a:spLocks noGrp="1" noChangeArrowheads="1"/>
          </p:cNvSpPr>
          <p:nvPr>
            <p:ph type="title"/>
          </p:nvPr>
        </p:nvSpPr>
        <p:spPr bwMode="auto">
          <a:xfrm>
            <a:off x="-4575" y="397576"/>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6" name="Rectangle 5"/>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7001821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4998583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F39DD07-C617-4A6E-8C4A-60737745873F}" type="slidenum">
              <a:rPr lang="en-US">
                <a:solidFill>
                  <a:srgbClr val="000063"/>
                </a:solidFill>
              </a:rPr>
              <a:pPr>
                <a:defRPr/>
              </a:pPr>
              <a:t>‹#›</a:t>
            </a:fld>
            <a:endParaRPr lang="en-US" dirty="0">
              <a:solidFill>
                <a:srgbClr val="000063"/>
              </a:solidFill>
            </a:endParaRPr>
          </a:p>
        </p:txBody>
      </p:sp>
      <p:sp>
        <p:nvSpPr>
          <p:cNvPr id="7" name="Rectangle 6"/>
          <p:cNvSpPr/>
          <p:nvPr userDrawn="1"/>
        </p:nvSpPr>
        <p:spPr>
          <a:xfrm>
            <a:off x="4575" y="57944"/>
            <a:ext cx="9144000" cy="289746"/>
          </a:xfrm>
          <a:prstGeom prst="rect">
            <a:avLst/>
          </a:prstGeom>
          <a:solidFill>
            <a:srgbClr val="0046A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371111450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169987" name="Rectangle 3"/>
          <p:cNvSpPr>
            <a:spLocks noGrp="1" noChangeArrowheads="1"/>
          </p:cNvSpPr>
          <p:nvPr>
            <p:ph type="subTitle" idx="1"/>
          </p:nvPr>
        </p:nvSpPr>
        <p:spPr>
          <a:xfrm>
            <a:off x="457202" y="1143000"/>
            <a:ext cx="7769225" cy="609600"/>
          </a:xfrm>
        </p:spPr>
        <p:txBody>
          <a:bodyPr/>
          <a:lstStyle>
            <a:lvl1pPr marL="0" indent="0">
              <a:buFont typeface="Wingdings" pitchFamily="2" charset="2"/>
              <a:buNone/>
              <a:defRPr sz="2900"/>
            </a:lvl1pPr>
          </a:lstStyle>
          <a:p>
            <a:r>
              <a:rPr lang="en-US" dirty="0"/>
              <a:t>Click to edit Master subtitle style</a:t>
            </a:r>
          </a:p>
        </p:txBody>
      </p:sp>
      <p:sp>
        <p:nvSpPr>
          <p:cNvPr id="6" name="Rectangle 3"/>
          <p:cNvSpPr>
            <a:spLocks noGrp="1" noChangeArrowheads="1"/>
          </p:cNvSpPr>
          <p:nvPr>
            <p:ph type="title"/>
          </p:nvPr>
        </p:nvSpPr>
        <p:spPr bwMode="auto">
          <a:xfrm>
            <a:off x="66675" y="361951"/>
            <a:ext cx="8966966" cy="44952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Tree>
    <p:extLst>
      <p:ext uri="{BB962C8B-B14F-4D97-AF65-F5344CB8AC3E}">
        <p14:creationId xmlns:p14="http://schemas.microsoft.com/office/powerpoint/2010/main" val="287779803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Slide Number Placeholder 4"/>
          <p:cNvSpPr>
            <a:spLocks noGrp="1" noChangeArrowheads="1"/>
          </p:cNvSpPr>
          <p:nvPr>
            <p:ph type="sldNum" sz="quarter" idx="10"/>
          </p:nvPr>
        </p:nvSpPr>
        <p:spPr>
          <a:xfrm>
            <a:off x="8686800" y="6538882"/>
            <a:ext cx="457200" cy="246062"/>
          </a:xfrm>
          <a:prstGeom prst="rect">
            <a:avLst/>
          </a:prstGeom>
        </p:spPr>
        <p:txBody>
          <a:bodyPr/>
          <a:lstStyle>
            <a:lvl1pPr algn="r" eaLnBrk="0" hangingPunct="0">
              <a:defRPr sz="1000">
                <a:solidFill>
                  <a:schemeClr val="bg1"/>
                </a:solidFill>
                <a:latin typeface="+mn-lt"/>
              </a:defRPr>
            </a:lvl1pPr>
          </a:lstStyle>
          <a:p>
            <a:pPr>
              <a:defRPr/>
            </a:pPr>
            <a:fld id="{BDAE50EE-5FEA-4E2B-959F-AD47CABF1418}" type="slidenum">
              <a:rPr lang="en-US">
                <a:solidFill>
                  <a:srgbClr val="000063"/>
                </a:solidFill>
              </a:rPr>
              <a:pPr>
                <a:defRPr/>
              </a:pPr>
              <a:t>‹#›</a:t>
            </a:fld>
            <a:endParaRPr lang="en-US" dirty="0">
              <a:solidFill>
                <a:srgbClr val="000063"/>
              </a:solidFill>
            </a:endParaRPr>
          </a:p>
        </p:txBody>
      </p:sp>
      <p:sp>
        <p:nvSpPr>
          <p:cNvPr id="6" name="Rectangle 3"/>
          <p:cNvSpPr>
            <a:spLocks noGrp="1" noChangeArrowheads="1"/>
          </p:cNvSpPr>
          <p:nvPr>
            <p:ph type="title"/>
          </p:nvPr>
        </p:nvSpPr>
        <p:spPr bwMode="auto">
          <a:xfrm>
            <a:off x="0" y="3476464"/>
            <a:ext cx="6029325" cy="717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7" name="Rectangle 6"/>
          <p:cNvSpPr/>
          <p:nvPr userDrawn="1"/>
        </p:nvSpPr>
        <p:spPr>
          <a:xfrm>
            <a:off x="4575" y="2328516"/>
            <a:ext cx="9144000" cy="49180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600" b="1" cap="all" spc="137" dirty="0" smtClean="0">
                <a:solidFill>
                  <a:srgbClr val="FFFFFF"/>
                </a:solidFill>
                <a:latin typeface="Palatino Linotype" pitchFamily="18" charset="0"/>
              </a:rPr>
              <a:t>AAEI Simplified processes Meeting</a:t>
            </a:r>
            <a:endParaRPr lang="en-US" sz="16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296296888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sldNum" sz="quarter" idx="10"/>
          </p:nvPr>
        </p:nvSpPr>
        <p:spPr>
          <a:xfrm>
            <a:off x="8686800" y="6611938"/>
            <a:ext cx="457200" cy="246062"/>
          </a:xfrm>
          <a:prstGeom prst="rect">
            <a:avLst/>
          </a:prstGeom>
          <a:ln/>
        </p:spPr>
        <p:txBody>
          <a:bodyPr/>
          <a:lstStyle>
            <a:lvl1pPr algn="ctr">
              <a:defRPr sz="1000">
                <a:solidFill>
                  <a:schemeClr val="accent4">
                    <a:lumMod val="10000"/>
                  </a:schemeClr>
                </a:solidFill>
              </a:defRPr>
            </a:lvl1pPr>
          </a:lstStyle>
          <a:p>
            <a:pPr>
              <a:defRPr/>
            </a:pPr>
            <a:fld id="{22DF3F7E-769F-4E74-BEDE-FAACD7ED6EB8}" type="slidenum">
              <a:rPr lang="en-US" smtClean="0">
                <a:solidFill>
                  <a:srgbClr val="DADADA">
                    <a:lumMod val="10000"/>
                  </a:srgbClr>
                </a:solidFill>
                <a:latin typeface="Arial" charset="0"/>
              </a:rPr>
              <a:pPr>
                <a:defRPr/>
              </a:pPr>
              <a:t>‹#›</a:t>
            </a:fld>
            <a:endParaRPr lang="en-US" dirty="0">
              <a:solidFill>
                <a:srgbClr val="DADADA">
                  <a:lumMod val="10000"/>
                </a:srgbClr>
              </a:solidFill>
              <a:latin typeface="Arial" charset="0"/>
            </a:endParaRPr>
          </a:p>
        </p:txBody>
      </p:sp>
      <p:sp>
        <p:nvSpPr>
          <p:cNvPr id="5"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chemeClr val="accent6">
                    <a:lumMod val="50000"/>
                  </a:schemeClr>
                </a:solidFill>
              </a:defRPr>
            </a:lvl1pPr>
          </a:lstStyle>
          <a:p>
            <a:pPr lvl="0"/>
            <a:r>
              <a:rPr lang="en-US" dirty="0" smtClean="0"/>
              <a:t>Click to edit Master title style</a:t>
            </a:r>
          </a:p>
        </p:txBody>
      </p:sp>
      <p:sp>
        <p:nvSpPr>
          <p:cNvPr id="6" name="Rectangle 5"/>
          <p:cNvSpPr/>
          <p:nvPr userDrawn="1"/>
        </p:nvSpPr>
        <p:spPr>
          <a:xfrm>
            <a:off x="4575" y="57944"/>
            <a:ext cx="9144000" cy="2897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smtClean="0">
                <a:solidFill>
                  <a:srgbClr val="FFFFFF"/>
                </a:solidFill>
                <a:latin typeface="Palatino Linotype" pitchFamily="18" charset="0"/>
              </a:rPr>
              <a:t>U.S.</a:t>
            </a:r>
            <a:r>
              <a:rPr lang="en-US" sz="1400" b="1" cap="all" spc="137" baseline="0" dirty="0" smtClean="0">
                <a:solidFill>
                  <a:srgbClr val="FFFFFF"/>
                </a:solidFill>
                <a:latin typeface="Palatino Linotype" pitchFamily="18" charset="0"/>
              </a:rPr>
              <a:t> Customs and border protection</a:t>
            </a:r>
            <a:endParaRPr lang="en-US" sz="1400" cap="all" dirty="0" smtClean="0">
              <a:solidFill>
                <a:srgbClr val="FFFFFF"/>
              </a:solidFill>
              <a:latin typeface="Palatino Linotype" pitchFamily="18" charset="0"/>
            </a:endParaRPr>
          </a:p>
        </p:txBody>
      </p:sp>
    </p:spTree>
    <p:extLst>
      <p:ext uri="{BB962C8B-B14F-4D97-AF65-F5344CB8AC3E}">
        <p14:creationId xmlns:p14="http://schemas.microsoft.com/office/powerpoint/2010/main" val="10430171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0363" y="2160588"/>
            <a:ext cx="4135437" cy="4337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60588"/>
            <a:ext cx="4135438" cy="4337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271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50323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8972155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08055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89339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811050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8" name="Body Colour"/>
          <p:cNvSpPr>
            <a:spLocks noChangeArrowheads="1"/>
          </p:cNvSpPr>
          <p:nvPr/>
        </p:nvSpPr>
        <p:spPr bwMode="auto">
          <a:xfrm>
            <a:off x="0" y="1800225"/>
            <a:ext cx="9144000" cy="50577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solidFill>
                <a:schemeClr val="accent1"/>
              </a:solidFill>
              <a:latin typeface="Times New Roman" panose="02020603050405020304" pitchFamily="18" charset="0"/>
            </a:endParaRPr>
          </a:p>
        </p:txBody>
      </p:sp>
      <p:sp>
        <p:nvSpPr>
          <p:cNvPr id="1034" name="Title Colour"/>
          <p:cNvSpPr>
            <a:spLocks noChangeArrowheads="1"/>
          </p:cNvSpPr>
          <p:nvPr/>
        </p:nvSpPr>
        <p:spPr bwMode="auto">
          <a:xfrm>
            <a:off x="0" y="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Title Placeholder"/>
          <p:cNvSpPr>
            <a:spLocks noGrp="1" noChangeArrowheads="1"/>
          </p:cNvSpPr>
          <p:nvPr>
            <p:ph type="title"/>
          </p:nvPr>
        </p:nvSpPr>
        <p:spPr bwMode="auto">
          <a:xfrm>
            <a:off x="360363" y="360363"/>
            <a:ext cx="8423275"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36" name="Text Placeholder"/>
          <p:cNvSpPr>
            <a:spLocks noGrp="1" noChangeArrowheads="1"/>
          </p:cNvSpPr>
          <p:nvPr>
            <p:ph type="body" idx="1"/>
          </p:nvPr>
        </p:nvSpPr>
        <p:spPr bwMode="auto">
          <a:xfrm>
            <a:off x="360363" y="2160588"/>
            <a:ext cx="8423275" cy="433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FilePathFooter"/>
          <p:cNvSpPr>
            <a:spLocks noGrp="1"/>
          </p:cNvSpPr>
          <p:nvPr>
            <p:ph type="ftr" sz="quarter" idx="3"/>
          </p:nvPr>
        </p:nvSpPr>
        <p:spPr>
          <a:xfrm>
            <a:off x="360045" y="5957888"/>
            <a:ext cx="3086100" cy="365125"/>
          </a:xfrm>
          <a:prstGeom prst="rect">
            <a:avLst/>
          </a:prstGeom>
        </p:spPr>
        <p:txBody>
          <a:bodyPr vert="horz" wrap="none" lIns="0" tIns="0" rIns="0" bIns="0" rtlCol="0" anchor="ctr"/>
          <a:lstStyle>
            <a:lvl1pPr algn="l">
              <a:defRPr sz="1000">
                <a:solidFill>
                  <a:srgbClr val="777777"/>
                </a:solidFill>
                <a:latin typeface="Arial" panose="020B0604020202020204" pitchFamily="34" charset="0"/>
              </a:defRPr>
            </a:lvl1pPr>
          </a:lstStyle>
          <a:p>
            <a:r>
              <a:rPr lang="en-US" smtClean="0"/>
              <a:t>Presentation1</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2800" kern="12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panose="020B0604020202020204" pitchFamily="34" charset="0"/>
        </a:defRPr>
      </a:lvl2pPr>
      <a:lvl3pPr algn="l" rtl="0" eaLnBrk="1" fontAlgn="base" hangingPunct="1">
        <a:spcBef>
          <a:spcPct val="0"/>
        </a:spcBef>
        <a:spcAft>
          <a:spcPct val="0"/>
        </a:spcAft>
        <a:defRPr sz="2800">
          <a:solidFill>
            <a:schemeClr val="tx2"/>
          </a:solidFill>
          <a:latin typeface="Arial" panose="020B0604020202020204" pitchFamily="34" charset="0"/>
        </a:defRPr>
      </a:lvl3pPr>
      <a:lvl4pPr algn="l" rtl="0" eaLnBrk="1" fontAlgn="base" hangingPunct="1">
        <a:spcBef>
          <a:spcPct val="0"/>
        </a:spcBef>
        <a:spcAft>
          <a:spcPct val="0"/>
        </a:spcAft>
        <a:defRPr sz="2800">
          <a:solidFill>
            <a:schemeClr val="tx2"/>
          </a:solidFill>
          <a:latin typeface="Arial" panose="020B0604020202020204" pitchFamily="34" charset="0"/>
        </a:defRPr>
      </a:lvl4pPr>
      <a:lvl5pPr algn="l" rtl="0" eaLnBrk="1" fontAlgn="base" hangingPunct="1">
        <a:spcBef>
          <a:spcPct val="0"/>
        </a:spcBef>
        <a:spcAft>
          <a:spcPct val="0"/>
        </a:spcAft>
        <a:defRPr sz="2800">
          <a:solidFill>
            <a:schemeClr val="tx2"/>
          </a:solidFill>
          <a:latin typeface="Arial" panose="020B0604020202020204" pitchFamily="34" charset="0"/>
        </a:defRPr>
      </a:lvl5pPr>
      <a:lvl6pPr marL="457200" algn="l" rtl="0" eaLnBrk="1" fontAlgn="base" hangingPunct="1">
        <a:spcBef>
          <a:spcPct val="0"/>
        </a:spcBef>
        <a:spcAft>
          <a:spcPct val="0"/>
        </a:spcAft>
        <a:defRPr sz="2800">
          <a:solidFill>
            <a:schemeClr val="tx2"/>
          </a:solidFill>
          <a:latin typeface="Arial" panose="020B0604020202020204" pitchFamily="34" charset="0"/>
        </a:defRPr>
      </a:lvl6pPr>
      <a:lvl7pPr marL="914400" algn="l" rtl="0" eaLnBrk="1" fontAlgn="base" hangingPunct="1">
        <a:spcBef>
          <a:spcPct val="0"/>
        </a:spcBef>
        <a:spcAft>
          <a:spcPct val="0"/>
        </a:spcAft>
        <a:defRPr sz="2800">
          <a:solidFill>
            <a:schemeClr val="tx2"/>
          </a:solidFill>
          <a:latin typeface="Arial" panose="020B0604020202020204" pitchFamily="34" charset="0"/>
        </a:defRPr>
      </a:lvl7pPr>
      <a:lvl8pPr marL="1371600" algn="l" rtl="0" eaLnBrk="1" fontAlgn="base" hangingPunct="1">
        <a:spcBef>
          <a:spcPct val="0"/>
        </a:spcBef>
        <a:spcAft>
          <a:spcPct val="0"/>
        </a:spcAft>
        <a:defRPr sz="2800">
          <a:solidFill>
            <a:schemeClr val="tx2"/>
          </a:solidFill>
          <a:latin typeface="Arial" panose="020B0604020202020204" pitchFamily="34" charset="0"/>
        </a:defRPr>
      </a:lvl8pPr>
      <a:lvl9pPr marL="1828800" algn="l" rtl="0" eaLnBrk="1" fontAlgn="base" hangingPunct="1">
        <a:spcBef>
          <a:spcPct val="0"/>
        </a:spcBef>
        <a:spcAft>
          <a:spcPct val="0"/>
        </a:spcAft>
        <a:defRPr sz="28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8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8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232224" y="1341438"/>
            <a:ext cx="86868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1"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68964" name="Rectangle 4"/>
          <p:cNvSpPr>
            <a:spLocks noGrp="1" noChangeArrowheads="1"/>
          </p:cNvSpPr>
          <p:nvPr>
            <p:ph type="sldNum" sz="quarter" idx="4"/>
          </p:nvPr>
        </p:nvSpPr>
        <p:spPr bwMode="black">
          <a:xfrm>
            <a:off x="8553232"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
        <p:nvSpPr>
          <p:cNvPr id="168967" name="Rectangle 7"/>
          <p:cNvSpPr>
            <a:spLocks noChangeArrowheads="1"/>
          </p:cNvSpPr>
          <p:nvPr/>
        </p:nvSpPr>
        <p:spPr bwMode="black">
          <a:xfrm>
            <a:off x="5143500" y="6273800"/>
            <a:ext cx="2921000" cy="304800"/>
          </a:xfrm>
          <a:prstGeom prst="rect">
            <a:avLst/>
          </a:prstGeom>
          <a:noFill/>
          <a:ln w="9525">
            <a:noFill/>
            <a:miter lim="800000"/>
            <a:headEnd/>
            <a:tailEnd/>
          </a:ln>
          <a:effectLst/>
        </p:spPr>
        <p:txBody>
          <a:bodyPr anchor="b"/>
          <a:lstStyle/>
          <a:p>
            <a:pPr algn="ctr" eaLnBrk="0" hangingPunct="0">
              <a:defRPr/>
            </a:pPr>
            <a:endParaRPr lang="en-US" sz="1000" dirty="0">
              <a:solidFill>
                <a:srgbClr val="333333"/>
              </a:solidFill>
              <a:latin typeface="Arial Unicode MS"/>
              <a:cs typeface="Arial" charset="0"/>
            </a:endParaRPr>
          </a:p>
        </p:txBody>
      </p:sp>
      <p:sp>
        <p:nvSpPr>
          <p:cNvPr id="6" name="Rectangle 5"/>
          <p:cNvSpPr/>
          <p:nvPr userDrawn="1"/>
        </p:nvSpPr>
        <p:spPr>
          <a:xfrm>
            <a:off x="4575" y="57944"/>
            <a:ext cx="9144000" cy="289746"/>
          </a:xfrm>
          <a:prstGeom prst="rect">
            <a:avLst/>
          </a:prstGeom>
          <a:solidFill>
            <a:srgbClr val="053C6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400" b="1" cap="all" spc="137" dirty="0">
                <a:solidFill>
                  <a:srgbClr val="FFFFFF"/>
                </a:solidFill>
                <a:latin typeface="Palatino Linotype" pitchFamily="18" charset="0"/>
              </a:rPr>
              <a:t>U.S. Customs and border protection</a:t>
            </a:r>
            <a:endParaRPr lang="en-US" sz="1400" cap="all" dirty="0">
              <a:solidFill>
                <a:srgbClr val="FFFFFF"/>
              </a:solidFill>
              <a:latin typeface="Palatino Linotype" pitchFamily="18" charset="0"/>
            </a:endParaRPr>
          </a:p>
        </p:txBody>
      </p:sp>
      <p:sp>
        <p:nvSpPr>
          <p:cNvPr id="9" name="TextBox 8"/>
          <p:cNvSpPr txBox="1"/>
          <p:nvPr userDrawn="1"/>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10" name="TextBox 9"/>
          <p:cNvSpPr txBox="1"/>
          <p:nvPr userDrawn="1"/>
        </p:nvSpPr>
        <p:spPr>
          <a:xfrm>
            <a:off x="762000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211169061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1800" b="1">
          <a:solidFill>
            <a:schemeClr val="accent6">
              <a:lumMod val="50000"/>
            </a:schemeClr>
          </a:solidFill>
          <a:latin typeface="+mj-lt"/>
          <a:ea typeface="+mj-ea"/>
          <a:cs typeface="+mj-cs"/>
        </a:defRPr>
      </a:lvl1pPr>
      <a:lvl2pPr algn="l" rtl="0" eaLnBrk="0" fontAlgn="base" hangingPunct="0">
        <a:spcBef>
          <a:spcPct val="0"/>
        </a:spcBef>
        <a:spcAft>
          <a:spcPct val="0"/>
        </a:spcAft>
        <a:defRPr sz="3500">
          <a:solidFill>
            <a:schemeClr val="bg1"/>
          </a:solidFill>
          <a:latin typeface="Arial Unicode MS" pitchFamily="34" charset="-128"/>
        </a:defRPr>
      </a:lvl2pPr>
      <a:lvl3pPr algn="l" rtl="0" eaLnBrk="0" fontAlgn="base" hangingPunct="0">
        <a:spcBef>
          <a:spcPct val="0"/>
        </a:spcBef>
        <a:spcAft>
          <a:spcPct val="0"/>
        </a:spcAft>
        <a:defRPr sz="3500">
          <a:solidFill>
            <a:schemeClr val="bg1"/>
          </a:solidFill>
          <a:latin typeface="Arial Unicode MS" pitchFamily="34" charset="-128"/>
        </a:defRPr>
      </a:lvl3pPr>
      <a:lvl4pPr algn="l" rtl="0" eaLnBrk="0" fontAlgn="base" hangingPunct="0">
        <a:spcBef>
          <a:spcPct val="0"/>
        </a:spcBef>
        <a:spcAft>
          <a:spcPct val="0"/>
        </a:spcAft>
        <a:defRPr sz="3500">
          <a:solidFill>
            <a:schemeClr val="bg1"/>
          </a:solidFill>
          <a:latin typeface="Arial Unicode MS" pitchFamily="34" charset="-128"/>
        </a:defRPr>
      </a:lvl4pPr>
      <a:lvl5pPr algn="l" rtl="0" eaLnBrk="0" fontAlgn="base" hangingPunct="0">
        <a:spcBef>
          <a:spcPct val="0"/>
        </a:spcBef>
        <a:spcAft>
          <a:spcPct val="0"/>
        </a:spcAft>
        <a:defRPr sz="3500">
          <a:solidFill>
            <a:schemeClr val="bg1"/>
          </a:solidFill>
          <a:latin typeface="Arial Unicode MS" pitchFamily="34" charset="-128"/>
        </a:defRPr>
      </a:lvl5pPr>
      <a:lvl6pPr marL="457200" algn="l" rtl="0" fontAlgn="base">
        <a:spcBef>
          <a:spcPct val="0"/>
        </a:spcBef>
        <a:spcAft>
          <a:spcPct val="0"/>
        </a:spcAft>
        <a:defRPr sz="3500">
          <a:solidFill>
            <a:schemeClr val="bg1"/>
          </a:solidFill>
          <a:latin typeface="Arial Unicode MS" pitchFamily="34" charset="-128"/>
        </a:defRPr>
      </a:lvl6pPr>
      <a:lvl7pPr marL="914400" algn="l" rtl="0" fontAlgn="base">
        <a:spcBef>
          <a:spcPct val="0"/>
        </a:spcBef>
        <a:spcAft>
          <a:spcPct val="0"/>
        </a:spcAft>
        <a:defRPr sz="3500">
          <a:solidFill>
            <a:schemeClr val="bg1"/>
          </a:solidFill>
          <a:latin typeface="Arial Unicode MS" pitchFamily="34" charset="-128"/>
        </a:defRPr>
      </a:lvl7pPr>
      <a:lvl8pPr marL="1371600" algn="l" rtl="0" fontAlgn="base">
        <a:spcBef>
          <a:spcPct val="0"/>
        </a:spcBef>
        <a:spcAft>
          <a:spcPct val="0"/>
        </a:spcAft>
        <a:defRPr sz="3500">
          <a:solidFill>
            <a:schemeClr val="bg1"/>
          </a:solidFill>
          <a:latin typeface="Arial Unicode MS" pitchFamily="34" charset="-128"/>
        </a:defRPr>
      </a:lvl8pPr>
      <a:lvl9pPr marL="1828800" algn="l" rtl="0" fontAlgn="base">
        <a:spcBef>
          <a:spcPct val="0"/>
        </a:spcBef>
        <a:spcAft>
          <a:spcPct val="0"/>
        </a:spcAft>
        <a:defRPr sz="3500">
          <a:solidFill>
            <a:schemeClr val="bg1"/>
          </a:solidFill>
          <a:latin typeface="Arial Unicode MS" pitchFamily="34" charset="-128"/>
        </a:defRPr>
      </a:lvl9pPr>
    </p:titleStyle>
    <p:bodyStyle>
      <a:lvl1pPr marL="233363" indent="-233363" algn="l" rtl="0" eaLnBrk="0" fontAlgn="base" hangingPunct="0">
        <a:spcBef>
          <a:spcPts val="600"/>
        </a:spcBef>
        <a:spcAft>
          <a:spcPts val="0"/>
        </a:spcAft>
        <a:buClrTx/>
        <a:buFont typeface="Arial" pitchFamily="34" charset="0"/>
        <a:buChar char="•"/>
        <a:defRPr sz="1600">
          <a:solidFill>
            <a:srgbClr val="000000"/>
          </a:solidFill>
          <a:latin typeface="+mn-lt"/>
          <a:ea typeface="+mn-ea"/>
          <a:cs typeface="+mn-cs"/>
        </a:defRPr>
      </a:lvl1pPr>
      <a:lvl2pPr marL="571500" indent="-223838" algn="l" rtl="0" eaLnBrk="0" fontAlgn="base" hangingPunct="0">
        <a:spcBef>
          <a:spcPts val="600"/>
        </a:spcBef>
        <a:spcAft>
          <a:spcPts val="0"/>
        </a:spcAft>
        <a:buClrTx/>
        <a:buFont typeface="Courier New" pitchFamily="49" charset="0"/>
        <a:buChar char="o"/>
        <a:defRPr sz="1500">
          <a:solidFill>
            <a:srgbClr val="000000"/>
          </a:solidFill>
          <a:latin typeface="+mn-lt"/>
        </a:defRPr>
      </a:lvl2pPr>
      <a:lvl3pPr marL="909638" indent="-222250" algn="l" rtl="0" eaLnBrk="0" fontAlgn="base" hangingPunct="0">
        <a:spcBef>
          <a:spcPts val="600"/>
        </a:spcBef>
        <a:spcAft>
          <a:spcPts val="0"/>
        </a:spcAft>
        <a:buClrTx/>
        <a:buFont typeface="Wingdings" pitchFamily="2" charset="2"/>
        <a:buChar char="ü"/>
        <a:defRPr sz="1400">
          <a:solidFill>
            <a:srgbClr val="000000"/>
          </a:solidFill>
          <a:latin typeface="+mn-lt"/>
        </a:defRPr>
      </a:lvl3pPr>
      <a:lvl4pPr marL="1258888" indent="-231775" algn="l" rtl="0" eaLnBrk="0" fontAlgn="base" hangingPunct="0">
        <a:spcBef>
          <a:spcPts val="600"/>
        </a:spcBef>
        <a:spcAft>
          <a:spcPts val="0"/>
        </a:spcAft>
        <a:buClrTx/>
        <a:buFont typeface="Wingdings" pitchFamily="2" charset="2"/>
        <a:buChar char="Ø"/>
        <a:defRPr sz="1300">
          <a:solidFill>
            <a:srgbClr val="000000"/>
          </a:solidFill>
          <a:latin typeface="+mn-lt"/>
        </a:defRPr>
      </a:lvl4pPr>
      <a:lvl5pPr marL="1598613" indent="-222250" algn="l" rtl="0" eaLnBrk="0" fontAlgn="base" hangingPunct="0">
        <a:spcBef>
          <a:spcPts val="600"/>
        </a:spcBef>
        <a:spcAft>
          <a:spcPts val="0"/>
        </a:spcAft>
        <a:buClrTx/>
        <a:buFont typeface="Wingdings" pitchFamily="2" charset="2"/>
        <a:buChar char="§"/>
        <a:defRPr sz="1200">
          <a:solidFill>
            <a:srgbClr val="000000"/>
          </a:solidFill>
          <a:latin typeface="+mn-lt"/>
        </a:defRPr>
      </a:lvl5pPr>
      <a:lvl6pPr marL="20558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6pPr>
      <a:lvl7pPr marL="25130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7pPr>
      <a:lvl8pPr marL="29702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8pPr>
      <a:lvl9pPr marL="34274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232224" y="1341438"/>
            <a:ext cx="86868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1"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68967" name="Rectangle 7"/>
          <p:cNvSpPr>
            <a:spLocks noChangeArrowheads="1"/>
          </p:cNvSpPr>
          <p:nvPr/>
        </p:nvSpPr>
        <p:spPr bwMode="black">
          <a:xfrm>
            <a:off x="5143500" y="6273800"/>
            <a:ext cx="2921000" cy="304800"/>
          </a:xfrm>
          <a:prstGeom prst="rect">
            <a:avLst/>
          </a:prstGeom>
          <a:noFill/>
          <a:ln w="9525">
            <a:noFill/>
            <a:miter lim="800000"/>
            <a:headEnd/>
            <a:tailEnd/>
          </a:ln>
          <a:effectLst/>
        </p:spPr>
        <p:txBody>
          <a:bodyPr anchor="b"/>
          <a:lstStyle/>
          <a:p>
            <a:pPr algn="ctr" eaLnBrk="0" hangingPunct="0">
              <a:defRPr/>
            </a:pPr>
            <a:endParaRPr lang="en-US" sz="1000" dirty="0">
              <a:solidFill>
                <a:srgbClr val="333333"/>
              </a:solidFill>
              <a:latin typeface="Arial Unicode MS" pitchFamily="34" charset="-128"/>
              <a:cs typeface="Arial" charset="0"/>
            </a:endParaRPr>
          </a:p>
        </p:txBody>
      </p:sp>
    </p:spTree>
    <p:extLst>
      <p:ext uri="{BB962C8B-B14F-4D97-AF65-F5344CB8AC3E}">
        <p14:creationId xmlns:p14="http://schemas.microsoft.com/office/powerpoint/2010/main" val="1156733682"/>
      </p:ext>
    </p:extLst>
  </p:cSld>
  <p:clrMap bg1="dk2" tx1="lt1" bg2="dk1" tx2="lt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800" b="1">
          <a:solidFill>
            <a:srgbClr val="0046AD"/>
          </a:solidFill>
          <a:latin typeface="+mj-lt"/>
          <a:ea typeface="+mj-ea"/>
          <a:cs typeface="+mj-cs"/>
        </a:defRPr>
      </a:lvl1pPr>
      <a:lvl2pPr algn="l" rtl="0" eaLnBrk="0" fontAlgn="base" hangingPunct="0">
        <a:spcBef>
          <a:spcPct val="0"/>
        </a:spcBef>
        <a:spcAft>
          <a:spcPct val="0"/>
        </a:spcAft>
        <a:defRPr sz="3500">
          <a:solidFill>
            <a:schemeClr val="bg1"/>
          </a:solidFill>
          <a:latin typeface="Arial Unicode MS" pitchFamily="34" charset="-128"/>
        </a:defRPr>
      </a:lvl2pPr>
      <a:lvl3pPr algn="l" rtl="0" eaLnBrk="0" fontAlgn="base" hangingPunct="0">
        <a:spcBef>
          <a:spcPct val="0"/>
        </a:spcBef>
        <a:spcAft>
          <a:spcPct val="0"/>
        </a:spcAft>
        <a:defRPr sz="3500">
          <a:solidFill>
            <a:schemeClr val="bg1"/>
          </a:solidFill>
          <a:latin typeface="Arial Unicode MS" pitchFamily="34" charset="-128"/>
        </a:defRPr>
      </a:lvl3pPr>
      <a:lvl4pPr algn="l" rtl="0" eaLnBrk="0" fontAlgn="base" hangingPunct="0">
        <a:spcBef>
          <a:spcPct val="0"/>
        </a:spcBef>
        <a:spcAft>
          <a:spcPct val="0"/>
        </a:spcAft>
        <a:defRPr sz="3500">
          <a:solidFill>
            <a:schemeClr val="bg1"/>
          </a:solidFill>
          <a:latin typeface="Arial Unicode MS" pitchFamily="34" charset="-128"/>
        </a:defRPr>
      </a:lvl4pPr>
      <a:lvl5pPr algn="l" rtl="0" eaLnBrk="0" fontAlgn="base" hangingPunct="0">
        <a:spcBef>
          <a:spcPct val="0"/>
        </a:spcBef>
        <a:spcAft>
          <a:spcPct val="0"/>
        </a:spcAft>
        <a:defRPr sz="3500">
          <a:solidFill>
            <a:schemeClr val="bg1"/>
          </a:solidFill>
          <a:latin typeface="Arial Unicode MS" pitchFamily="34" charset="-128"/>
        </a:defRPr>
      </a:lvl5pPr>
      <a:lvl6pPr marL="457200" algn="l" rtl="0" fontAlgn="base">
        <a:spcBef>
          <a:spcPct val="0"/>
        </a:spcBef>
        <a:spcAft>
          <a:spcPct val="0"/>
        </a:spcAft>
        <a:defRPr sz="3500">
          <a:solidFill>
            <a:schemeClr val="bg1"/>
          </a:solidFill>
          <a:latin typeface="Arial Unicode MS" pitchFamily="34" charset="-128"/>
        </a:defRPr>
      </a:lvl6pPr>
      <a:lvl7pPr marL="914400" algn="l" rtl="0" fontAlgn="base">
        <a:spcBef>
          <a:spcPct val="0"/>
        </a:spcBef>
        <a:spcAft>
          <a:spcPct val="0"/>
        </a:spcAft>
        <a:defRPr sz="3500">
          <a:solidFill>
            <a:schemeClr val="bg1"/>
          </a:solidFill>
          <a:latin typeface="Arial Unicode MS" pitchFamily="34" charset="-128"/>
        </a:defRPr>
      </a:lvl7pPr>
      <a:lvl8pPr marL="1371600" algn="l" rtl="0" fontAlgn="base">
        <a:spcBef>
          <a:spcPct val="0"/>
        </a:spcBef>
        <a:spcAft>
          <a:spcPct val="0"/>
        </a:spcAft>
        <a:defRPr sz="3500">
          <a:solidFill>
            <a:schemeClr val="bg1"/>
          </a:solidFill>
          <a:latin typeface="Arial Unicode MS" pitchFamily="34" charset="-128"/>
        </a:defRPr>
      </a:lvl8pPr>
      <a:lvl9pPr marL="1828800" algn="l" rtl="0" fontAlgn="base">
        <a:spcBef>
          <a:spcPct val="0"/>
        </a:spcBef>
        <a:spcAft>
          <a:spcPct val="0"/>
        </a:spcAft>
        <a:defRPr sz="3500">
          <a:solidFill>
            <a:schemeClr val="bg1"/>
          </a:solidFill>
          <a:latin typeface="Arial Unicode MS" pitchFamily="34" charset="-128"/>
        </a:defRPr>
      </a:lvl9pPr>
    </p:titleStyle>
    <p:bodyStyle>
      <a:lvl1pPr marL="233363" indent="-233363" algn="l" rtl="0" eaLnBrk="0" fontAlgn="base" hangingPunct="0">
        <a:spcBef>
          <a:spcPts val="600"/>
        </a:spcBef>
        <a:spcAft>
          <a:spcPts val="0"/>
        </a:spcAft>
        <a:buClrTx/>
        <a:buFont typeface="Arial" pitchFamily="34" charset="0"/>
        <a:buChar char="•"/>
        <a:defRPr sz="1600">
          <a:solidFill>
            <a:srgbClr val="000000"/>
          </a:solidFill>
          <a:latin typeface="+mn-lt"/>
          <a:ea typeface="+mn-ea"/>
          <a:cs typeface="+mn-cs"/>
        </a:defRPr>
      </a:lvl1pPr>
      <a:lvl2pPr marL="571500" indent="-223838" algn="l" rtl="0" eaLnBrk="0" fontAlgn="base" hangingPunct="0">
        <a:spcBef>
          <a:spcPts val="600"/>
        </a:spcBef>
        <a:spcAft>
          <a:spcPts val="0"/>
        </a:spcAft>
        <a:buClrTx/>
        <a:buFont typeface="Courier New" pitchFamily="49" charset="0"/>
        <a:buChar char="o"/>
        <a:defRPr sz="1500">
          <a:solidFill>
            <a:srgbClr val="000000"/>
          </a:solidFill>
          <a:latin typeface="+mn-lt"/>
        </a:defRPr>
      </a:lvl2pPr>
      <a:lvl3pPr marL="909638" indent="-222250" algn="l" rtl="0" eaLnBrk="0" fontAlgn="base" hangingPunct="0">
        <a:spcBef>
          <a:spcPts val="600"/>
        </a:spcBef>
        <a:spcAft>
          <a:spcPts val="0"/>
        </a:spcAft>
        <a:buClrTx/>
        <a:buFont typeface="Wingdings" pitchFamily="2" charset="2"/>
        <a:buChar char="ü"/>
        <a:defRPr sz="1400">
          <a:solidFill>
            <a:srgbClr val="000000"/>
          </a:solidFill>
          <a:latin typeface="+mn-lt"/>
        </a:defRPr>
      </a:lvl3pPr>
      <a:lvl4pPr marL="1258888" indent="-231775" algn="l" rtl="0" eaLnBrk="0" fontAlgn="base" hangingPunct="0">
        <a:spcBef>
          <a:spcPts val="600"/>
        </a:spcBef>
        <a:spcAft>
          <a:spcPts val="0"/>
        </a:spcAft>
        <a:buClrTx/>
        <a:buFont typeface="Wingdings" pitchFamily="2" charset="2"/>
        <a:buChar char="Ø"/>
        <a:defRPr sz="1300">
          <a:solidFill>
            <a:srgbClr val="000000"/>
          </a:solidFill>
          <a:latin typeface="+mn-lt"/>
        </a:defRPr>
      </a:lvl4pPr>
      <a:lvl5pPr marL="1598613" indent="-222250" algn="l" rtl="0" eaLnBrk="0" fontAlgn="base" hangingPunct="0">
        <a:spcBef>
          <a:spcPts val="600"/>
        </a:spcBef>
        <a:spcAft>
          <a:spcPts val="0"/>
        </a:spcAft>
        <a:buClrTx/>
        <a:buFont typeface="Wingdings" pitchFamily="2" charset="2"/>
        <a:buChar char="§"/>
        <a:defRPr sz="1200">
          <a:solidFill>
            <a:srgbClr val="000000"/>
          </a:solidFill>
          <a:latin typeface="+mn-lt"/>
        </a:defRPr>
      </a:lvl5pPr>
      <a:lvl6pPr marL="20558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6pPr>
      <a:lvl7pPr marL="25130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7pPr>
      <a:lvl8pPr marL="29702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8pPr>
      <a:lvl9pPr marL="34274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232224" y="1341438"/>
            <a:ext cx="86868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1"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68964" name="Rectangle 4"/>
          <p:cNvSpPr>
            <a:spLocks noGrp="1" noChangeArrowheads="1"/>
          </p:cNvSpPr>
          <p:nvPr>
            <p:ph type="sldNum" sz="quarter" idx="4"/>
          </p:nvPr>
        </p:nvSpPr>
        <p:spPr bwMode="black">
          <a:xfrm>
            <a:off x="8216900" y="6538882"/>
            <a:ext cx="4572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0" hangingPunct="0">
              <a:defRPr sz="1000">
                <a:solidFill>
                  <a:schemeClr val="bg1"/>
                </a:solidFill>
                <a:latin typeface="+mn-lt"/>
                <a:cs typeface="+mn-cs"/>
              </a:defRPr>
            </a:lvl1pPr>
          </a:lstStyle>
          <a:p>
            <a:pPr>
              <a:defRPr/>
            </a:pPr>
            <a:fld id="{61F64A15-FAE5-4401-B304-CB845C8887D0}" type="slidenum">
              <a:rPr lang="en-US">
                <a:solidFill>
                  <a:srgbClr val="000063"/>
                </a:solidFill>
              </a:rPr>
              <a:pPr>
                <a:defRPr/>
              </a:pPr>
              <a:t>‹#›</a:t>
            </a:fld>
            <a:endParaRPr lang="en-US" dirty="0">
              <a:solidFill>
                <a:srgbClr val="000063"/>
              </a:solidFill>
            </a:endParaRPr>
          </a:p>
        </p:txBody>
      </p:sp>
      <p:sp>
        <p:nvSpPr>
          <p:cNvPr id="168967" name="Rectangle 7"/>
          <p:cNvSpPr>
            <a:spLocks noChangeArrowheads="1"/>
          </p:cNvSpPr>
          <p:nvPr/>
        </p:nvSpPr>
        <p:spPr bwMode="black">
          <a:xfrm>
            <a:off x="5143500" y="6273800"/>
            <a:ext cx="2921000" cy="304800"/>
          </a:xfrm>
          <a:prstGeom prst="rect">
            <a:avLst/>
          </a:prstGeom>
          <a:noFill/>
          <a:ln w="9525">
            <a:noFill/>
            <a:miter lim="800000"/>
            <a:headEnd/>
            <a:tailEnd/>
          </a:ln>
          <a:effectLst/>
        </p:spPr>
        <p:txBody>
          <a:bodyPr anchor="b"/>
          <a:lstStyle/>
          <a:p>
            <a:pPr algn="ctr" eaLnBrk="0" hangingPunct="0">
              <a:defRPr/>
            </a:pPr>
            <a:endParaRPr lang="en-US" sz="1000" dirty="0">
              <a:solidFill>
                <a:srgbClr val="333333"/>
              </a:solidFill>
              <a:latin typeface="Arial Unicode MS" pitchFamily="34" charset="-128"/>
              <a:cs typeface="Arial" charset="0"/>
            </a:endParaRPr>
          </a:p>
        </p:txBody>
      </p:sp>
    </p:spTree>
    <p:extLst>
      <p:ext uri="{BB962C8B-B14F-4D97-AF65-F5344CB8AC3E}">
        <p14:creationId xmlns:p14="http://schemas.microsoft.com/office/powerpoint/2010/main" val="3641950084"/>
      </p:ext>
    </p:extLst>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1800" b="1">
          <a:solidFill>
            <a:srgbClr val="0046AD"/>
          </a:solidFill>
          <a:latin typeface="+mj-lt"/>
          <a:ea typeface="+mj-ea"/>
          <a:cs typeface="+mj-cs"/>
        </a:defRPr>
      </a:lvl1pPr>
      <a:lvl2pPr algn="l" rtl="0" eaLnBrk="0" fontAlgn="base" hangingPunct="0">
        <a:spcBef>
          <a:spcPct val="0"/>
        </a:spcBef>
        <a:spcAft>
          <a:spcPct val="0"/>
        </a:spcAft>
        <a:defRPr sz="3500">
          <a:solidFill>
            <a:schemeClr val="bg1"/>
          </a:solidFill>
          <a:latin typeface="Arial Unicode MS" pitchFamily="34" charset="-128"/>
        </a:defRPr>
      </a:lvl2pPr>
      <a:lvl3pPr algn="l" rtl="0" eaLnBrk="0" fontAlgn="base" hangingPunct="0">
        <a:spcBef>
          <a:spcPct val="0"/>
        </a:spcBef>
        <a:spcAft>
          <a:spcPct val="0"/>
        </a:spcAft>
        <a:defRPr sz="3500">
          <a:solidFill>
            <a:schemeClr val="bg1"/>
          </a:solidFill>
          <a:latin typeface="Arial Unicode MS" pitchFamily="34" charset="-128"/>
        </a:defRPr>
      </a:lvl3pPr>
      <a:lvl4pPr algn="l" rtl="0" eaLnBrk="0" fontAlgn="base" hangingPunct="0">
        <a:spcBef>
          <a:spcPct val="0"/>
        </a:spcBef>
        <a:spcAft>
          <a:spcPct val="0"/>
        </a:spcAft>
        <a:defRPr sz="3500">
          <a:solidFill>
            <a:schemeClr val="bg1"/>
          </a:solidFill>
          <a:latin typeface="Arial Unicode MS" pitchFamily="34" charset="-128"/>
        </a:defRPr>
      </a:lvl4pPr>
      <a:lvl5pPr algn="l" rtl="0" eaLnBrk="0" fontAlgn="base" hangingPunct="0">
        <a:spcBef>
          <a:spcPct val="0"/>
        </a:spcBef>
        <a:spcAft>
          <a:spcPct val="0"/>
        </a:spcAft>
        <a:defRPr sz="3500">
          <a:solidFill>
            <a:schemeClr val="bg1"/>
          </a:solidFill>
          <a:latin typeface="Arial Unicode MS" pitchFamily="34" charset="-128"/>
        </a:defRPr>
      </a:lvl5pPr>
      <a:lvl6pPr marL="457200" algn="l" rtl="0" fontAlgn="base">
        <a:spcBef>
          <a:spcPct val="0"/>
        </a:spcBef>
        <a:spcAft>
          <a:spcPct val="0"/>
        </a:spcAft>
        <a:defRPr sz="3500">
          <a:solidFill>
            <a:schemeClr val="bg1"/>
          </a:solidFill>
          <a:latin typeface="Arial Unicode MS" pitchFamily="34" charset="-128"/>
        </a:defRPr>
      </a:lvl6pPr>
      <a:lvl7pPr marL="914400" algn="l" rtl="0" fontAlgn="base">
        <a:spcBef>
          <a:spcPct val="0"/>
        </a:spcBef>
        <a:spcAft>
          <a:spcPct val="0"/>
        </a:spcAft>
        <a:defRPr sz="3500">
          <a:solidFill>
            <a:schemeClr val="bg1"/>
          </a:solidFill>
          <a:latin typeface="Arial Unicode MS" pitchFamily="34" charset="-128"/>
        </a:defRPr>
      </a:lvl7pPr>
      <a:lvl8pPr marL="1371600" algn="l" rtl="0" fontAlgn="base">
        <a:spcBef>
          <a:spcPct val="0"/>
        </a:spcBef>
        <a:spcAft>
          <a:spcPct val="0"/>
        </a:spcAft>
        <a:defRPr sz="3500">
          <a:solidFill>
            <a:schemeClr val="bg1"/>
          </a:solidFill>
          <a:latin typeface="Arial Unicode MS" pitchFamily="34" charset="-128"/>
        </a:defRPr>
      </a:lvl8pPr>
      <a:lvl9pPr marL="1828800" algn="l" rtl="0" fontAlgn="base">
        <a:spcBef>
          <a:spcPct val="0"/>
        </a:spcBef>
        <a:spcAft>
          <a:spcPct val="0"/>
        </a:spcAft>
        <a:defRPr sz="3500">
          <a:solidFill>
            <a:schemeClr val="bg1"/>
          </a:solidFill>
          <a:latin typeface="Arial Unicode MS" pitchFamily="34" charset="-128"/>
        </a:defRPr>
      </a:lvl9pPr>
    </p:titleStyle>
    <p:bodyStyle>
      <a:lvl1pPr marL="233363" indent="-233363" algn="l" rtl="0" eaLnBrk="0" fontAlgn="base" hangingPunct="0">
        <a:spcBef>
          <a:spcPts val="600"/>
        </a:spcBef>
        <a:spcAft>
          <a:spcPts val="0"/>
        </a:spcAft>
        <a:buClrTx/>
        <a:buFont typeface="Arial" pitchFamily="34" charset="0"/>
        <a:buChar char="•"/>
        <a:defRPr sz="1600">
          <a:solidFill>
            <a:srgbClr val="000000"/>
          </a:solidFill>
          <a:latin typeface="+mn-lt"/>
          <a:ea typeface="+mn-ea"/>
          <a:cs typeface="+mn-cs"/>
        </a:defRPr>
      </a:lvl1pPr>
      <a:lvl2pPr marL="571500" indent="-223838" algn="l" rtl="0" eaLnBrk="0" fontAlgn="base" hangingPunct="0">
        <a:spcBef>
          <a:spcPts val="600"/>
        </a:spcBef>
        <a:spcAft>
          <a:spcPts val="0"/>
        </a:spcAft>
        <a:buClrTx/>
        <a:buFont typeface="Courier New" pitchFamily="49" charset="0"/>
        <a:buChar char="o"/>
        <a:defRPr sz="1500">
          <a:solidFill>
            <a:srgbClr val="000000"/>
          </a:solidFill>
          <a:latin typeface="+mn-lt"/>
        </a:defRPr>
      </a:lvl2pPr>
      <a:lvl3pPr marL="909638" indent="-222250" algn="l" rtl="0" eaLnBrk="0" fontAlgn="base" hangingPunct="0">
        <a:spcBef>
          <a:spcPts val="600"/>
        </a:spcBef>
        <a:spcAft>
          <a:spcPts val="0"/>
        </a:spcAft>
        <a:buClrTx/>
        <a:buFont typeface="Wingdings" pitchFamily="2" charset="2"/>
        <a:buChar char="ü"/>
        <a:defRPr sz="1400">
          <a:solidFill>
            <a:srgbClr val="000000"/>
          </a:solidFill>
          <a:latin typeface="+mn-lt"/>
        </a:defRPr>
      </a:lvl3pPr>
      <a:lvl4pPr marL="1258888" indent="-231775" algn="l" rtl="0" eaLnBrk="0" fontAlgn="base" hangingPunct="0">
        <a:spcBef>
          <a:spcPts val="600"/>
        </a:spcBef>
        <a:spcAft>
          <a:spcPts val="0"/>
        </a:spcAft>
        <a:buClrTx/>
        <a:buFont typeface="Wingdings" pitchFamily="2" charset="2"/>
        <a:buChar char="Ø"/>
        <a:defRPr sz="1300">
          <a:solidFill>
            <a:srgbClr val="000000"/>
          </a:solidFill>
          <a:latin typeface="+mn-lt"/>
        </a:defRPr>
      </a:lvl4pPr>
      <a:lvl5pPr marL="1598613" indent="-222250" algn="l" rtl="0" eaLnBrk="0" fontAlgn="base" hangingPunct="0">
        <a:spcBef>
          <a:spcPts val="600"/>
        </a:spcBef>
        <a:spcAft>
          <a:spcPts val="0"/>
        </a:spcAft>
        <a:buClrTx/>
        <a:buFont typeface="Wingdings" pitchFamily="2" charset="2"/>
        <a:buChar char="§"/>
        <a:defRPr sz="1200">
          <a:solidFill>
            <a:srgbClr val="000000"/>
          </a:solidFill>
          <a:latin typeface="+mn-lt"/>
        </a:defRPr>
      </a:lvl5pPr>
      <a:lvl6pPr marL="20558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6pPr>
      <a:lvl7pPr marL="25130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7pPr>
      <a:lvl8pPr marL="29702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8pPr>
      <a:lvl9pPr marL="34274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232224" y="1341438"/>
            <a:ext cx="86868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1" name="Rectangle 3"/>
          <p:cNvSpPr>
            <a:spLocks noGrp="1" noChangeArrowheads="1"/>
          </p:cNvSpPr>
          <p:nvPr>
            <p:ph type="title"/>
          </p:nvPr>
        </p:nvSpPr>
        <p:spPr bwMode="auto">
          <a:xfrm>
            <a:off x="-4575" y="397576"/>
            <a:ext cx="9148575" cy="7175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68967" name="Rectangle 7"/>
          <p:cNvSpPr>
            <a:spLocks noChangeArrowheads="1"/>
          </p:cNvSpPr>
          <p:nvPr/>
        </p:nvSpPr>
        <p:spPr bwMode="black">
          <a:xfrm>
            <a:off x="5143500" y="6273800"/>
            <a:ext cx="2921000" cy="304800"/>
          </a:xfrm>
          <a:prstGeom prst="rect">
            <a:avLst/>
          </a:prstGeom>
          <a:noFill/>
          <a:ln w="9525">
            <a:noFill/>
            <a:miter lim="800000"/>
            <a:headEnd/>
            <a:tailEnd/>
          </a:ln>
          <a:effectLst/>
        </p:spPr>
        <p:txBody>
          <a:bodyPr anchor="b"/>
          <a:lstStyle/>
          <a:p>
            <a:pPr algn="ctr" eaLnBrk="0" hangingPunct="0">
              <a:defRPr/>
            </a:pPr>
            <a:endParaRPr lang="en-US" sz="1000" dirty="0">
              <a:solidFill>
                <a:srgbClr val="333333"/>
              </a:solidFill>
              <a:latin typeface="Arial Unicode MS" pitchFamily="34" charset="-128"/>
              <a:cs typeface="Arial" charset="0"/>
            </a:endParaRPr>
          </a:p>
        </p:txBody>
      </p:sp>
    </p:spTree>
    <p:extLst>
      <p:ext uri="{BB962C8B-B14F-4D97-AF65-F5344CB8AC3E}">
        <p14:creationId xmlns:p14="http://schemas.microsoft.com/office/powerpoint/2010/main" val="42164631"/>
      </p:ext>
    </p:extLst>
  </p:cSld>
  <p:clrMap bg1="dk2" tx1="lt1" bg2="dk1" tx2="lt2" accent1="accent1" accent2="accent2" accent3="accent3" accent4="accent4" accent5="accent5" accent6="accent6" hlink="hlink" folHlink="folHlink"/>
  <p:sldLayoutIdLst>
    <p:sldLayoutId id="2147483684" r:id="rId1"/>
    <p:sldLayoutId id="2147483685"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800" b="1">
          <a:solidFill>
            <a:srgbClr val="0046AD"/>
          </a:solidFill>
          <a:latin typeface="+mj-lt"/>
          <a:ea typeface="+mj-ea"/>
          <a:cs typeface="+mj-cs"/>
        </a:defRPr>
      </a:lvl1pPr>
      <a:lvl2pPr algn="l" rtl="0" eaLnBrk="0" fontAlgn="base" hangingPunct="0">
        <a:spcBef>
          <a:spcPct val="0"/>
        </a:spcBef>
        <a:spcAft>
          <a:spcPct val="0"/>
        </a:spcAft>
        <a:defRPr sz="3500">
          <a:solidFill>
            <a:schemeClr val="bg1"/>
          </a:solidFill>
          <a:latin typeface="Arial Unicode MS" pitchFamily="34" charset="-128"/>
        </a:defRPr>
      </a:lvl2pPr>
      <a:lvl3pPr algn="l" rtl="0" eaLnBrk="0" fontAlgn="base" hangingPunct="0">
        <a:spcBef>
          <a:spcPct val="0"/>
        </a:spcBef>
        <a:spcAft>
          <a:spcPct val="0"/>
        </a:spcAft>
        <a:defRPr sz="3500">
          <a:solidFill>
            <a:schemeClr val="bg1"/>
          </a:solidFill>
          <a:latin typeface="Arial Unicode MS" pitchFamily="34" charset="-128"/>
        </a:defRPr>
      </a:lvl3pPr>
      <a:lvl4pPr algn="l" rtl="0" eaLnBrk="0" fontAlgn="base" hangingPunct="0">
        <a:spcBef>
          <a:spcPct val="0"/>
        </a:spcBef>
        <a:spcAft>
          <a:spcPct val="0"/>
        </a:spcAft>
        <a:defRPr sz="3500">
          <a:solidFill>
            <a:schemeClr val="bg1"/>
          </a:solidFill>
          <a:latin typeface="Arial Unicode MS" pitchFamily="34" charset="-128"/>
        </a:defRPr>
      </a:lvl4pPr>
      <a:lvl5pPr algn="l" rtl="0" eaLnBrk="0" fontAlgn="base" hangingPunct="0">
        <a:spcBef>
          <a:spcPct val="0"/>
        </a:spcBef>
        <a:spcAft>
          <a:spcPct val="0"/>
        </a:spcAft>
        <a:defRPr sz="3500">
          <a:solidFill>
            <a:schemeClr val="bg1"/>
          </a:solidFill>
          <a:latin typeface="Arial Unicode MS" pitchFamily="34" charset="-128"/>
        </a:defRPr>
      </a:lvl5pPr>
      <a:lvl6pPr marL="457200" algn="l" rtl="0" fontAlgn="base">
        <a:spcBef>
          <a:spcPct val="0"/>
        </a:spcBef>
        <a:spcAft>
          <a:spcPct val="0"/>
        </a:spcAft>
        <a:defRPr sz="3500">
          <a:solidFill>
            <a:schemeClr val="bg1"/>
          </a:solidFill>
          <a:latin typeface="Arial Unicode MS" pitchFamily="34" charset="-128"/>
        </a:defRPr>
      </a:lvl6pPr>
      <a:lvl7pPr marL="914400" algn="l" rtl="0" fontAlgn="base">
        <a:spcBef>
          <a:spcPct val="0"/>
        </a:spcBef>
        <a:spcAft>
          <a:spcPct val="0"/>
        </a:spcAft>
        <a:defRPr sz="3500">
          <a:solidFill>
            <a:schemeClr val="bg1"/>
          </a:solidFill>
          <a:latin typeface="Arial Unicode MS" pitchFamily="34" charset="-128"/>
        </a:defRPr>
      </a:lvl7pPr>
      <a:lvl8pPr marL="1371600" algn="l" rtl="0" fontAlgn="base">
        <a:spcBef>
          <a:spcPct val="0"/>
        </a:spcBef>
        <a:spcAft>
          <a:spcPct val="0"/>
        </a:spcAft>
        <a:defRPr sz="3500">
          <a:solidFill>
            <a:schemeClr val="bg1"/>
          </a:solidFill>
          <a:latin typeface="Arial Unicode MS" pitchFamily="34" charset="-128"/>
        </a:defRPr>
      </a:lvl8pPr>
      <a:lvl9pPr marL="1828800" algn="l" rtl="0" fontAlgn="base">
        <a:spcBef>
          <a:spcPct val="0"/>
        </a:spcBef>
        <a:spcAft>
          <a:spcPct val="0"/>
        </a:spcAft>
        <a:defRPr sz="3500">
          <a:solidFill>
            <a:schemeClr val="bg1"/>
          </a:solidFill>
          <a:latin typeface="Arial Unicode MS" pitchFamily="34" charset="-128"/>
        </a:defRPr>
      </a:lvl9pPr>
    </p:titleStyle>
    <p:bodyStyle>
      <a:lvl1pPr marL="233363" indent="-233363" algn="l" rtl="0" eaLnBrk="0" fontAlgn="base" hangingPunct="0">
        <a:spcBef>
          <a:spcPts val="600"/>
        </a:spcBef>
        <a:spcAft>
          <a:spcPts val="0"/>
        </a:spcAft>
        <a:buClrTx/>
        <a:buFont typeface="Arial" pitchFamily="34" charset="0"/>
        <a:buChar char="•"/>
        <a:defRPr sz="1600">
          <a:solidFill>
            <a:srgbClr val="000000"/>
          </a:solidFill>
          <a:latin typeface="+mn-lt"/>
          <a:ea typeface="+mn-ea"/>
          <a:cs typeface="+mn-cs"/>
        </a:defRPr>
      </a:lvl1pPr>
      <a:lvl2pPr marL="571500" indent="-223838" algn="l" rtl="0" eaLnBrk="0" fontAlgn="base" hangingPunct="0">
        <a:spcBef>
          <a:spcPts val="600"/>
        </a:spcBef>
        <a:spcAft>
          <a:spcPts val="0"/>
        </a:spcAft>
        <a:buClrTx/>
        <a:buFont typeface="Courier New" pitchFamily="49" charset="0"/>
        <a:buChar char="o"/>
        <a:defRPr sz="1500">
          <a:solidFill>
            <a:srgbClr val="000000"/>
          </a:solidFill>
          <a:latin typeface="+mn-lt"/>
        </a:defRPr>
      </a:lvl2pPr>
      <a:lvl3pPr marL="909638" indent="-222250" algn="l" rtl="0" eaLnBrk="0" fontAlgn="base" hangingPunct="0">
        <a:spcBef>
          <a:spcPts val="600"/>
        </a:spcBef>
        <a:spcAft>
          <a:spcPts val="0"/>
        </a:spcAft>
        <a:buClrTx/>
        <a:buFont typeface="Wingdings" pitchFamily="2" charset="2"/>
        <a:buChar char="ü"/>
        <a:defRPr sz="1400">
          <a:solidFill>
            <a:srgbClr val="000000"/>
          </a:solidFill>
          <a:latin typeface="+mn-lt"/>
        </a:defRPr>
      </a:lvl3pPr>
      <a:lvl4pPr marL="1258888" indent="-231775" algn="l" rtl="0" eaLnBrk="0" fontAlgn="base" hangingPunct="0">
        <a:spcBef>
          <a:spcPts val="600"/>
        </a:spcBef>
        <a:spcAft>
          <a:spcPts val="0"/>
        </a:spcAft>
        <a:buClrTx/>
        <a:buFont typeface="Wingdings" pitchFamily="2" charset="2"/>
        <a:buChar char="Ø"/>
        <a:defRPr sz="1300">
          <a:solidFill>
            <a:srgbClr val="000000"/>
          </a:solidFill>
          <a:latin typeface="+mn-lt"/>
        </a:defRPr>
      </a:lvl4pPr>
      <a:lvl5pPr marL="1598613" indent="-222250" algn="l" rtl="0" eaLnBrk="0" fontAlgn="base" hangingPunct="0">
        <a:spcBef>
          <a:spcPts val="600"/>
        </a:spcBef>
        <a:spcAft>
          <a:spcPts val="0"/>
        </a:spcAft>
        <a:buClrTx/>
        <a:buFont typeface="Wingdings" pitchFamily="2" charset="2"/>
        <a:buChar char="§"/>
        <a:defRPr sz="1200">
          <a:solidFill>
            <a:srgbClr val="000000"/>
          </a:solidFill>
          <a:latin typeface="+mn-lt"/>
        </a:defRPr>
      </a:lvl5pPr>
      <a:lvl6pPr marL="20558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6pPr>
      <a:lvl7pPr marL="25130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7pPr>
      <a:lvl8pPr marL="29702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8pPr>
      <a:lvl9pPr marL="3427413" indent="-222250" algn="l" rtl="0" fontAlgn="base">
        <a:spcBef>
          <a:spcPct val="30000"/>
        </a:spcBef>
        <a:spcAft>
          <a:spcPct val="0"/>
        </a:spcAft>
        <a:buClr>
          <a:srgbClr val="B0B1B3"/>
        </a:buClr>
        <a:buFont typeface="Wingdings" pitchFamily="2" charset="2"/>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0.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2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jpeg"/><Relationship Id="rId7" Type="http://schemas.microsoft.com/office/2007/relationships/hdphoto" Target="../media/hdphoto1.wdp"/><Relationship Id="rId12"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6.png"/><Relationship Id="rId11" Type="http://schemas.openxmlformats.org/officeDocument/2006/relationships/image" Target="../media/image19.png"/><Relationship Id="rId5" Type="http://schemas.openxmlformats.org/officeDocument/2006/relationships/image" Target="../media/image15.png"/><Relationship Id="rId10" Type="http://schemas.openxmlformats.org/officeDocument/2006/relationships/image" Target="../media/image18.png"/><Relationship Id="rId4" Type="http://schemas.openxmlformats.org/officeDocument/2006/relationships/image" Target="../media/image14.png"/><Relationship Id="rId9"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018606"/>
            <a:ext cx="9144000" cy="412173"/>
          </a:xfrm>
          <a:prstGeom prst="rect">
            <a:avLst/>
          </a:prstGeom>
          <a:solidFill>
            <a:srgbClr val="053C6D"/>
          </a:solidFill>
          <a:ln>
            <a:noFill/>
          </a:ln>
        </p:spPr>
        <p:style>
          <a:lnRef idx="2">
            <a:schemeClr val="accent1">
              <a:shade val="50000"/>
            </a:schemeClr>
          </a:lnRef>
          <a:fillRef idx="1">
            <a:schemeClr val="accent1"/>
          </a:fillRef>
          <a:effectRef idx="0">
            <a:schemeClr val="accent1"/>
          </a:effectRef>
          <a:fontRef idx="minor">
            <a:schemeClr val="lt1"/>
          </a:fontRef>
        </p:style>
        <p:txBody>
          <a:bodyPr lIns="117496" tIns="58748" rIns="117496" bIns="58748" rtlCol="0" anchor="ctr"/>
          <a:lstStyle/>
          <a:p>
            <a:pPr algn="ctr" defTabSz="1174625" fontAlgn="auto">
              <a:spcAft>
                <a:spcPts val="0"/>
              </a:spcAft>
              <a:defRPr/>
            </a:pPr>
            <a:r>
              <a:rPr lang="en-US" sz="1800" b="1" cap="all" dirty="0">
                <a:solidFill>
                  <a:prstClr val="white"/>
                </a:solidFill>
                <a:latin typeface="Palatino Linotype" pitchFamily="18" charset="0"/>
              </a:rPr>
              <a:t>U.S. Customs and border protection</a:t>
            </a:r>
          </a:p>
        </p:txBody>
      </p:sp>
      <p:sp>
        <p:nvSpPr>
          <p:cNvPr id="4" name="TextBox 3"/>
          <p:cNvSpPr txBox="1"/>
          <p:nvPr/>
        </p:nvSpPr>
        <p:spPr>
          <a:xfrm>
            <a:off x="121223" y="2796522"/>
            <a:ext cx="8901554" cy="1923604"/>
          </a:xfrm>
          <a:prstGeom prst="rect">
            <a:avLst/>
          </a:prstGeom>
          <a:noFill/>
        </p:spPr>
        <p:txBody>
          <a:bodyPr wrap="square" rtlCol="0">
            <a:spAutoFit/>
          </a:bodyPr>
          <a:lstStyle/>
          <a:p>
            <a:pPr fontAlgn="auto">
              <a:spcBef>
                <a:spcPts val="0"/>
              </a:spcBef>
              <a:spcAft>
                <a:spcPts val="300"/>
              </a:spcAft>
            </a:pPr>
            <a:r>
              <a:rPr lang="en-US" sz="3200" dirty="0">
                <a:solidFill>
                  <a:srgbClr val="002C5B"/>
                </a:solidFill>
                <a:latin typeface="Palatino Linotype" panose="02040502050505030304" pitchFamily="18" charset="0"/>
                <a:cs typeface="Arial" panose="020B0604020202020204" pitchFamily="34" charset="0"/>
              </a:rPr>
              <a:t>Simplified Processes Initiative</a:t>
            </a:r>
            <a:br>
              <a:rPr lang="en-US" sz="3200" dirty="0">
                <a:solidFill>
                  <a:srgbClr val="002C5B"/>
                </a:solidFill>
                <a:latin typeface="Palatino Linotype" panose="02040502050505030304" pitchFamily="18" charset="0"/>
                <a:cs typeface="Arial" panose="020B0604020202020204" pitchFamily="34" charset="0"/>
              </a:rPr>
            </a:br>
            <a:endParaRPr lang="en-US" sz="3200" dirty="0" smtClean="0">
              <a:solidFill>
                <a:srgbClr val="002C5B"/>
              </a:solidFill>
              <a:latin typeface="Palatino Linotype" panose="02040502050505030304" pitchFamily="18" charset="0"/>
              <a:cs typeface="Arial" panose="020B0604020202020204" pitchFamily="34" charset="0"/>
            </a:endParaRPr>
          </a:p>
          <a:p>
            <a:pPr fontAlgn="auto">
              <a:spcBef>
                <a:spcPts val="0"/>
              </a:spcBef>
              <a:spcAft>
                <a:spcPts val="300"/>
              </a:spcAft>
            </a:pPr>
            <a:endParaRPr lang="en-US" sz="3200" i="1" dirty="0">
              <a:solidFill>
                <a:srgbClr val="002C5B"/>
              </a:solidFill>
              <a:latin typeface="Palatino Linotype" panose="02040502050505030304" pitchFamily="18" charset="0"/>
              <a:cs typeface="Arial" panose="020B0604020202020204" pitchFamily="34" charset="0"/>
            </a:endParaRPr>
          </a:p>
          <a:p>
            <a:pPr fontAlgn="auto">
              <a:spcBef>
                <a:spcPts val="0"/>
              </a:spcBef>
              <a:spcAft>
                <a:spcPts val="300"/>
              </a:spcAft>
            </a:pPr>
            <a:r>
              <a:rPr lang="en-US" sz="1800" dirty="0" smtClean="0">
                <a:solidFill>
                  <a:srgbClr val="002C5B"/>
                </a:solidFill>
                <a:latin typeface="Palatino Linotype" panose="02040502050505030304" pitchFamily="18" charset="0"/>
                <a:cs typeface="Arial" panose="020B0604020202020204" pitchFamily="34" charset="0"/>
              </a:rPr>
              <a:t>March 2017</a:t>
            </a:r>
            <a:endParaRPr lang="en-US" sz="1800" dirty="0">
              <a:solidFill>
                <a:srgbClr val="002C5B"/>
              </a:solidFill>
              <a:latin typeface="Palatino Linotype" panose="02040502050505030304" pitchFamily="18" charset="0"/>
              <a:cs typeface="Arial" panose="020B0604020202020204" pitchFamily="34" charset="0"/>
            </a:endParaRPr>
          </a:p>
        </p:txBody>
      </p:sp>
      <p:pic>
        <p:nvPicPr>
          <p:cNvPr id="9" name="Picture 5" descr="DHS_cbp_S3"/>
          <p:cNvPicPr>
            <a:picLocks noChangeAspect="1" noChangeArrowheads="1"/>
          </p:cNvPicPr>
          <p:nvPr/>
        </p:nvPicPr>
        <p:blipFill>
          <a:blip r:embed="rId3" cstate="print"/>
          <a:srcRect l="41016" t="42406" r="41016" b="42404"/>
          <a:stretch>
            <a:fillRect/>
          </a:stretch>
        </p:blipFill>
        <p:spPr bwMode="auto">
          <a:xfrm>
            <a:off x="92133" y="6015658"/>
            <a:ext cx="2269954" cy="757239"/>
          </a:xfrm>
          <a:prstGeom prst="rect">
            <a:avLst/>
          </a:prstGeom>
          <a:noFill/>
          <a:ln w="9525">
            <a:noFill/>
            <a:miter lim="800000"/>
            <a:headEnd/>
            <a:tailEnd/>
          </a:ln>
        </p:spPr>
      </p:pic>
      <p:sp>
        <p:nvSpPr>
          <p:cNvPr id="2" name="Slide Number Placeholder 1"/>
          <p:cNvSpPr>
            <a:spLocks noGrp="1"/>
          </p:cNvSpPr>
          <p:nvPr>
            <p:ph type="sldNum" sz="quarter" idx="4"/>
          </p:nvPr>
        </p:nvSpPr>
        <p:spPr>
          <a:xfrm>
            <a:off x="8553232" y="6538882"/>
            <a:ext cx="457200" cy="246062"/>
          </a:xfrm>
        </p:spPr>
        <p:txBody>
          <a:bodyPr/>
          <a:lstStyle/>
          <a:p>
            <a:pPr>
              <a:defRPr/>
            </a:pPr>
            <a:fld id="{BDAE50EE-5FEA-4E2B-959F-AD47CABF1418}" type="slidenum">
              <a:rPr lang="en-US" smtClean="0">
                <a:solidFill>
                  <a:prstClr val="white"/>
                </a:solidFill>
              </a:rPr>
              <a:pPr>
                <a:defRPr/>
              </a:pPr>
              <a:t>1</a:t>
            </a:fld>
            <a:endParaRPr lang="en-US" dirty="0">
              <a:solidFill>
                <a:prstClr val="white"/>
              </a:solidFill>
            </a:endParaRPr>
          </a:p>
        </p:txBody>
      </p:sp>
      <p:sp>
        <p:nvSpPr>
          <p:cNvPr id="8" name="TextBox 7"/>
          <p:cNvSpPr txBox="1"/>
          <p:nvPr/>
        </p:nvSpPr>
        <p:spPr>
          <a:xfrm>
            <a:off x="5417" y="2064102"/>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10" name="TextBox 9"/>
          <p:cNvSpPr txBox="1"/>
          <p:nvPr/>
        </p:nvSpPr>
        <p:spPr>
          <a:xfrm>
            <a:off x="7625417" y="2064102"/>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1403068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duotone>
              <a:prstClr val="black"/>
              <a:schemeClr val="accent4">
                <a:lumMod val="90000"/>
                <a:tint val="45000"/>
                <a:satMod val="400000"/>
              </a:schemeClr>
            </a:duotone>
          </a:blip>
          <a:stretch>
            <a:fillRect/>
          </a:stretch>
        </p:blipFill>
        <p:spPr>
          <a:xfrm>
            <a:off x="5076816" y="4092969"/>
            <a:ext cx="3622703" cy="790618"/>
          </a:xfrm>
          <a:prstGeom prst="rect">
            <a:avLst/>
          </a:prstGeom>
        </p:spPr>
      </p:pic>
      <p:sp>
        <p:nvSpPr>
          <p:cNvPr id="87" name="Rectangle 86"/>
          <p:cNvSpPr/>
          <p:nvPr/>
        </p:nvSpPr>
        <p:spPr bwMode="auto">
          <a:xfrm>
            <a:off x="5476464" y="3003119"/>
            <a:ext cx="3248436" cy="797902"/>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en-US" sz="1000" b="1" dirty="0" smtClean="0">
              <a:solidFill>
                <a:srgbClr val="DADADA">
                  <a:lumMod val="10000"/>
                </a:srgbClr>
              </a:solidFill>
              <a:cs typeface="Arial" panose="020B0604020202020204" pitchFamily="34" charset="0"/>
            </a:endParaRPr>
          </a:p>
        </p:txBody>
      </p:sp>
      <p:sp>
        <p:nvSpPr>
          <p:cNvPr id="78" name="Rectangle 77"/>
          <p:cNvSpPr/>
          <p:nvPr/>
        </p:nvSpPr>
        <p:spPr bwMode="auto">
          <a:xfrm>
            <a:off x="5890259" y="1908992"/>
            <a:ext cx="2834640" cy="797902"/>
          </a:xfrm>
          <a:prstGeom prst="rect">
            <a:avLst/>
          </a:prstGeom>
          <a:solidFill>
            <a:srgbClr val="D9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en-US" sz="1000" b="1" dirty="0" smtClean="0">
              <a:solidFill>
                <a:srgbClr val="DADADA">
                  <a:lumMod val="10000"/>
                </a:srgbClr>
              </a:solidFill>
              <a:cs typeface="Arial" panose="020B0604020202020204" pitchFamily="34" charset="0"/>
            </a:endParaRPr>
          </a:p>
        </p:txBody>
      </p:sp>
      <p:sp>
        <p:nvSpPr>
          <p:cNvPr id="69" name="Down Arrow 68"/>
          <p:cNvSpPr/>
          <p:nvPr/>
        </p:nvSpPr>
        <p:spPr bwMode="auto">
          <a:xfrm>
            <a:off x="4543284" y="4855511"/>
            <a:ext cx="533531" cy="283345"/>
          </a:xfrm>
          <a:prstGeom prst="downArrow">
            <a:avLst>
              <a:gd name="adj1" fmla="val 50000"/>
              <a:gd name="adj2" fmla="val 38047"/>
            </a:avLst>
          </a:prstGeom>
          <a:gradFill flip="none" rotWithShape="1">
            <a:gsLst>
              <a:gs pos="26000">
                <a:schemeClr val="tx1">
                  <a:lumMod val="50000"/>
                </a:schemeClr>
              </a:gs>
              <a:gs pos="52000">
                <a:schemeClr val="tx1">
                  <a:lumMod val="75000"/>
                </a:schemeClr>
              </a:gs>
              <a:gs pos="76000">
                <a:schemeClr val="tx1">
                  <a:lumMod val="95000"/>
                </a:schemeClr>
              </a:gs>
            </a:gsLst>
            <a:lin ang="162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sp>
        <p:nvSpPr>
          <p:cNvPr id="4" name="Title 3"/>
          <p:cNvSpPr>
            <a:spLocks noGrp="1"/>
          </p:cNvSpPr>
          <p:nvPr>
            <p:ph type="title"/>
          </p:nvPr>
        </p:nvSpPr>
        <p:spPr>
          <a:xfrm>
            <a:off x="-4575" y="397577"/>
            <a:ext cx="9148575" cy="528238"/>
          </a:xfrm>
        </p:spPr>
        <p:txBody>
          <a:bodyPr/>
          <a:lstStyle/>
          <a:p>
            <a:r>
              <a:rPr lang="en-US" dirty="0" smtClean="0"/>
              <a:t>MONTHLY SUMMARY: </a:t>
            </a:r>
            <a:br>
              <a:rPr lang="en-US" dirty="0" smtClean="0"/>
            </a:br>
            <a:r>
              <a:rPr lang="en-US" dirty="0" smtClean="0"/>
              <a:t>Analyzing How to Create a Monthly Summary </a:t>
            </a:r>
            <a:endParaRPr lang="en-US" dirty="0"/>
          </a:p>
        </p:txBody>
      </p:sp>
      <p:grpSp>
        <p:nvGrpSpPr>
          <p:cNvPr id="24" name="Group 23"/>
          <p:cNvGrpSpPr>
            <a:grpSpLocks noChangeAspect="1"/>
          </p:cNvGrpSpPr>
          <p:nvPr/>
        </p:nvGrpSpPr>
        <p:grpSpPr>
          <a:xfrm>
            <a:off x="4065851" y="3989884"/>
            <a:ext cx="1488397" cy="934541"/>
            <a:chOff x="1561143" y="5053081"/>
            <a:chExt cx="1675129" cy="1051788"/>
          </a:xfrm>
          <a:solidFill>
            <a:schemeClr val="accent4">
              <a:lumMod val="25000"/>
            </a:schemeClr>
          </a:solidFill>
        </p:grpSpPr>
        <p:sp>
          <p:nvSpPr>
            <p:cNvPr id="10" name="Freeform 9"/>
            <p:cNvSpPr/>
            <p:nvPr/>
          </p:nvSpPr>
          <p:spPr>
            <a:xfrm>
              <a:off x="1561143" y="5144508"/>
              <a:ext cx="1675129" cy="914400"/>
            </a:xfrm>
            <a:custGeom>
              <a:avLst/>
              <a:gdLst>
                <a:gd name="connsiteX0" fmla="*/ 0 w 1675129"/>
                <a:gd name="connsiteY0" fmla="*/ 1030780 h 1030780"/>
                <a:gd name="connsiteX1" fmla="*/ 418785 w 1675129"/>
                <a:gd name="connsiteY1" fmla="*/ 0 h 1030780"/>
                <a:gd name="connsiteX2" fmla="*/ 1256344 w 1675129"/>
                <a:gd name="connsiteY2" fmla="*/ 0 h 1030780"/>
                <a:gd name="connsiteX3" fmla="*/ 1675129 w 1675129"/>
                <a:gd name="connsiteY3" fmla="*/ 1030780 h 1030780"/>
                <a:gd name="connsiteX4" fmla="*/ 0 w 1675129"/>
                <a:gd name="connsiteY4" fmla="*/ 1030780 h 103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5129" h="1030780">
                  <a:moveTo>
                    <a:pt x="1675129" y="1"/>
                  </a:moveTo>
                  <a:lnTo>
                    <a:pt x="1256344" y="1030779"/>
                  </a:lnTo>
                  <a:lnTo>
                    <a:pt x="418785" y="1030779"/>
                  </a:lnTo>
                  <a:lnTo>
                    <a:pt x="0" y="1"/>
                  </a:lnTo>
                  <a:lnTo>
                    <a:pt x="1675129" y="1"/>
                  </a:lnTo>
                  <a:close/>
                </a:path>
              </a:pathLst>
            </a:custGeom>
            <a:grpFill/>
            <a:ln w="9525">
              <a:solidFill>
                <a:schemeClr val="accent4">
                  <a:lumMod val="2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9028" tIns="55880" rIns="349027" bIns="55881" numCol="1" spcCol="1270" anchor="ctr" anchorCtr="0">
              <a:noAutofit/>
            </a:bodyPr>
            <a:lstStyle/>
            <a:p>
              <a:pPr algn="ctr" defTabSz="1955800">
                <a:lnSpc>
                  <a:spcPct val="90000"/>
                </a:lnSpc>
                <a:spcAft>
                  <a:spcPct val="35000"/>
                </a:spcAft>
              </a:pPr>
              <a:endParaRPr lang="en-US" sz="4400" dirty="0">
                <a:solidFill>
                  <a:srgbClr val="FFFFFF"/>
                </a:solidFill>
              </a:endParaRPr>
            </a:p>
          </p:txBody>
        </p:sp>
        <p:sp>
          <p:nvSpPr>
            <p:cNvPr id="35" name="Oval 34"/>
            <p:cNvSpPr>
              <a:spLocks noChangeAspect="1"/>
            </p:cNvSpPr>
            <p:nvPr/>
          </p:nvSpPr>
          <p:spPr bwMode="auto">
            <a:xfrm>
              <a:off x="1561143" y="5053081"/>
              <a:ext cx="1672303" cy="182855"/>
            </a:xfrm>
            <a:prstGeom prst="ellipse">
              <a:avLst/>
            </a:prstGeom>
            <a:solidFill>
              <a:schemeClr val="accent4">
                <a:lumMod val="10000"/>
              </a:schemeClr>
            </a:solidFill>
            <a:ln w="9525" cap="flat" cmpd="sng" algn="ctr">
              <a:solidFill>
                <a:schemeClr val="accent4">
                  <a:lumMod val="2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sp>
          <p:nvSpPr>
            <p:cNvPr id="36" name="Oval 35"/>
            <p:cNvSpPr>
              <a:spLocks noChangeAspect="1"/>
            </p:cNvSpPr>
            <p:nvPr/>
          </p:nvSpPr>
          <p:spPr bwMode="auto">
            <a:xfrm>
              <a:off x="1976957" y="6012947"/>
              <a:ext cx="840674" cy="91922"/>
            </a:xfrm>
            <a:prstGeom prst="ellipse">
              <a:avLst/>
            </a:prstGeom>
            <a:grpFill/>
            <a:ln w="9525" cap="flat" cmpd="sng" algn="ctr">
              <a:solidFill>
                <a:schemeClr val="accent4">
                  <a:lumMod val="2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grpSp>
      <p:sp>
        <p:nvSpPr>
          <p:cNvPr id="68" name="Down Arrow 67"/>
          <p:cNvSpPr/>
          <p:nvPr/>
        </p:nvSpPr>
        <p:spPr bwMode="auto">
          <a:xfrm>
            <a:off x="4543284" y="3857168"/>
            <a:ext cx="533531" cy="283345"/>
          </a:xfrm>
          <a:prstGeom prst="downArrow">
            <a:avLst>
              <a:gd name="adj1" fmla="val 50000"/>
              <a:gd name="adj2" fmla="val 38047"/>
            </a:avLst>
          </a:prstGeom>
          <a:gradFill flip="none" rotWithShape="1">
            <a:gsLst>
              <a:gs pos="26000">
                <a:schemeClr val="tx1">
                  <a:lumMod val="50000"/>
                </a:schemeClr>
              </a:gs>
              <a:gs pos="52000">
                <a:schemeClr val="tx1">
                  <a:lumMod val="75000"/>
                </a:schemeClr>
              </a:gs>
              <a:gs pos="76000">
                <a:schemeClr val="tx1">
                  <a:lumMod val="95000"/>
                </a:schemeClr>
              </a:gs>
            </a:gsLst>
            <a:lin ang="162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grpSp>
        <p:nvGrpSpPr>
          <p:cNvPr id="16" name="Group 15"/>
          <p:cNvGrpSpPr>
            <a:grpSpLocks noChangeAspect="1"/>
          </p:cNvGrpSpPr>
          <p:nvPr/>
        </p:nvGrpSpPr>
        <p:grpSpPr>
          <a:xfrm>
            <a:off x="3684917" y="2855107"/>
            <a:ext cx="2250265" cy="1023860"/>
            <a:chOff x="1143769" y="3847590"/>
            <a:chExt cx="2517637" cy="1145511"/>
          </a:xfrm>
          <a:solidFill>
            <a:schemeClr val="accent3">
              <a:lumMod val="75000"/>
            </a:schemeClr>
          </a:solidFill>
        </p:grpSpPr>
        <p:sp>
          <p:nvSpPr>
            <p:cNvPr id="9" name="Freeform 8"/>
            <p:cNvSpPr/>
            <p:nvPr/>
          </p:nvSpPr>
          <p:spPr>
            <a:xfrm>
              <a:off x="1148711" y="3987274"/>
              <a:ext cx="2512695" cy="914400"/>
            </a:xfrm>
            <a:custGeom>
              <a:avLst/>
              <a:gdLst>
                <a:gd name="connsiteX0" fmla="*/ 0 w 2512694"/>
                <a:gd name="connsiteY0" fmla="*/ 1030780 h 1030780"/>
                <a:gd name="connsiteX1" fmla="*/ 418785 w 2512694"/>
                <a:gd name="connsiteY1" fmla="*/ 0 h 1030780"/>
                <a:gd name="connsiteX2" fmla="*/ 2093909 w 2512694"/>
                <a:gd name="connsiteY2" fmla="*/ 0 h 1030780"/>
                <a:gd name="connsiteX3" fmla="*/ 2512694 w 2512694"/>
                <a:gd name="connsiteY3" fmla="*/ 1030780 h 1030780"/>
                <a:gd name="connsiteX4" fmla="*/ 0 w 2512694"/>
                <a:gd name="connsiteY4" fmla="*/ 1030780 h 103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694" h="1030780">
                  <a:moveTo>
                    <a:pt x="2512694" y="1"/>
                  </a:moveTo>
                  <a:lnTo>
                    <a:pt x="2093909" y="1030779"/>
                  </a:lnTo>
                  <a:lnTo>
                    <a:pt x="418785" y="1030779"/>
                  </a:lnTo>
                  <a:lnTo>
                    <a:pt x="0" y="1"/>
                  </a:lnTo>
                  <a:lnTo>
                    <a:pt x="2512694" y="1"/>
                  </a:lnTo>
                  <a:close/>
                </a:path>
              </a:pathLst>
            </a:custGeom>
            <a:grpFill/>
            <a:ln w="9525">
              <a:solidFill>
                <a:schemeClr val="accent3">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5602" tIns="55880" rIns="495602" bIns="55881" numCol="1" spcCol="1270" anchor="ctr" anchorCtr="0">
              <a:noAutofit/>
            </a:bodyPr>
            <a:lstStyle/>
            <a:p>
              <a:pPr algn="ctr" defTabSz="1955800">
                <a:lnSpc>
                  <a:spcPct val="90000"/>
                </a:lnSpc>
                <a:spcAft>
                  <a:spcPct val="35000"/>
                </a:spcAft>
              </a:pPr>
              <a:endParaRPr lang="en-US" sz="4400" dirty="0">
                <a:solidFill>
                  <a:srgbClr val="FFFFFF"/>
                </a:solidFill>
              </a:endParaRPr>
            </a:p>
          </p:txBody>
        </p:sp>
        <p:sp>
          <p:nvSpPr>
            <p:cNvPr id="33" name="Oval 32"/>
            <p:cNvSpPr>
              <a:spLocks noChangeAspect="1"/>
            </p:cNvSpPr>
            <p:nvPr/>
          </p:nvSpPr>
          <p:spPr bwMode="auto">
            <a:xfrm>
              <a:off x="1143769" y="3847590"/>
              <a:ext cx="2509870" cy="274437"/>
            </a:xfrm>
            <a:prstGeom prst="ellipse">
              <a:avLst/>
            </a:prstGeom>
            <a:solidFill>
              <a:schemeClr val="accent3">
                <a:lumMod val="50000"/>
              </a:schemeClr>
            </a:solidFill>
            <a:ln w="9525" cap="flat" cmpd="sng" algn="ctr">
              <a:solidFill>
                <a:schemeClr val="accent3">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sp>
          <p:nvSpPr>
            <p:cNvPr id="34" name="Oval 33"/>
            <p:cNvSpPr>
              <a:spLocks noChangeAspect="1"/>
            </p:cNvSpPr>
            <p:nvPr/>
          </p:nvSpPr>
          <p:spPr bwMode="auto">
            <a:xfrm>
              <a:off x="1566434" y="4810246"/>
              <a:ext cx="1672303" cy="182855"/>
            </a:xfrm>
            <a:prstGeom prst="ellipse">
              <a:avLst/>
            </a:prstGeom>
            <a:grpFill/>
            <a:ln w="9525" cap="flat" cmpd="sng" algn="ctr">
              <a:solidFill>
                <a:schemeClr val="accent3">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grpSp>
      <p:sp>
        <p:nvSpPr>
          <p:cNvPr id="70" name="Down Arrow 69"/>
          <p:cNvSpPr/>
          <p:nvPr/>
        </p:nvSpPr>
        <p:spPr bwMode="auto">
          <a:xfrm>
            <a:off x="4543284" y="2750584"/>
            <a:ext cx="533531" cy="283345"/>
          </a:xfrm>
          <a:prstGeom prst="downArrow">
            <a:avLst>
              <a:gd name="adj1" fmla="val 50000"/>
              <a:gd name="adj2" fmla="val 38047"/>
            </a:avLst>
          </a:prstGeom>
          <a:gradFill flip="none" rotWithShape="1">
            <a:gsLst>
              <a:gs pos="26000">
                <a:schemeClr val="tx1">
                  <a:lumMod val="50000"/>
                </a:schemeClr>
              </a:gs>
              <a:gs pos="52000">
                <a:schemeClr val="tx1">
                  <a:lumMod val="75000"/>
                </a:schemeClr>
              </a:gs>
              <a:gs pos="76000">
                <a:schemeClr val="tx1">
                  <a:lumMod val="95000"/>
                </a:schemeClr>
              </a:gs>
            </a:gsLst>
            <a:lin ang="1620000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a:endParaRPr lang="en-US" sz="1600" b="1" dirty="0" smtClean="0">
              <a:solidFill>
                <a:srgbClr val="FFCC00"/>
              </a:solidFill>
              <a:latin typeface="Arial Black" pitchFamily="34" charset="0"/>
            </a:endParaRPr>
          </a:p>
        </p:txBody>
      </p:sp>
      <p:grpSp>
        <p:nvGrpSpPr>
          <p:cNvPr id="15" name="Group 14"/>
          <p:cNvGrpSpPr>
            <a:grpSpLocks noChangeAspect="1"/>
          </p:cNvGrpSpPr>
          <p:nvPr/>
        </p:nvGrpSpPr>
        <p:grpSpPr>
          <a:xfrm>
            <a:off x="3378805" y="1706481"/>
            <a:ext cx="2994466" cy="1099282"/>
            <a:chOff x="723579" y="2632968"/>
            <a:chExt cx="3350260" cy="1229895"/>
          </a:xfrm>
        </p:grpSpPr>
        <p:sp>
          <p:nvSpPr>
            <p:cNvPr id="27" name="Oval 26"/>
            <p:cNvSpPr>
              <a:spLocks noChangeAspect="1"/>
            </p:cNvSpPr>
            <p:nvPr/>
          </p:nvSpPr>
          <p:spPr bwMode="auto">
            <a:xfrm>
              <a:off x="1143767" y="3588426"/>
              <a:ext cx="2509870" cy="274437"/>
            </a:xfrm>
            <a:prstGeom prst="ellipse">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grpSp>
          <p:nvGrpSpPr>
            <p:cNvPr id="13" name="Group 12"/>
            <p:cNvGrpSpPr/>
            <p:nvPr/>
          </p:nvGrpSpPr>
          <p:grpSpPr>
            <a:xfrm>
              <a:off x="723579" y="2632968"/>
              <a:ext cx="3350260" cy="1090211"/>
              <a:chOff x="723579" y="2632968"/>
              <a:chExt cx="3350260" cy="1090211"/>
            </a:xfrm>
          </p:grpSpPr>
          <p:sp>
            <p:nvSpPr>
              <p:cNvPr id="8" name="Freeform 7"/>
              <p:cNvSpPr/>
              <p:nvPr/>
            </p:nvSpPr>
            <p:spPr>
              <a:xfrm>
                <a:off x="723579" y="2808779"/>
                <a:ext cx="3350260" cy="914400"/>
              </a:xfrm>
              <a:custGeom>
                <a:avLst/>
                <a:gdLst>
                  <a:gd name="connsiteX0" fmla="*/ 0 w 3350259"/>
                  <a:gd name="connsiteY0" fmla="*/ 1030780 h 1030780"/>
                  <a:gd name="connsiteX1" fmla="*/ 418785 w 3350259"/>
                  <a:gd name="connsiteY1" fmla="*/ 0 h 1030780"/>
                  <a:gd name="connsiteX2" fmla="*/ 2931474 w 3350259"/>
                  <a:gd name="connsiteY2" fmla="*/ 0 h 1030780"/>
                  <a:gd name="connsiteX3" fmla="*/ 3350259 w 3350259"/>
                  <a:gd name="connsiteY3" fmla="*/ 1030780 h 1030780"/>
                  <a:gd name="connsiteX4" fmla="*/ 0 w 3350259"/>
                  <a:gd name="connsiteY4" fmla="*/ 1030780 h 1030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0259" h="1030780">
                    <a:moveTo>
                      <a:pt x="3350259" y="1"/>
                    </a:moveTo>
                    <a:lnTo>
                      <a:pt x="2931474" y="1030779"/>
                    </a:lnTo>
                    <a:lnTo>
                      <a:pt x="418785" y="1030779"/>
                    </a:lnTo>
                    <a:lnTo>
                      <a:pt x="0" y="1"/>
                    </a:lnTo>
                    <a:lnTo>
                      <a:pt x="3350259" y="1"/>
                    </a:lnTo>
                    <a:close/>
                  </a:path>
                </a:pathLst>
              </a:custGeom>
              <a:solidFill>
                <a:schemeClr val="accent2">
                  <a:lumMod val="75000"/>
                </a:schemeClr>
              </a:solidFill>
              <a:ln w="952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42176" tIns="55880" rIns="642175" bIns="55881" numCol="1" spcCol="1270" anchor="ctr" anchorCtr="0">
                <a:noAutofit/>
              </a:bodyPr>
              <a:lstStyle/>
              <a:p>
                <a:pPr algn="ctr" defTabSz="1955800">
                  <a:lnSpc>
                    <a:spcPct val="90000"/>
                  </a:lnSpc>
                  <a:spcAft>
                    <a:spcPct val="35000"/>
                  </a:spcAft>
                </a:pPr>
                <a:endParaRPr lang="en-US" sz="4400" dirty="0">
                  <a:solidFill>
                    <a:srgbClr val="FFFFFF"/>
                  </a:solidFill>
                </a:endParaRPr>
              </a:p>
            </p:txBody>
          </p:sp>
          <p:sp>
            <p:nvSpPr>
              <p:cNvPr id="18" name="Oval 17"/>
              <p:cNvSpPr>
                <a:spLocks noChangeAspect="1"/>
              </p:cNvSpPr>
              <p:nvPr/>
            </p:nvSpPr>
            <p:spPr bwMode="auto">
              <a:xfrm>
                <a:off x="723579" y="2632968"/>
                <a:ext cx="3350260" cy="366328"/>
              </a:xfrm>
              <a:prstGeom prst="ellipse">
                <a:avLst/>
              </a:prstGeom>
              <a:solidFill>
                <a:schemeClr val="accent2">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endParaRPr lang="en-US" sz="1400" dirty="0" smtClean="0">
                  <a:solidFill>
                    <a:srgbClr val="FFCC00"/>
                  </a:solidFill>
                  <a:latin typeface="Arial Black" pitchFamily="34" charset="0"/>
                </a:endParaRPr>
              </a:p>
            </p:txBody>
          </p:sp>
        </p:grpSp>
      </p:grpSp>
      <p:grpSp>
        <p:nvGrpSpPr>
          <p:cNvPr id="77" name="Group 76"/>
          <p:cNvGrpSpPr/>
          <p:nvPr/>
        </p:nvGrpSpPr>
        <p:grpSpPr>
          <a:xfrm>
            <a:off x="3771443" y="923977"/>
            <a:ext cx="2209175" cy="1103041"/>
            <a:chOff x="701430" y="1172984"/>
            <a:chExt cx="2652792" cy="1394724"/>
          </a:xfrm>
          <a:effectLst>
            <a:outerShdw blurRad="50800" dist="38100" dir="5400000" sx="105000" sy="105000" algn="t" rotWithShape="0">
              <a:schemeClr val="accent4">
                <a:lumMod val="10000"/>
                <a:alpha val="40000"/>
              </a:schemeClr>
            </a:outerShdw>
          </a:effectLst>
        </p:grpSpPr>
        <p:pic>
          <p:nvPicPr>
            <p:cNvPr id="71" name="Picture 70"/>
            <p:cNvPicPr>
              <a:picLocks noChangeAspect="1"/>
            </p:cNvPicPr>
            <p:nvPr/>
          </p:nvPicPr>
          <p:blipFill>
            <a:blip r:embed="rId4"/>
            <a:stretch>
              <a:fillRect/>
            </a:stretch>
          </p:blipFill>
          <p:spPr>
            <a:xfrm rot="21034954">
              <a:off x="701430" y="1568469"/>
              <a:ext cx="721404" cy="930507"/>
            </a:xfrm>
            <a:prstGeom prst="rect">
              <a:avLst/>
            </a:prstGeom>
          </p:spPr>
        </p:pic>
        <p:pic>
          <p:nvPicPr>
            <p:cNvPr id="72" name="Picture 71"/>
            <p:cNvPicPr>
              <a:picLocks noChangeAspect="1"/>
            </p:cNvPicPr>
            <p:nvPr/>
          </p:nvPicPr>
          <p:blipFill>
            <a:blip r:embed="rId4"/>
            <a:stretch>
              <a:fillRect/>
            </a:stretch>
          </p:blipFill>
          <p:spPr>
            <a:xfrm rot="724484">
              <a:off x="2632818" y="1341781"/>
              <a:ext cx="721404" cy="930507"/>
            </a:xfrm>
            <a:prstGeom prst="rect">
              <a:avLst/>
            </a:prstGeom>
          </p:spPr>
        </p:pic>
        <p:pic>
          <p:nvPicPr>
            <p:cNvPr id="73" name="Picture 72"/>
            <p:cNvPicPr>
              <a:picLocks noChangeAspect="1"/>
            </p:cNvPicPr>
            <p:nvPr/>
          </p:nvPicPr>
          <p:blipFill>
            <a:blip r:embed="rId4"/>
            <a:stretch>
              <a:fillRect/>
            </a:stretch>
          </p:blipFill>
          <p:spPr>
            <a:xfrm rot="21100226">
              <a:off x="1059758" y="1172984"/>
              <a:ext cx="721404" cy="930507"/>
            </a:xfrm>
            <a:prstGeom prst="rect">
              <a:avLst/>
            </a:prstGeom>
          </p:spPr>
        </p:pic>
        <p:pic>
          <p:nvPicPr>
            <p:cNvPr id="74" name="Picture 73"/>
            <p:cNvPicPr>
              <a:picLocks noChangeAspect="1"/>
            </p:cNvPicPr>
            <p:nvPr/>
          </p:nvPicPr>
          <p:blipFill>
            <a:blip r:embed="rId4"/>
            <a:stretch>
              <a:fillRect/>
            </a:stretch>
          </p:blipFill>
          <p:spPr>
            <a:xfrm>
              <a:off x="1603035" y="1471603"/>
              <a:ext cx="721404" cy="930507"/>
            </a:xfrm>
            <a:prstGeom prst="rect">
              <a:avLst/>
            </a:prstGeom>
          </p:spPr>
        </p:pic>
        <p:pic>
          <p:nvPicPr>
            <p:cNvPr id="75" name="Picture 74"/>
            <p:cNvPicPr>
              <a:picLocks noChangeAspect="1"/>
            </p:cNvPicPr>
            <p:nvPr/>
          </p:nvPicPr>
          <p:blipFill>
            <a:blip r:embed="rId4"/>
            <a:stretch>
              <a:fillRect/>
            </a:stretch>
          </p:blipFill>
          <p:spPr>
            <a:xfrm rot="21213381">
              <a:off x="2020343" y="1637201"/>
              <a:ext cx="721404" cy="930507"/>
            </a:xfrm>
            <a:prstGeom prst="rect">
              <a:avLst/>
            </a:prstGeom>
          </p:spPr>
        </p:pic>
      </p:grpSp>
      <p:sp>
        <p:nvSpPr>
          <p:cNvPr id="79" name="Rectangle 78"/>
          <p:cNvSpPr/>
          <p:nvPr/>
        </p:nvSpPr>
        <p:spPr bwMode="auto">
          <a:xfrm>
            <a:off x="924996" y="3163714"/>
            <a:ext cx="2544469" cy="683825"/>
          </a:xfrm>
          <a:prstGeom prst="rect">
            <a:avLst/>
          </a:prstGeom>
          <a:solidFill>
            <a:schemeClr val="tx1"/>
          </a:solidFill>
          <a:ln w="9525" cap="flat" cmpd="sng" algn="ctr">
            <a:noFill/>
            <a:prstDash val="solid"/>
            <a:round/>
            <a:headEnd type="none" w="med" len="med"/>
            <a:tailEnd type="none" w="med" len="med"/>
          </a:ln>
          <a:effectLst/>
        </p:spPr>
        <p:txBody>
          <a:bodyPr vert="horz" wrap="square" lIns="45720" tIns="0" rIns="45720" bIns="0" numCol="1" rtlCol="0" anchor="t" anchorCtr="0" compatLnSpc="1">
            <a:prstTxWarp prst="textNoShape">
              <a:avLst/>
            </a:prstTxWarp>
            <a:noAutofit/>
          </a:bodyPr>
          <a:lstStyle/>
          <a:p>
            <a:pPr>
              <a:spcAft>
                <a:spcPts val="600"/>
              </a:spcAft>
            </a:pPr>
            <a:r>
              <a:rPr lang="en-US" sz="1000" dirty="0" smtClean="0">
                <a:solidFill>
                  <a:srgbClr val="DADADA">
                    <a:lumMod val="10000"/>
                  </a:srgbClr>
                </a:solidFill>
              </a:rPr>
              <a:t>Based on the Step 1 assumptions, determine opportunities </a:t>
            </a:r>
            <a:r>
              <a:rPr lang="en-US" sz="1000" dirty="0">
                <a:solidFill>
                  <a:srgbClr val="DADADA">
                    <a:lumMod val="10000"/>
                  </a:srgbClr>
                </a:solidFill>
              </a:rPr>
              <a:t>where </a:t>
            </a:r>
            <a:r>
              <a:rPr lang="en-US" sz="1000" dirty="0" smtClean="0">
                <a:solidFill>
                  <a:srgbClr val="DADADA">
                    <a:lumMod val="10000"/>
                  </a:srgbClr>
                </a:solidFill>
              </a:rPr>
              <a:t>importers across different industries could </a:t>
            </a:r>
            <a:r>
              <a:rPr lang="en-US" sz="1000" dirty="0">
                <a:solidFill>
                  <a:srgbClr val="DADADA">
                    <a:lumMod val="10000"/>
                  </a:srgbClr>
                </a:solidFill>
              </a:rPr>
              <a:t>potentially benefit from transitioning to a Monthly Summary format</a:t>
            </a:r>
          </a:p>
        </p:txBody>
      </p:sp>
      <p:sp>
        <p:nvSpPr>
          <p:cNvPr id="80" name="Rectangle 79"/>
          <p:cNvSpPr/>
          <p:nvPr/>
        </p:nvSpPr>
        <p:spPr bwMode="auto">
          <a:xfrm>
            <a:off x="924997" y="4327515"/>
            <a:ext cx="2927856" cy="638701"/>
          </a:xfrm>
          <a:prstGeom prst="rect">
            <a:avLst/>
          </a:pr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45720" tIns="0" rIns="45720" bIns="0" numCol="1" spcCol="0" rtlCol="0" fromWordArt="0" anchor="t" anchorCtr="0" forceAA="0" compatLnSpc="1">
            <a:prstTxWarp prst="textNoShape">
              <a:avLst/>
            </a:prstTxWarp>
            <a:noAutofit/>
          </a:bodyPr>
          <a:lstStyle/>
          <a:p>
            <a:r>
              <a:rPr lang="en-US" sz="1000" dirty="0" smtClean="0">
                <a:solidFill>
                  <a:srgbClr val="DADADA">
                    <a:lumMod val="10000"/>
                  </a:srgbClr>
                </a:solidFill>
                <a:cs typeface="Arial" panose="020B0604020202020204" pitchFamily="34" charset="0"/>
              </a:rPr>
              <a:t>Based on Step 2 activities, restructure data to form a more streamlined, efficient and user-friendly Monthly Summary format</a:t>
            </a:r>
            <a:endParaRPr lang="en-US" sz="1000" dirty="0">
              <a:solidFill>
                <a:srgbClr val="DADADA">
                  <a:lumMod val="10000"/>
                </a:srgbClr>
              </a:solidFill>
              <a:cs typeface="Arial" panose="020B0604020202020204" pitchFamily="34" charset="0"/>
            </a:endParaRPr>
          </a:p>
        </p:txBody>
      </p:sp>
      <p:sp>
        <p:nvSpPr>
          <p:cNvPr id="51" name="Rectangle 50"/>
          <p:cNvSpPr/>
          <p:nvPr/>
        </p:nvSpPr>
        <p:spPr bwMode="auto">
          <a:xfrm>
            <a:off x="924996" y="2148231"/>
            <a:ext cx="2413525" cy="493339"/>
          </a:xfrm>
          <a:prstGeom prst="rect">
            <a:avLst/>
          </a:pr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45720" tIns="0" rIns="45720" bIns="0" numCol="1" spcCol="0" rtlCol="0" fromWordArt="0" anchor="t" anchorCtr="0" forceAA="0" compatLnSpc="1">
            <a:noAutofit/>
          </a:bodyPr>
          <a:lstStyle/>
          <a:p>
            <a:r>
              <a:rPr lang="en-US" sz="1000" dirty="0" smtClean="0">
                <a:solidFill>
                  <a:srgbClr val="DADADA">
                    <a:lumMod val="10000"/>
                  </a:srgbClr>
                </a:solidFill>
                <a:cs typeface="Arial" panose="020B0604020202020204" pitchFamily="34" charset="0"/>
              </a:rPr>
              <a:t>Identify header and line-level requirements for CBP to process "reconfigured" entries based on previous Working Group feedback</a:t>
            </a:r>
          </a:p>
        </p:txBody>
      </p:sp>
      <p:sp>
        <p:nvSpPr>
          <p:cNvPr id="26" name="Rectangle 25"/>
          <p:cNvSpPr>
            <a:spLocks/>
          </p:cNvSpPr>
          <p:nvPr/>
        </p:nvSpPr>
        <p:spPr bwMode="auto">
          <a:xfrm>
            <a:off x="297079" y="1861082"/>
            <a:ext cx="640080" cy="274320"/>
          </a:xfrm>
          <a:prstGeom prst="rect">
            <a:avLst/>
          </a:prstGeom>
          <a:solidFill>
            <a:schemeClr val="accent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1000" b="1" dirty="0" smtClean="0">
                <a:solidFill>
                  <a:srgbClr val="FFFFFF"/>
                </a:solidFill>
                <a:cs typeface="Arial" panose="020B0604020202020204" pitchFamily="34" charset="0"/>
              </a:rPr>
              <a:t>Step 1</a:t>
            </a:r>
            <a:endParaRPr lang="en-US" sz="1000" b="1" dirty="0">
              <a:solidFill>
                <a:srgbClr val="FFFFFF"/>
              </a:solidFill>
              <a:cs typeface="Arial" panose="020B0604020202020204" pitchFamily="34" charset="0"/>
            </a:endParaRPr>
          </a:p>
        </p:txBody>
      </p:sp>
      <p:sp>
        <p:nvSpPr>
          <p:cNvPr id="25" name="Pentagon 24"/>
          <p:cNvSpPr/>
          <p:nvPr/>
        </p:nvSpPr>
        <p:spPr bwMode="auto">
          <a:xfrm>
            <a:off x="937160" y="1861082"/>
            <a:ext cx="2459244" cy="274320"/>
          </a:xfrm>
          <a:prstGeom prst="homePlate">
            <a:avLst/>
          </a:prstGeom>
          <a:solidFill>
            <a:srgbClr val="D9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r>
              <a:rPr lang="en-US" sz="1000" b="1" dirty="0" smtClean="0">
                <a:solidFill>
                  <a:srgbClr val="DADADA">
                    <a:lumMod val="10000"/>
                  </a:srgbClr>
                </a:solidFill>
                <a:cs typeface="Arial" panose="020B0604020202020204" pitchFamily="34" charset="0"/>
              </a:rPr>
              <a:t>Identify</a:t>
            </a:r>
          </a:p>
        </p:txBody>
      </p:sp>
      <p:sp>
        <p:nvSpPr>
          <p:cNvPr id="83" name="Rectangle 82"/>
          <p:cNvSpPr>
            <a:spLocks/>
          </p:cNvSpPr>
          <p:nvPr/>
        </p:nvSpPr>
        <p:spPr bwMode="auto">
          <a:xfrm>
            <a:off x="297079" y="2889333"/>
            <a:ext cx="640080" cy="274320"/>
          </a:xfrm>
          <a:prstGeom prst="rect">
            <a:avLst/>
          </a:prstGeom>
          <a:solidFill>
            <a:schemeClr val="accent3">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1000" b="1" dirty="0" smtClean="0">
                <a:solidFill>
                  <a:srgbClr val="FFFFFF"/>
                </a:solidFill>
                <a:cs typeface="Arial" panose="020B0604020202020204" pitchFamily="34" charset="0"/>
              </a:rPr>
              <a:t>Step 2</a:t>
            </a:r>
            <a:endParaRPr lang="en-US" sz="1000" b="1" dirty="0">
              <a:solidFill>
                <a:srgbClr val="FFFFFF"/>
              </a:solidFill>
              <a:cs typeface="Arial" panose="020B0604020202020204" pitchFamily="34" charset="0"/>
            </a:endParaRPr>
          </a:p>
        </p:txBody>
      </p:sp>
      <p:sp>
        <p:nvSpPr>
          <p:cNvPr id="84" name="Pentagon 83"/>
          <p:cNvSpPr/>
          <p:nvPr/>
        </p:nvSpPr>
        <p:spPr bwMode="auto">
          <a:xfrm>
            <a:off x="937160" y="2889333"/>
            <a:ext cx="2661513" cy="274320"/>
          </a:xfrm>
          <a:prstGeom prst="homePlate">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r>
              <a:rPr lang="en-US" sz="1000" b="1" dirty="0" smtClean="0">
                <a:solidFill>
                  <a:srgbClr val="DADADA">
                    <a:lumMod val="10000"/>
                  </a:srgbClr>
                </a:solidFill>
                <a:cs typeface="Arial" panose="020B0604020202020204" pitchFamily="34" charset="0"/>
              </a:rPr>
              <a:t>Analyze</a:t>
            </a:r>
          </a:p>
        </p:txBody>
      </p:sp>
      <p:sp>
        <p:nvSpPr>
          <p:cNvPr id="85" name="Rectangle 84"/>
          <p:cNvSpPr>
            <a:spLocks/>
          </p:cNvSpPr>
          <p:nvPr/>
        </p:nvSpPr>
        <p:spPr bwMode="auto">
          <a:xfrm>
            <a:off x="297079" y="4053196"/>
            <a:ext cx="640080" cy="274320"/>
          </a:xfrm>
          <a:prstGeom prst="rect">
            <a:avLst/>
          </a:prstGeom>
          <a:solidFill>
            <a:schemeClr val="accent4">
              <a:lumMod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r>
              <a:rPr lang="en-US" sz="1000" b="1" dirty="0" smtClean="0">
                <a:solidFill>
                  <a:srgbClr val="FFFFFF"/>
                </a:solidFill>
                <a:cs typeface="Arial" panose="020B0604020202020204" pitchFamily="34" charset="0"/>
              </a:rPr>
              <a:t>Step 3</a:t>
            </a:r>
            <a:endParaRPr lang="en-US" sz="1000" b="1" dirty="0">
              <a:solidFill>
                <a:srgbClr val="FFFFFF"/>
              </a:solidFill>
              <a:cs typeface="Arial" panose="020B0604020202020204" pitchFamily="34" charset="0"/>
            </a:endParaRPr>
          </a:p>
        </p:txBody>
      </p:sp>
      <p:sp>
        <p:nvSpPr>
          <p:cNvPr id="86" name="Pentagon 85"/>
          <p:cNvSpPr/>
          <p:nvPr/>
        </p:nvSpPr>
        <p:spPr bwMode="auto">
          <a:xfrm>
            <a:off x="937160" y="4053195"/>
            <a:ext cx="3069563" cy="274320"/>
          </a:xfrm>
          <a:prstGeom prst="homePlate">
            <a:avLst/>
          </a:prstGeom>
          <a:solidFill>
            <a:schemeClr val="accent4">
              <a:lumMod val="9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r>
              <a:rPr lang="en-US" sz="1000" b="1" dirty="0" smtClean="0">
                <a:solidFill>
                  <a:srgbClr val="DADADA">
                    <a:lumMod val="10000"/>
                  </a:srgbClr>
                </a:solidFill>
                <a:cs typeface="Arial" panose="020B0604020202020204" pitchFamily="34" charset="0"/>
              </a:rPr>
              <a:t>Reconfigure</a:t>
            </a:r>
          </a:p>
        </p:txBody>
      </p:sp>
      <p:sp>
        <p:nvSpPr>
          <p:cNvPr id="104" name="TextBox 103"/>
          <p:cNvSpPr txBox="1"/>
          <p:nvPr/>
        </p:nvSpPr>
        <p:spPr>
          <a:xfrm>
            <a:off x="6268414" y="1881448"/>
            <a:ext cx="2377440" cy="833467"/>
          </a:xfrm>
          <a:prstGeom prst="rect">
            <a:avLst/>
          </a:prstGeom>
          <a:noFill/>
        </p:spPr>
        <p:txBody>
          <a:bodyPr wrap="square" rtlCol="0" anchor="ctr">
            <a:noAutofit/>
          </a:bodyPr>
          <a:lstStyle/>
          <a:p>
            <a:r>
              <a:rPr lang="en-US" sz="1000" dirty="0">
                <a:solidFill>
                  <a:srgbClr val="DADADA">
                    <a:lumMod val="10000"/>
                  </a:srgbClr>
                </a:solidFill>
                <a:cs typeface="Arial" panose="020B0604020202020204" pitchFamily="34" charset="0"/>
              </a:rPr>
              <a:t>Reviewed Entry Summary (CBP Form 7501) input fields </a:t>
            </a:r>
            <a:r>
              <a:rPr lang="en-US" sz="1000" dirty="0" smtClean="0">
                <a:solidFill>
                  <a:srgbClr val="DADADA">
                    <a:lumMod val="10000"/>
                  </a:srgbClr>
                </a:solidFill>
                <a:cs typeface="Arial" panose="020B0604020202020204" pitchFamily="34" charset="0"/>
              </a:rPr>
              <a:t>and identified </a:t>
            </a:r>
            <a:r>
              <a:rPr lang="en-US" sz="1000" dirty="0" smtClean="0">
                <a:solidFill>
                  <a:srgbClr val="DADADA">
                    <a:lumMod val="10000"/>
                  </a:srgbClr>
                </a:solidFill>
              </a:rPr>
              <a:t>the inputs CBP requires to facilitate trade and conduct trade enforcement activities </a:t>
            </a:r>
            <a:endParaRPr lang="en-US" sz="1000" dirty="0">
              <a:solidFill>
                <a:srgbClr val="DADADA">
                  <a:lumMod val="10000"/>
                </a:srgbClr>
              </a:solidFill>
            </a:endParaRPr>
          </a:p>
        </p:txBody>
      </p:sp>
      <p:sp>
        <p:nvSpPr>
          <p:cNvPr id="105" name="TextBox 104"/>
          <p:cNvSpPr txBox="1"/>
          <p:nvPr/>
        </p:nvSpPr>
        <p:spPr>
          <a:xfrm>
            <a:off x="5916109" y="2975624"/>
            <a:ext cx="2783410" cy="825398"/>
          </a:xfrm>
          <a:prstGeom prst="rect">
            <a:avLst/>
          </a:prstGeom>
          <a:noFill/>
        </p:spPr>
        <p:txBody>
          <a:bodyPr wrap="square" rtlCol="0">
            <a:noAutofit/>
          </a:bodyPr>
          <a:lstStyle>
            <a:defPPr>
              <a:defRPr lang="en-US"/>
            </a:defPPr>
            <a:lvl1pPr marL="117475" indent="-117475">
              <a:buFont typeface="Wingdings" panose="05000000000000000000" pitchFamily="2" charset="2"/>
              <a:buChar char="§"/>
              <a:defRPr sz="900">
                <a:solidFill>
                  <a:schemeClr val="accent4">
                    <a:lumMod val="10000"/>
                  </a:schemeClr>
                </a:solidFill>
              </a:defRPr>
            </a:lvl1pPr>
          </a:lstStyle>
          <a:p>
            <a:pPr marL="0" indent="0">
              <a:spcAft>
                <a:spcPts val="600"/>
              </a:spcAft>
              <a:buFont typeface="Wingdings" panose="05000000000000000000" pitchFamily="2" charset="2"/>
              <a:buNone/>
            </a:pPr>
            <a:r>
              <a:rPr lang="en-US" sz="1000" dirty="0">
                <a:solidFill>
                  <a:srgbClr val="DADADA">
                    <a:lumMod val="10000"/>
                  </a:srgbClr>
                </a:solidFill>
                <a:cs typeface="Arial" panose="020B0604020202020204" pitchFamily="34" charset="0"/>
              </a:rPr>
              <a:t>Selected </a:t>
            </a:r>
            <a:r>
              <a:rPr lang="en-US" sz="1000" dirty="0" smtClean="0">
                <a:solidFill>
                  <a:srgbClr val="DADADA">
                    <a:lumMod val="10000"/>
                  </a:srgbClr>
                </a:solidFill>
                <a:cs typeface="Arial" panose="020B0604020202020204" pitchFamily="34" charset="0"/>
              </a:rPr>
              <a:t>importers </a:t>
            </a:r>
            <a:r>
              <a:rPr lang="en-US" sz="1000" dirty="0">
                <a:solidFill>
                  <a:srgbClr val="DADADA">
                    <a:lumMod val="10000"/>
                  </a:srgbClr>
                </a:solidFill>
                <a:cs typeface="Arial" panose="020B0604020202020204" pitchFamily="34" charset="0"/>
              </a:rPr>
              <a:t>from </a:t>
            </a:r>
            <a:r>
              <a:rPr lang="en-US" sz="1000" dirty="0" smtClean="0">
                <a:solidFill>
                  <a:srgbClr val="DADADA">
                    <a:lumMod val="10000"/>
                  </a:srgbClr>
                </a:solidFill>
                <a:cs typeface="Arial" panose="020B0604020202020204" pitchFamily="34" charset="0"/>
              </a:rPr>
              <a:t>different </a:t>
            </a:r>
            <a:r>
              <a:rPr lang="en-US" sz="1000" dirty="0">
                <a:solidFill>
                  <a:srgbClr val="DADADA">
                    <a:lumMod val="10000"/>
                  </a:srgbClr>
                </a:solidFill>
                <a:cs typeface="Arial" panose="020B0604020202020204" pitchFamily="34" charset="0"/>
              </a:rPr>
              <a:t>industries and </a:t>
            </a:r>
            <a:r>
              <a:rPr lang="en-US" sz="1000" dirty="0" smtClean="0">
                <a:solidFill>
                  <a:srgbClr val="DADADA">
                    <a:lumMod val="10000"/>
                  </a:srgbClr>
                </a:solidFill>
                <a:cs typeface="Arial" panose="020B0604020202020204" pitchFamily="34" charset="0"/>
              </a:rPr>
              <a:t>analyzed </a:t>
            </a:r>
            <a:r>
              <a:rPr lang="en-US" sz="1000" dirty="0" smtClean="0">
                <a:solidFill>
                  <a:srgbClr val="DADADA">
                    <a:lumMod val="10000"/>
                  </a:srgbClr>
                </a:solidFill>
              </a:rPr>
              <a:t>over </a:t>
            </a:r>
            <a:r>
              <a:rPr lang="en-US" sz="1000" b="1" dirty="0" smtClean="0">
                <a:solidFill>
                  <a:srgbClr val="DADADA">
                    <a:lumMod val="10000"/>
                  </a:srgbClr>
                </a:solidFill>
              </a:rPr>
              <a:t>100,000 </a:t>
            </a:r>
            <a:r>
              <a:rPr lang="en-US" sz="1000" b="1" dirty="0">
                <a:solidFill>
                  <a:srgbClr val="DADADA">
                    <a:lumMod val="10000"/>
                  </a:srgbClr>
                </a:solidFill>
              </a:rPr>
              <a:t>entries</a:t>
            </a:r>
            <a:r>
              <a:rPr lang="en-US" sz="1000" dirty="0">
                <a:solidFill>
                  <a:srgbClr val="DADADA">
                    <a:lumMod val="10000"/>
                  </a:srgbClr>
                </a:solidFill>
              </a:rPr>
              <a:t>, consisting of </a:t>
            </a:r>
            <a:r>
              <a:rPr lang="en-US" sz="1000" b="1" dirty="0">
                <a:solidFill>
                  <a:srgbClr val="DADADA">
                    <a:lumMod val="10000"/>
                  </a:srgbClr>
                </a:solidFill>
              </a:rPr>
              <a:t>250,000+ </a:t>
            </a:r>
            <a:r>
              <a:rPr lang="en-US" sz="1000" b="1" dirty="0" smtClean="0">
                <a:solidFill>
                  <a:srgbClr val="DADADA">
                    <a:lumMod val="10000"/>
                  </a:srgbClr>
                </a:solidFill>
              </a:rPr>
              <a:t>lines </a:t>
            </a:r>
            <a:r>
              <a:rPr lang="en-US" sz="1000" dirty="0" smtClean="0">
                <a:solidFill>
                  <a:srgbClr val="DADADA">
                    <a:lumMod val="10000"/>
                  </a:srgbClr>
                </a:solidFill>
              </a:rPr>
              <a:t>to better understand their respective monthly importing trends</a:t>
            </a:r>
            <a:r>
              <a:rPr lang="en-US" sz="1000" b="1" dirty="0" smtClean="0">
                <a:solidFill>
                  <a:srgbClr val="DADADA">
                    <a:lumMod val="10000"/>
                  </a:srgbClr>
                </a:solidFill>
              </a:rPr>
              <a:t> </a:t>
            </a:r>
            <a:endParaRPr lang="en-US" sz="1000" dirty="0">
              <a:solidFill>
                <a:srgbClr val="DADADA">
                  <a:lumMod val="10000"/>
                </a:srgbClr>
              </a:solidFill>
            </a:endParaRPr>
          </a:p>
        </p:txBody>
      </p:sp>
      <p:sp>
        <p:nvSpPr>
          <p:cNvPr id="108" name="Rectangle 107"/>
          <p:cNvSpPr/>
          <p:nvPr/>
        </p:nvSpPr>
        <p:spPr>
          <a:xfrm rot="21012011" flipH="1">
            <a:off x="3505852" y="2107538"/>
            <a:ext cx="703675"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Importer Number</a:t>
            </a:r>
          </a:p>
        </p:txBody>
      </p:sp>
      <p:sp>
        <p:nvSpPr>
          <p:cNvPr id="109" name="Rectangle 108"/>
          <p:cNvSpPr/>
          <p:nvPr/>
        </p:nvSpPr>
        <p:spPr>
          <a:xfrm>
            <a:off x="3925829" y="2349182"/>
            <a:ext cx="664892"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Surety Number</a:t>
            </a:r>
          </a:p>
        </p:txBody>
      </p:sp>
      <p:sp>
        <p:nvSpPr>
          <p:cNvPr id="110" name="Rectangle 109"/>
          <p:cNvSpPr/>
          <p:nvPr/>
        </p:nvSpPr>
        <p:spPr>
          <a:xfrm rot="574793">
            <a:off x="5403416" y="2047633"/>
            <a:ext cx="697924"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Bond Numbers</a:t>
            </a:r>
          </a:p>
        </p:txBody>
      </p:sp>
      <p:sp>
        <p:nvSpPr>
          <p:cNvPr id="111" name="Rectangle 110"/>
          <p:cNvSpPr/>
          <p:nvPr/>
        </p:nvSpPr>
        <p:spPr>
          <a:xfrm rot="20734164">
            <a:off x="4461850" y="2402430"/>
            <a:ext cx="710913"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Consignee Number </a:t>
            </a:r>
          </a:p>
        </p:txBody>
      </p:sp>
      <p:sp>
        <p:nvSpPr>
          <p:cNvPr id="112" name="Rectangle 111"/>
          <p:cNvSpPr/>
          <p:nvPr/>
        </p:nvSpPr>
        <p:spPr>
          <a:xfrm>
            <a:off x="4246802" y="2043357"/>
            <a:ext cx="817243"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Manufacturer ID</a:t>
            </a:r>
          </a:p>
        </p:txBody>
      </p:sp>
      <p:sp>
        <p:nvSpPr>
          <p:cNvPr id="113" name="Rectangle 112"/>
          <p:cNvSpPr/>
          <p:nvPr/>
        </p:nvSpPr>
        <p:spPr>
          <a:xfrm rot="868529">
            <a:off x="5018890" y="2274236"/>
            <a:ext cx="658025" cy="307777"/>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Country of Origins</a:t>
            </a:r>
          </a:p>
        </p:txBody>
      </p:sp>
      <p:sp>
        <p:nvSpPr>
          <p:cNvPr id="114" name="Rectangle 113"/>
          <p:cNvSpPr/>
          <p:nvPr/>
        </p:nvSpPr>
        <p:spPr>
          <a:xfrm rot="860147">
            <a:off x="5146783" y="2008751"/>
            <a:ext cx="277839" cy="253916"/>
          </a:xfrm>
          <a:prstGeom prst="rect">
            <a:avLst/>
          </a:prstGeom>
        </p:spPr>
        <p:txBody>
          <a:bodyPr wrap="square" anchor="ctr">
            <a:spAutoFit/>
          </a:bodyPr>
          <a:lstStyle/>
          <a:p>
            <a:pPr algn="ctr"/>
            <a:r>
              <a:rPr lang="en-US" sz="1050" b="1" dirty="0" smtClean="0">
                <a:solidFill>
                  <a:srgbClr val="AAAAB7">
                    <a:lumMod val="20000"/>
                    <a:lumOff val="80000"/>
                  </a:srgbClr>
                </a:solidFill>
              </a:rPr>
              <a:t>+</a:t>
            </a:r>
            <a:endParaRPr lang="en-US" sz="1050" b="1" dirty="0">
              <a:solidFill>
                <a:srgbClr val="AAAAB7">
                  <a:lumMod val="20000"/>
                  <a:lumOff val="80000"/>
                </a:srgbClr>
              </a:solidFill>
            </a:endParaRPr>
          </a:p>
        </p:txBody>
      </p:sp>
      <p:sp>
        <p:nvSpPr>
          <p:cNvPr id="115" name="Rectangle 114"/>
          <p:cNvSpPr/>
          <p:nvPr/>
        </p:nvSpPr>
        <p:spPr>
          <a:xfrm rot="21370701">
            <a:off x="4034634" y="2096407"/>
            <a:ext cx="277839" cy="253916"/>
          </a:xfrm>
          <a:prstGeom prst="rect">
            <a:avLst/>
          </a:prstGeom>
        </p:spPr>
        <p:txBody>
          <a:bodyPr wrap="square" anchor="ctr">
            <a:spAutoFit/>
          </a:bodyPr>
          <a:lstStyle/>
          <a:p>
            <a:pPr algn="ctr"/>
            <a:r>
              <a:rPr lang="en-US" sz="1050" b="1" dirty="0" smtClean="0">
                <a:solidFill>
                  <a:srgbClr val="AAAAB7">
                    <a:lumMod val="20000"/>
                    <a:lumOff val="80000"/>
                  </a:srgbClr>
                </a:solidFill>
              </a:rPr>
              <a:t>-</a:t>
            </a:r>
            <a:endParaRPr lang="en-US" sz="1050" b="1" dirty="0">
              <a:solidFill>
                <a:srgbClr val="AAAAB7">
                  <a:lumMod val="20000"/>
                  <a:lumOff val="80000"/>
                </a:srgbClr>
              </a:solidFill>
            </a:endParaRPr>
          </a:p>
        </p:txBody>
      </p:sp>
      <p:sp>
        <p:nvSpPr>
          <p:cNvPr id="116" name="Rectangle 115"/>
          <p:cNvSpPr/>
          <p:nvPr/>
        </p:nvSpPr>
        <p:spPr>
          <a:xfrm rot="21370701">
            <a:off x="4442088" y="2260233"/>
            <a:ext cx="277839" cy="253916"/>
          </a:xfrm>
          <a:prstGeom prst="rect">
            <a:avLst/>
          </a:prstGeom>
        </p:spPr>
        <p:txBody>
          <a:bodyPr wrap="square" anchor="ctr">
            <a:spAutoFit/>
          </a:bodyPr>
          <a:lstStyle/>
          <a:p>
            <a:pPr algn="ctr"/>
            <a:r>
              <a:rPr lang="en-US" sz="1050" b="1" dirty="0" smtClean="0">
                <a:solidFill>
                  <a:srgbClr val="AAAAB7">
                    <a:lumMod val="20000"/>
                    <a:lumOff val="80000"/>
                  </a:srgbClr>
                </a:solidFill>
              </a:rPr>
              <a:t>%</a:t>
            </a:r>
            <a:endParaRPr lang="en-US" sz="1050" b="1" dirty="0">
              <a:solidFill>
                <a:srgbClr val="AAAAB7">
                  <a:lumMod val="20000"/>
                  <a:lumOff val="80000"/>
                </a:srgbClr>
              </a:solidFill>
            </a:endParaRPr>
          </a:p>
        </p:txBody>
      </p:sp>
      <p:sp>
        <p:nvSpPr>
          <p:cNvPr id="117" name="Rectangle 116"/>
          <p:cNvSpPr/>
          <p:nvPr/>
        </p:nvSpPr>
        <p:spPr>
          <a:xfrm rot="810035">
            <a:off x="5015199" y="2506367"/>
            <a:ext cx="277839" cy="253916"/>
          </a:xfrm>
          <a:prstGeom prst="rect">
            <a:avLst/>
          </a:prstGeom>
        </p:spPr>
        <p:txBody>
          <a:bodyPr wrap="square" anchor="ctr">
            <a:spAutoFit/>
          </a:bodyPr>
          <a:lstStyle/>
          <a:p>
            <a:pPr algn="ctr"/>
            <a:r>
              <a:rPr lang="en-US" sz="1050" b="1" dirty="0" smtClean="0">
                <a:solidFill>
                  <a:srgbClr val="AAAAB7">
                    <a:lumMod val="20000"/>
                    <a:lumOff val="80000"/>
                  </a:srgbClr>
                </a:solidFill>
              </a:rPr>
              <a:t>=</a:t>
            </a:r>
            <a:endParaRPr lang="en-US" sz="1050" b="1" dirty="0">
              <a:solidFill>
                <a:srgbClr val="AAAAB7">
                  <a:lumMod val="20000"/>
                  <a:lumOff val="80000"/>
                </a:srgbClr>
              </a:solidFill>
            </a:endParaRPr>
          </a:p>
        </p:txBody>
      </p:sp>
      <p:sp>
        <p:nvSpPr>
          <p:cNvPr id="118" name="Rectangle 117"/>
          <p:cNvSpPr/>
          <p:nvPr/>
        </p:nvSpPr>
        <p:spPr>
          <a:xfrm rot="19990511">
            <a:off x="3707789" y="2428458"/>
            <a:ext cx="239860" cy="253916"/>
          </a:xfrm>
          <a:prstGeom prst="rect">
            <a:avLst/>
          </a:prstGeom>
        </p:spPr>
        <p:txBody>
          <a:bodyPr wrap="square" anchor="ctr">
            <a:spAutoFit/>
          </a:bodyPr>
          <a:lstStyle/>
          <a:p>
            <a:pPr algn="ctr"/>
            <a:r>
              <a:rPr lang="en-US" sz="1050" b="1" dirty="0" smtClean="0">
                <a:solidFill>
                  <a:srgbClr val="AAAAB7">
                    <a:lumMod val="20000"/>
                    <a:lumOff val="80000"/>
                  </a:srgbClr>
                </a:solidFill>
              </a:rPr>
              <a:t>$</a:t>
            </a:r>
            <a:endParaRPr lang="en-US" sz="1050" b="1" dirty="0">
              <a:solidFill>
                <a:srgbClr val="AAAAB7">
                  <a:lumMod val="20000"/>
                  <a:lumOff val="80000"/>
                </a:srgbClr>
              </a:solidFill>
            </a:endParaRPr>
          </a:p>
        </p:txBody>
      </p:sp>
      <p:sp>
        <p:nvSpPr>
          <p:cNvPr id="120" name="Rectangle 119"/>
          <p:cNvSpPr/>
          <p:nvPr/>
        </p:nvSpPr>
        <p:spPr>
          <a:xfrm>
            <a:off x="3831564" y="3236266"/>
            <a:ext cx="1059230" cy="415498"/>
          </a:xfrm>
          <a:prstGeom prst="rect">
            <a:avLst/>
          </a:prstGeom>
        </p:spPr>
        <p:txBody>
          <a:bodyPr wrap="square" anchor="ctr">
            <a:spAutoFit/>
          </a:bodyPr>
          <a:lstStyle/>
          <a:p>
            <a:pPr algn="ctr"/>
            <a:r>
              <a:rPr lang="en-US" sz="700" b="1" dirty="0">
                <a:solidFill>
                  <a:srgbClr val="AAAAB7">
                    <a:lumMod val="20000"/>
                    <a:lumOff val="80000"/>
                  </a:srgbClr>
                </a:solidFill>
                <a:latin typeface="Century Gothic" panose="020B0502020202020204" pitchFamily="34" charset="0"/>
              </a:rPr>
              <a:t>Importer Number</a:t>
            </a:r>
          </a:p>
          <a:p>
            <a:pPr algn="ctr"/>
            <a:r>
              <a:rPr lang="en-US" sz="700" b="1" dirty="0">
                <a:solidFill>
                  <a:srgbClr val="AAAAB7">
                    <a:lumMod val="20000"/>
                    <a:lumOff val="80000"/>
                  </a:srgbClr>
                </a:solidFill>
                <a:latin typeface="Century Gothic" panose="020B0502020202020204" pitchFamily="34" charset="0"/>
              </a:rPr>
              <a:t>Surety Number</a:t>
            </a:r>
          </a:p>
          <a:p>
            <a:pPr algn="ctr"/>
            <a:r>
              <a:rPr lang="en-US" sz="700" b="1" dirty="0">
                <a:solidFill>
                  <a:srgbClr val="AAAAB7">
                    <a:lumMod val="20000"/>
                    <a:lumOff val="80000"/>
                  </a:srgbClr>
                </a:solidFill>
                <a:latin typeface="Century Gothic" panose="020B0502020202020204" pitchFamily="34" charset="0"/>
              </a:rPr>
              <a:t>Bond Numbers</a:t>
            </a:r>
          </a:p>
        </p:txBody>
      </p:sp>
      <p:sp>
        <p:nvSpPr>
          <p:cNvPr id="121" name="Rectangle 120"/>
          <p:cNvSpPr/>
          <p:nvPr/>
        </p:nvSpPr>
        <p:spPr>
          <a:xfrm>
            <a:off x="4703836" y="3342459"/>
            <a:ext cx="277839" cy="253916"/>
          </a:xfrm>
          <a:prstGeom prst="rect">
            <a:avLst/>
          </a:prstGeom>
        </p:spPr>
        <p:txBody>
          <a:bodyPr wrap="square" anchor="ctr">
            <a:spAutoFit/>
          </a:bodyPr>
          <a:lstStyle/>
          <a:p>
            <a:pPr algn="ctr"/>
            <a:r>
              <a:rPr lang="en-US" sz="1050" dirty="0" smtClean="0">
                <a:solidFill>
                  <a:srgbClr val="DADADA">
                    <a:lumMod val="90000"/>
                  </a:srgbClr>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1050" dirty="0">
              <a:solidFill>
                <a:srgbClr val="DADADA">
                  <a:lumMod val="90000"/>
                </a:srgbClr>
              </a:solidFill>
            </a:endParaRPr>
          </a:p>
        </p:txBody>
      </p:sp>
      <p:sp>
        <p:nvSpPr>
          <p:cNvPr id="122" name="Rectangle 121"/>
          <p:cNvSpPr/>
          <p:nvPr/>
        </p:nvSpPr>
        <p:spPr>
          <a:xfrm>
            <a:off x="4815946" y="3200856"/>
            <a:ext cx="961323" cy="553998"/>
          </a:xfrm>
          <a:prstGeom prst="rect">
            <a:avLst/>
          </a:prstGeom>
        </p:spPr>
        <p:txBody>
          <a:bodyPr wrap="square" anchor="ctr">
            <a:spAutoFit/>
          </a:bodyPr>
          <a:lstStyle/>
          <a:p>
            <a:pPr algn="ctr"/>
            <a:r>
              <a:rPr lang="en-US" sz="600" b="1" dirty="0">
                <a:solidFill>
                  <a:srgbClr val="AAAAB7">
                    <a:lumMod val="20000"/>
                    <a:lumOff val="80000"/>
                  </a:srgbClr>
                </a:solidFill>
                <a:latin typeface="Century Gothic" panose="020B0502020202020204" pitchFamily="34" charset="0"/>
              </a:rPr>
              <a:t>Consignee Number </a:t>
            </a:r>
          </a:p>
          <a:p>
            <a:pPr algn="ctr"/>
            <a:r>
              <a:rPr lang="en-US" sz="600" b="1" dirty="0">
                <a:solidFill>
                  <a:srgbClr val="AAAAB7">
                    <a:lumMod val="20000"/>
                    <a:lumOff val="80000"/>
                  </a:srgbClr>
                </a:solidFill>
                <a:latin typeface="Century Gothic" panose="020B0502020202020204" pitchFamily="34" charset="0"/>
              </a:rPr>
              <a:t>HTS Codes</a:t>
            </a:r>
          </a:p>
          <a:p>
            <a:pPr algn="ctr"/>
            <a:r>
              <a:rPr lang="en-US" sz="600" b="1" dirty="0">
                <a:solidFill>
                  <a:srgbClr val="AAAAB7">
                    <a:lumMod val="20000"/>
                    <a:lumOff val="80000"/>
                  </a:srgbClr>
                </a:solidFill>
                <a:latin typeface="Century Gothic" panose="020B0502020202020204" pitchFamily="34" charset="0"/>
              </a:rPr>
              <a:t>Entry Types</a:t>
            </a:r>
          </a:p>
          <a:p>
            <a:pPr algn="ctr"/>
            <a:r>
              <a:rPr lang="en-US" sz="600" b="1" dirty="0">
                <a:solidFill>
                  <a:srgbClr val="AAAAB7">
                    <a:lumMod val="20000"/>
                    <a:lumOff val="80000"/>
                  </a:srgbClr>
                </a:solidFill>
                <a:latin typeface="Century Gothic" panose="020B0502020202020204" pitchFamily="34" charset="0"/>
              </a:rPr>
              <a:t>Country of </a:t>
            </a:r>
            <a:r>
              <a:rPr lang="en-US" sz="600" b="1" dirty="0" smtClean="0">
                <a:solidFill>
                  <a:srgbClr val="AAAAB7">
                    <a:lumMod val="20000"/>
                    <a:lumOff val="80000"/>
                  </a:srgbClr>
                </a:solidFill>
                <a:latin typeface="Century Gothic" panose="020B0502020202020204" pitchFamily="34" charset="0"/>
              </a:rPr>
              <a:t>Origins</a:t>
            </a:r>
          </a:p>
          <a:p>
            <a:pPr algn="ctr"/>
            <a:r>
              <a:rPr lang="en-US" sz="600" b="1" dirty="0" smtClean="0">
                <a:solidFill>
                  <a:srgbClr val="AAAAB7">
                    <a:lumMod val="20000"/>
                    <a:lumOff val="80000"/>
                  </a:srgbClr>
                </a:solidFill>
                <a:latin typeface="Century Gothic" panose="020B0502020202020204" pitchFamily="34" charset="0"/>
              </a:rPr>
              <a:t>…</a:t>
            </a:r>
            <a:endParaRPr lang="en-US" sz="600" b="1" dirty="0">
              <a:solidFill>
                <a:srgbClr val="AAAAB7">
                  <a:lumMod val="20000"/>
                  <a:lumOff val="80000"/>
                </a:srgbClr>
              </a:solidFill>
              <a:latin typeface="Century Gothic" panose="020B0502020202020204" pitchFamily="34" charset="0"/>
            </a:endParaRPr>
          </a:p>
        </p:txBody>
      </p:sp>
      <p:pic>
        <p:nvPicPr>
          <p:cNvPr id="127" name="Picture 126"/>
          <p:cNvPicPr>
            <a:picLocks noChangeAspect="1"/>
          </p:cNvPicPr>
          <p:nvPr/>
        </p:nvPicPr>
        <p:blipFill>
          <a:blip r:embed="rId5"/>
          <a:stretch>
            <a:fillRect/>
          </a:stretch>
        </p:blipFill>
        <p:spPr>
          <a:xfrm>
            <a:off x="4343400" y="4326819"/>
            <a:ext cx="998697" cy="345004"/>
          </a:xfrm>
          <a:prstGeom prst="rect">
            <a:avLst/>
          </a:prstGeom>
          <a:solidFill>
            <a:schemeClr val="tx1">
              <a:lumMod val="85000"/>
            </a:schemeClr>
          </a:solidFill>
        </p:spPr>
      </p:pic>
      <p:sp>
        <p:nvSpPr>
          <p:cNvPr id="76" name="Rectangle 75"/>
          <p:cNvSpPr/>
          <p:nvPr/>
        </p:nvSpPr>
        <p:spPr>
          <a:xfrm>
            <a:off x="6554298" y="1540431"/>
            <a:ext cx="2145221"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rgbClr val="000000"/>
                </a:solidFill>
                <a:cs typeface="Arial" panose="020B0604020202020204" pitchFamily="34" charset="0"/>
              </a:rPr>
              <a:t>Output</a:t>
            </a:r>
            <a:endParaRPr lang="en-US" sz="1100" b="1" dirty="0">
              <a:solidFill>
                <a:srgbClr val="000000"/>
              </a:solidFill>
              <a:cs typeface="Arial" panose="020B0604020202020204" pitchFamily="34" charset="0"/>
            </a:endParaRPr>
          </a:p>
        </p:txBody>
      </p:sp>
      <p:sp>
        <p:nvSpPr>
          <p:cNvPr id="5" name="TextBox 4"/>
          <p:cNvSpPr txBox="1"/>
          <p:nvPr/>
        </p:nvSpPr>
        <p:spPr>
          <a:xfrm>
            <a:off x="5638431" y="4109917"/>
            <a:ext cx="3007423" cy="773670"/>
          </a:xfrm>
          <a:prstGeom prst="rect">
            <a:avLst/>
          </a:prstGeom>
          <a:noFill/>
        </p:spPr>
        <p:txBody>
          <a:bodyPr wrap="square" rtlCol="0" anchor="ctr">
            <a:noAutofit/>
          </a:bodyPr>
          <a:lstStyle/>
          <a:p>
            <a:pPr eaLnBrk="0" hangingPunct="0">
              <a:spcBef>
                <a:spcPct val="30000"/>
              </a:spcBef>
              <a:defRPr/>
            </a:pPr>
            <a:r>
              <a:rPr lang="en-US" sz="1000" dirty="0">
                <a:solidFill>
                  <a:srgbClr val="DADADA">
                    <a:lumMod val="10000"/>
                  </a:srgbClr>
                </a:solidFill>
                <a:cs typeface="Arial" panose="020B0604020202020204" pitchFamily="34" charset="0"/>
              </a:rPr>
              <a:t>Consolidated line level information under the identified key requirements and reconstructed a proposed </a:t>
            </a:r>
            <a:r>
              <a:rPr lang="en-US" sz="1000" dirty="0" smtClean="0">
                <a:solidFill>
                  <a:srgbClr val="DADADA">
                    <a:lumMod val="10000"/>
                  </a:srgbClr>
                </a:solidFill>
                <a:cs typeface="Arial" panose="020B0604020202020204" pitchFamily="34" charset="0"/>
              </a:rPr>
              <a:t>Monthly Summary format</a:t>
            </a:r>
            <a:endParaRPr lang="en-US" sz="1000" dirty="0">
              <a:solidFill>
                <a:srgbClr val="DADADA">
                  <a:lumMod val="10000"/>
                </a:srgbClr>
              </a:solidFill>
              <a:cs typeface="Arial" panose="020B0604020202020204" pitchFamily="34" charset="0"/>
            </a:endParaRPr>
          </a:p>
        </p:txBody>
      </p:sp>
      <p:sp>
        <p:nvSpPr>
          <p:cNvPr id="82" name="Rounded Rectangle 81"/>
          <p:cNvSpPr/>
          <p:nvPr/>
        </p:nvSpPr>
        <p:spPr bwMode="auto">
          <a:xfrm>
            <a:off x="1477317" y="5181046"/>
            <a:ext cx="1594261" cy="1516134"/>
          </a:xfrm>
          <a:prstGeom prst="roundRect">
            <a:avLst>
              <a:gd name="adj" fmla="val 9838"/>
            </a:avLst>
          </a:prstGeom>
          <a:solidFill>
            <a:schemeClr val="tx1"/>
          </a:solidFill>
          <a:ln w="9525" cap="flat" cmpd="sng" algn="ctr">
            <a:solidFill>
              <a:schemeClr val="tx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45720" tIns="45720" rIns="0" bIns="45720" numCol="1" rtlCol="0" anchor="t" anchorCtr="0" compatLnSpc="1">
            <a:prstTxWarp prst="textNoShape">
              <a:avLst/>
            </a:prstTxWarp>
            <a:noAutofit/>
          </a:bodyPr>
          <a:lstStyle/>
          <a:p>
            <a:r>
              <a:rPr lang="en-US" sz="1100" b="1" dirty="0" smtClean="0">
                <a:solidFill>
                  <a:srgbClr val="DADADA">
                    <a:lumMod val="10000"/>
                  </a:srgbClr>
                </a:solidFill>
                <a:cs typeface="Arial" panose="020B0604020202020204" pitchFamily="34" charset="0"/>
              </a:rPr>
              <a:t>Importer #1</a:t>
            </a:r>
          </a:p>
          <a:p>
            <a:endParaRPr lang="en-US" sz="1100" b="1" dirty="0">
              <a:solidFill>
                <a:srgbClr val="DADADA">
                  <a:lumMod val="10000"/>
                </a:srgbClr>
              </a:solidFill>
              <a:cs typeface="Arial" panose="020B0604020202020204" pitchFamily="34" charset="0"/>
            </a:endParaRPr>
          </a:p>
          <a:p>
            <a:endParaRPr lang="en-US" sz="1100" b="1" dirty="0" smtClean="0">
              <a:solidFill>
                <a:srgbClr val="DADADA">
                  <a:lumMod val="10000"/>
                </a:srgbClr>
              </a:solidFill>
              <a:cs typeface="Arial" panose="020B0604020202020204" pitchFamily="34" charset="0"/>
            </a:endParaRPr>
          </a:p>
          <a:p>
            <a:endParaRPr lang="en-US" sz="1100" b="1" dirty="0">
              <a:solidFill>
                <a:srgbClr val="DADADA">
                  <a:lumMod val="10000"/>
                </a:srgbClr>
              </a:solidFill>
              <a:cs typeface="Arial" panose="020B0604020202020204" pitchFamily="34" charset="0"/>
            </a:endParaRPr>
          </a:p>
          <a:p>
            <a:r>
              <a:rPr lang="en-US" sz="900" b="1" dirty="0" smtClean="0">
                <a:solidFill>
                  <a:srgbClr val="DADADA">
                    <a:lumMod val="10000"/>
                  </a:srgbClr>
                </a:solidFill>
                <a:cs typeface="Arial" panose="020B0604020202020204" pitchFamily="34" charset="0"/>
              </a:rPr>
              <a:t>Entries consolidated into  </a:t>
            </a:r>
            <a:r>
              <a:rPr lang="en-US" sz="1600" b="1" dirty="0">
                <a:solidFill>
                  <a:srgbClr val="0058B5"/>
                </a:solidFill>
                <a:latin typeface="Century Gothic" panose="020B0502020202020204" pitchFamily="34" charset="0"/>
              </a:rPr>
              <a:t>1</a:t>
            </a:r>
            <a:r>
              <a:rPr lang="en-US" sz="900" b="1" dirty="0" smtClean="0">
                <a:solidFill>
                  <a:srgbClr val="DADADA">
                    <a:lumMod val="10000"/>
                  </a:srgbClr>
                </a:solidFill>
                <a:cs typeface="Arial" panose="020B0604020202020204" pitchFamily="34" charset="0"/>
              </a:rPr>
              <a:t> Monthly Summary</a:t>
            </a:r>
          </a:p>
          <a:p>
            <a:endParaRPr lang="en-US" sz="900" b="1" dirty="0" smtClean="0">
              <a:solidFill>
                <a:srgbClr val="DADADA">
                  <a:lumMod val="10000"/>
                </a:srgbClr>
              </a:solidFill>
              <a:cs typeface="Arial" panose="020B0604020202020204" pitchFamily="34" charset="0"/>
            </a:endParaRPr>
          </a:p>
          <a:p>
            <a:r>
              <a:rPr lang="en-US" sz="900" b="1" i="1" dirty="0" smtClean="0">
                <a:solidFill>
                  <a:srgbClr val="DADADA">
                    <a:lumMod val="10000"/>
                  </a:srgbClr>
                </a:solidFill>
                <a:cs typeface="Arial" panose="020B0604020202020204" pitchFamily="34" charset="0"/>
              </a:rPr>
              <a:t>(Petroleum Industry)</a:t>
            </a:r>
          </a:p>
          <a:p>
            <a:endParaRPr lang="en-US" sz="1100" b="1" dirty="0" smtClean="0">
              <a:solidFill>
                <a:srgbClr val="DADADA">
                  <a:lumMod val="10000"/>
                </a:srgbClr>
              </a:solidFill>
              <a:cs typeface="Arial" panose="020B0604020202020204" pitchFamily="34" charset="0"/>
            </a:endParaRPr>
          </a:p>
          <a:p>
            <a:endParaRPr lang="en-US" sz="1100" dirty="0" smtClean="0">
              <a:solidFill>
                <a:srgbClr val="DADADA">
                  <a:lumMod val="10000"/>
                </a:srgbClr>
              </a:solidFill>
              <a:cs typeface="Arial" panose="020B0604020202020204" pitchFamily="34" charset="0"/>
            </a:endParaRPr>
          </a:p>
        </p:txBody>
      </p:sp>
      <p:sp>
        <p:nvSpPr>
          <p:cNvPr id="88" name="Rounded Rectangle 87"/>
          <p:cNvSpPr/>
          <p:nvPr/>
        </p:nvSpPr>
        <p:spPr bwMode="auto">
          <a:xfrm>
            <a:off x="3152261" y="5181046"/>
            <a:ext cx="1594261" cy="1516134"/>
          </a:xfrm>
          <a:prstGeom prst="roundRect">
            <a:avLst>
              <a:gd name="adj" fmla="val 9838"/>
            </a:avLst>
          </a:prstGeom>
          <a:solidFill>
            <a:schemeClr val="tx1"/>
          </a:solidFill>
          <a:ln w="9525" cap="flat" cmpd="sng" algn="ctr">
            <a:solidFill>
              <a:schemeClr val="tx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r>
              <a:rPr lang="en-US" sz="1100" b="1" dirty="0" smtClean="0">
                <a:solidFill>
                  <a:srgbClr val="DADADA">
                    <a:lumMod val="10000"/>
                  </a:srgbClr>
                </a:solidFill>
                <a:cs typeface="Arial" panose="020B0604020202020204" pitchFamily="34" charset="0"/>
              </a:rPr>
              <a:t>Importer #2.</a:t>
            </a:r>
          </a:p>
          <a:p>
            <a:endParaRPr lang="en-US" sz="1100" b="1" dirty="0">
              <a:solidFill>
                <a:srgbClr val="DADADA">
                  <a:lumMod val="10000"/>
                </a:srgbClr>
              </a:solidFill>
              <a:cs typeface="Arial" panose="020B0604020202020204" pitchFamily="34" charset="0"/>
            </a:endParaRPr>
          </a:p>
          <a:p>
            <a:endParaRPr lang="en-US" sz="1100" b="1" dirty="0" smtClean="0">
              <a:solidFill>
                <a:srgbClr val="DADADA">
                  <a:lumMod val="10000"/>
                </a:srgbClr>
              </a:solidFill>
              <a:cs typeface="Arial" panose="020B0604020202020204" pitchFamily="34" charset="0"/>
            </a:endParaRPr>
          </a:p>
          <a:p>
            <a:endParaRPr lang="en-US" sz="1100" b="1" dirty="0">
              <a:solidFill>
                <a:srgbClr val="DADADA">
                  <a:lumMod val="10000"/>
                </a:srgbClr>
              </a:solidFill>
              <a:cs typeface="Arial" panose="020B0604020202020204" pitchFamily="34" charset="0"/>
            </a:endParaRPr>
          </a:p>
          <a:p>
            <a:r>
              <a:rPr lang="en-US" sz="900" b="1" dirty="0">
                <a:solidFill>
                  <a:srgbClr val="DADADA">
                    <a:lumMod val="10000"/>
                  </a:srgbClr>
                </a:solidFill>
                <a:cs typeface="Arial" panose="020B0604020202020204" pitchFamily="34" charset="0"/>
              </a:rPr>
              <a:t>Entries consolidated into  </a:t>
            </a:r>
            <a:r>
              <a:rPr lang="en-US" sz="1600" b="1" dirty="0">
                <a:solidFill>
                  <a:srgbClr val="0058B5"/>
                </a:solidFill>
                <a:latin typeface="Century Gothic" panose="020B0502020202020204" pitchFamily="34" charset="0"/>
              </a:rPr>
              <a:t>1</a:t>
            </a:r>
            <a:r>
              <a:rPr lang="en-US" sz="900" b="1" dirty="0">
                <a:solidFill>
                  <a:srgbClr val="DADADA">
                    <a:lumMod val="10000"/>
                  </a:srgbClr>
                </a:solidFill>
                <a:cs typeface="Arial" panose="020B0604020202020204" pitchFamily="34" charset="0"/>
              </a:rPr>
              <a:t> Monthly </a:t>
            </a:r>
            <a:r>
              <a:rPr lang="en-US" sz="900" b="1" dirty="0" smtClean="0">
                <a:solidFill>
                  <a:srgbClr val="DADADA">
                    <a:lumMod val="10000"/>
                  </a:srgbClr>
                </a:solidFill>
                <a:cs typeface="Arial" panose="020B0604020202020204" pitchFamily="34" charset="0"/>
              </a:rPr>
              <a:t>Summary</a:t>
            </a:r>
          </a:p>
          <a:p>
            <a:endParaRPr lang="en-US" sz="900" b="1" dirty="0">
              <a:solidFill>
                <a:srgbClr val="DADADA">
                  <a:lumMod val="10000"/>
                </a:srgbClr>
              </a:solidFill>
              <a:cs typeface="Arial" panose="020B0604020202020204" pitchFamily="34" charset="0"/>
            </a:endParaRPr>
          </a:p>
          <a:p>
            <a:r>
              <a:rPr lang="en-US" sz="900" b="1" i="1" dirty="0" smtClean="0">
                <a:solidFill>
                  <a:srgbClr val="DADADA">
                    <a:lumMod val="10000"/>
                  </a:srgbClr>
                </a:solidFill>
                <a:cs typeface="Arial" panose="020B0604020202020204" pitchFamily="34" charset="0"/>
              </a:rPr>
              <a:t>(Pharmaceutical Industry)</a:t>
            </a:r>
            <a:endParaRPr lang="en-US" sz="900" b="1" i="1" dirty="0">
              <a:solidFill>
                <a:srgbClr val="DADADA">
                  <a:lumMod val="10000"/>
                </a:srgbClr>
              </a:solidFill>
              <a:cs typeface="Arial" panose="020B0604020202020204" pitchFamily="34" charset="0"/>
            </a:endParaRPr>
          </a:p>
          <a:p>
            <a:endParaRPr lang="en-US" sz="1100" b="1" dirty="0">
              <a:solidFill>
                <a:srgbClr val="DADADA">
                  <a:lumMod val="10000"/>
                </a:srgbClr>
              </a:solidFill>
              <a:cs typeface="Arial" panose="020B0604020202020204" pitchFamily="34" charset="0"/>
            </a:endParaRPr>
          </a:p>
        </p:txBody>
      </p:sp>
      <p:sp>
        <p:nvSpPr>
          <p:cNvPr id="89" name="Rounded Rectangle 88"/>
          <p:cNvSpPr/>
          <p:nvPr/>
        </p:nvSpPr>
        <p:spPr bwMode="auto">
          <a:xfrm>
            <a:off x="4839398" y="5181046"/>
            <a:ext cx="1594261" cy="1516133"/>
          </a:xfrm>
          <a:prstGeom prst="roundRect">
            <a:avLst>
              <a:gd name="adj" fmla="val 9838"/>
            </a:avLst>
          </a:prstGeom>
          <a:solidFill>
            <a:schemeClr val="tx1"/>
          </a:solidFill>
          <a:ln w="9525" cap="flat" cmpd="sng" algn="ctr">
            <a:solidFill>
              <a:schemeClr val="tx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r>
              <a:rPr lang="en-US" sz="1100" b="1" dirty="0" smtClean="0">
                <a:solidFill>
                  <a:srgbClr val="DADADA">
                    <a:lumMod val="10000"/>
                  </a:srgbClr>
                </a:solidFill>
                <a:cs typeface="Arial" panose="020B0604020202020204" pitchFamily="34" charset="0"/>
              </a:rPr>
              <a:t>Importer </a:t>
            </a:r>
            <a:r>
              <a:rPr lang="en-US" sz="1100" b="1" dirty="0">
                <a:solidFill>
                  <a:srgbClr val="DADADA">
                    <a:lumMod val="10000"/>
                  </a:srgbClr>
                </a:solidFill>
                <a:cs typeface="Arial" panose="020B0604020202020204" pitchFamily="34" charset="0"/>
              </a:rPr>
              <a:t>#3</a:t>
            </a:r>
            <a:r>
              <a:rPr lang="en-US" sz="1100" b="1" dirty="0" smtClean="0">
                <a:solidFill>
                  <a:srgbClr val="DADADA">
                    <a:lumMod val="10000"/>
                  </a:srgbClr>
                </a:solidFill>
                <a:cs typeface="Arial" panose="020B0604020202020204" pitchFamily="34" charset="0"/>
              </a:rPr>
              <a:t>.</a:t>
            </a:r>
          </a:p>
          <a:p>
            <a:endParaRPr lang="en-US" sz="1100" b="1" dirty="0">
              <a:solidFill>
                <a:srgbClr val="DADADA">
                  <a:lumMod val="10000"/>
                </a:srgbClr>
              </a:solidFill>
              <a:cs typeface="Arial" panose="020B0604020202020204" pitchFamily="34" charset="0"/>
            </a:endParaRPr>
          </a:p>
          <a:p>
            <a:endParaRPr lang="en-US" sz="1100" b="1" dirty="0" smtClean="0">
              <a:solidFill>
                <a:srgbClr val="DADADA">
                  <a:lumMod val="10000"/>
                </a:srgbClr>
              </a:solidFill>
              <a:cs typeface="Arial" panose="020B0604020202020204" pitchFamily="34" charset="0"/>
            </a:endParaRPr>
          </a:p>
          <a:p>
            <a:endParaRPr lang="en-US" sz="1100" b="1" dirty="0">
              <a:solidFill>
                <a:srgbClr val="DADADA">
                  <a:lumMod val="10000"/>
                </a:srgbClr>
              </a:solidFill>
              <a:cs typeface="Arial" panose="020B0604020202020204" pitchFamily="34" charset="0"/>
            </a:endParaRPr>
          </a:p>
          <a:p>
            <a:r>
              <a:rPr lang="en-US" sz="900" b="1" dirty="0">
                <a:solidFill>
                  <a:srgbClr val="DADADA">
                    <a:lumMod val="10000"/>
                  </a:srgbClr>
                </a:solidFill>
                <a:cs typeface="Arial" panose="020B0604020202020204" pitchFamily="34" charset="0"/>
              </a:rPr>
              <a:t>Entries consolidated into  </a:t>
            </a:r>
            <a:r>
              <a:rPr lang="en-US" sz="1600" b="1" dirty="0">
                <a:solidFill>
                  <a:srgbClr val="0058B5"/>
                </a:solidFill>
                <a:latin typeface="Century Gothic" panose="020B0502020202020204" pitchFamily="34" charset="0"/>
              </a:rPr>
              <a:t>1</a:t>
            </a:r>
            <a:r>
              <a:rPr lang="en-US" sz="900" b="1" dirty="0">
                <a:solidFill>
                  <a:srgbClr val="DADADA">
                    <a:lumMod val="10000"/>
                  </a:srgbClr>
                </a:solidFill>
                <a:cs typeface="Arial" panose="020B0604020202020204" pitchFamily="34" charset="0"/>
              </a:rPr>
              <a:t> Monthly </a:t>
            </a:r>
            <a:r>
              <a:rPr lang="en-US" sz="900" b="1" dirty="0" smtClean="0">
                <a:solidFill>
                  <a:srgbClr val="DADADA">
                    <a:lumMod val="10000"/>
                  </a:srgbClr>
                </a:solidFill>
                <a:cs typeface="Arial" panose="020B0604020202020204" pitchFamily="34" charset="0"/>
              </a:rPr>
              <a:t>Summary</a:t>
            </a:r>
          </a:p>
          <a:p>
            <a:endParaRPr lang="en-US" sz="900" b="1" dirty="0">
              <a:solidFill>
                <a:srgbClr val="DADADA">
                  <a:lumMod val="10000"/>
                </a:srgbClr>
              </a:solidFill>
              <a:cs typeface="Arial" panose="020B0604020202020204" pitchFamily="34" charset="0"/>
            </a:endParaRPr>
          </a:p>
          <a:p>
            <a:r>
              <a:rPr lang="en-US" sz="900" b="1" i="1" dirty="0" smtClean="0">
                <a:solidFill>
                  <a:srgbClr val="DADADA">
                    <a:lumMod val="10000"/>
                  </a:srgbClr>
                </a:solidFill>
                <a:cs typeface="Arial" panose="020B0604020202020204" pitchFamily="34" charset="0"/>
              </a:rPr>
              <a:t>(Apparel Industry)</a:t>
            </a:r>
            <a:endParaRPr lang="en-US" sz="900" b="1" i="1" dirty="0">
              <a:solidFill>
                <a:srgbClr val="DADADA">
                  <a:lumMod val="10000"/>
                </a:srgbClr>
              </a:solidFill>
              <a:cs typeface="Arial" panose="020B0604020202020204" pitchFamily="34" charset="0"/>
            </a:endParaRPr>
          </a:p>
        </p:txBody>
      </p:sp>
      <p:pic>
        <p:nvPicPr>
          <p:cNvPr id="90" name="Picture 89"/>
          <p:cNvPicPr>
            <a:picLocks/>
          </p:cNvPicPr>
          <p:nvPr/>
        </p:nvPicPr>
        <p:blipFill rotWithShape="1">
          <a:blip r:embed="rId6" cstate="print">
            <a:extLst>
              <a:ext uri="{28A0092B-C50C-407E-A947-70E740481C1C}">
                <a14:useLocalDpi xmlns:a14="http://schemas.microsoft.com/office/drawing/2010/main" val="0"/>
              </a:ext>
            </a:extLst>
          </a:blip>
          <a:srcRect l="5799" t="9512" r="-5799" b="-9512"/>
          <a:stretch/>
        </p:blipFill>
        <p:spPr>
          <a:xfrm rot="397893">
            <a:off x="2426241" y="5219574"/>
            <a:ext cx="790070" cy="603366"/>
          </a:xfrm>
          <a:prstGeom prst="rect">
            <a:avLst/>
          </a:prstGeom>
        </p:spPr>
      </p:pic>
      <p:pic>
        <p:nvPicPr>
          <p:cNvPr id="91" name="Picture 90"/>
          <p:cNvPicPr>
            <a:picLocks/>
          </p:cNvPicPr>
          <p:nvPr/>
        </p:nvPicPr>
        <p:blipFill rotWithShape="1">
          <a:blip r:embed="rId6" cstate="print">
            <a:extLst>
              <a:ext uri="{28A0092B-C50C-407E-A947-70E740481C1C}">
                <a14:useLocalDpi xmlns:a14="http://schemas.microsoft.com/office/drawing/2010/main" val="0"/>
              </a:ext>
            </a:extLst>
          </a:blip>
          <a:srcRect l="5799" t="9512" r="-5799" b="-9512"/>
          <a:stretch/>
        </p:blipFill>
        <p:spPr>
          <a:xfrm rot="397893">
            <a:off x="4124535" y="5209264"/>
            <a:ext cx="790070" cy="603366"/>
          </a:xfrm>
          <a:prstGeom prst="rect">
            <a:avLst/>
          </a:prstGeom>
        </p:spPr>
      </p:pic>
      <p:pic>
        <p:nvPicPr>
          <p:cNvPr id="92" name="Picture 91"/>
          <p:cNvPicPr>
            <a:picLocks/>
          </p:cNvPicPr>
          <p:nvPr/>
        </p:nvPicPr>
        <p:blipFill rotWithShape="1">
          <a:blip r:embed="rId6" cstate="print">
            <a:extLst>
              <a:ext uri="{28A0092B-C50C-407E-A947-70E740481C1C}">
                <a14:useLocalDpi xmlns:a14="http://schemas.microsoft.com/office/drawing/2010/main" val="0"/>
              </a:ext>
            </a:extLst>
          </a:blip>
          <a:srcRect l="5799" t="9512" r="-5799" b="-9512"/>
          <a:stretch/>
        </p:blipFill>
        <p:spPr>
          <a:xfrm rot="397893">
            <a:off x="5848008" y="5219573"/>
            <a:ext cx="790070" cy="603366"/>
          </a:xfrm>
          <a:prstGeom prst="rect">
            <a:avLst/>
          </a:prstGeom>
        </p:spPr>
      </p:pic>
      <p:sp>
        <p:nvSpPr>
          <p:cNvPr id="94" name="Rectangle 93"/>
          <p:cNvSpPr/>
          <p:nvPr/>
        </p:nvSpPr>
        <p:spPr>
          <a:xfrm>
            <a:off x="1524271" y="5440734"/>
            <a:ext cx="904340" cy="461665"/>
          </a:xfrm>
          <a:prstGeom prst="rect">
            <a:avLst/>
          </a:prstGeom>
        </p:spPr>
        <p:txBody>
          <a:bodyPr wrap="square" lIns="45720" rIns="45720" anchor="ctr">
            <a:spAutoFit/>
          </a:bodyPr>
          <a:lstStyle/>
          <a:p>
            <a:r>
              <a:rPr lang="en-US" sz="2400" b="1" dirty="0" smtClean="0">
                <a:solidFill>
                  <a:srgbClr val="0058B5"/>
                </a:solidFill>
                <a:latin typeface="Century Gothic" panose="020B0502020202020204" pitchFamily="34" charset="0"/>
              </a:rPr>
              <a:t>4,236</a:t>
            </a:r>
            <a:endParaRPr lang="en-US" sz="2400" b="1" dirty="0">
              <a:solidFill>
                <a:srgbClr val="0058B5"/>
              </a:solidFill>
              <a:latin typeface="Century Gothic" panose="020B0502020202020204" pitchFamily="34" charset="0"/>
            </a:endParaRPr>
          </a:p>
        </p:txBody>
      </p:sp>
      <p:sp>
        <p:nvSpPr>
          <p:cNvPr id="95" name="Rectangle 94"/>
          <p:cNvSpPr/>
          <p:nvPr/>
        </p:nvSpPr>
        <p:spPr>
          <a:xfrm>
            <a:off x="3232294" y="5440734"/>
            <a:ext cx="904340" cy="461665"/>
          </a:xfrm>
          <a:prstGeom prst="rect">
            <a:avLst/>
          </a:prstGeom>
        </p:spPr>
        <p:txBody>
          <a:bodyPr wrap="square" lIns="45720" rIns="45720" anchor="ctr">
            <a:spAutoFit/>
          </a:bodyPr>
          <a:lstStyle/>
          <a:p>
            <a:r>
              <a:rPr lang="en-US" sz="2400" b="1" dirty="0" smtClean="0">
                <a:solidFill>
                  <a:srgbClr val="0058B5"/>
                </a:solidFill>
                <a:latin typeface="Century Gothic" panose="020B0502020202020204" pitchFamily="34" charset="0"/>
              </a:rPr>
              <a:t>200</a:t>
            </a:r>
            <a:endParaRPr lang="en-US" sz="2400" b="1" dirty="0">
              <a:solidFill>
                <a:srgbClr val="0058B5"/>
              </a:solidFill>
              <a:latin typeface="Century Gothic" panose="020B0502020202020204" pitchFamily="34" charset="0"/>
            </a:endParaRPr>
          </a:p>
        </p:txBody>
      </p:sp>
      <p:sp>
        <p:nvSpPr>
          <p:cNvPr id="96" name="Rectangle 95"/>
          <p:cNvSpPr/>
          <p:nvPr/>
        </p:nvSpPr>
        <p:spPr>
          <a:xfrm>
            <a:off x="4898784" y="5440734"/>
            <a:ext cx="904340" cy="461665"/>
          </a:xfrm>
          <a:prstGeom prst="rect">
            <a:avLst/>
          </a:prstGeom>
        </p:spPr>
        <p:txBody>
          <a:bodyPr wrap="square" lIns="45720" rIns="45720" anchor="ctr">
            <a:spAutoFit/>
          </a:bodyPr>
          <a:lstStyle/>
          <a:p>
            <a:r>
              <a:rPr lang="en-US" sz="2400" b="1" dirty="0" smtClean="0">
                <a:solidFill>
                  <a:srgbClr val="0058B5"/>
                </a:solidFill>
                <a:latin typeface="Century Gothic" panose="020B0502020202020204" pitchFamily="34" charset="0"/>
              </a:rPr>
              <a:t>5,789</a:t>
            </a:r>
            <a:endParaRPr lang="en-US" sz="2400" b="1" dirty="0">
              <a:solidFill>
                <a:srgbClr val="0058B5"/>
              </a:solidFill>
              <a:latin typeface="Century Gothic" panose="020B0502020202020204" pitchFamily="34" charset="0"/>
            </a:endParaRPr>
          </a:p>
        </p:txBody>
      </p:sp>
      <p:sp>
        <p:nvSpPr>
          <p:cNvPr id="97" name="Rounded Rectangle 96"/>
          <p:cNvSpPr/>
          <p:nvPr/>
        </p:nvSpPr>
        <p:spPr bwMode="auto">
          <a:xfrm>
            <a:off x="6493045" y="5181046"/>
            <a:ext cx="1594261" cy="1516133"/>
          </a:xfrm>
          <a:prstGeom prst="roundRect">
            <a:avLst>
              <a:gd name="adj" fmla="val 9838"/>
            </a:avLst>
          </a:prstGeom>
          <a:solidFill>
            <a:schemeClr val="tx1"/>
          </a:solidFill>
          <a:ln w="9525" cap="flat" cmpd="sng" algn="ctr">
            <a:solidFill>
              <a:schemeClr val="tx1">
                <a:lumMod val="8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r>
              <a:rPr lang="en-US" sz="1100" b="1" dirty="0" smtClean="0">
                <a:solidFill>
                  <a:srgbClr val="DADADA">
                    <a:lumMod val="10000"/>
                  </a:srgbClr>
                </a:solidFill>
                <a:cs typeface="Arial" panose="020B0604020202020204" pitchFamily="34" charset="0"/>
              </a:rPr>
              <a:t>Importer #4.</a:t>
            </a:r>
          </a:p>
          <a:p>
            <a:endParaRPr lang="en-US" sz="1100" b="1" dirty="0">
              <a:solidFill>
                <a:srgbClr val="DADADA">
                  <a:lumMod val="10000"/>
                </a:srgbClr>
              </a:solidFill>
              <a:cs typeface="Arial" panose="020B0604020202020204" pitchFamily="34" charset="0"/>
            </a:endParaRPr>
          </a:p>
          <a:p>
            <a:endParaRPr lang="en-US" sz="1100" b="1" dirty="0" smtClean="0">
              <a:solidFill>
                <a:srgbClr val="DADADA">
                  <a:lumMod val="10000"/>
                </a:srgbClr>
              </a:solidFill>
              <a:cs typeface="Arial" panose="020B0604020202020204" pitchFamily="34" charset="0"/>
            </a:endParaRPr>
          </a:p>
          <a:p>
            <a:endParaRPr lang="en-US" sz="1100" b="1" dirty="0">
              <a:solidFill>
                <a:srgbClr val="DADADA">
                  <a:lumMod val="10000"/>
                </a:srgbClr>
              </a:solidFill>
              <a:cs typeface="Arial" panose="020B0604020202020204" pitchFamily="34" charset="0"/>
            </a:endParaRPr>
          </a:p>
          <a:p>
            <a:r>
              <a:rPr lang="en-US" sz="900" b="1" dirty="0">
                <a:solidFill>
                  <a:srgbClr val="DADADA">
                    <a:lumMod val="10000"/>
                  </a:srgbClr>
                </a:solidFill>
                <a:cs typeface="Arial" panose="020B0604020202020204" pitchFamily="34" charset="0"/>
              </a:rPr>
              <a:t>Entries consolidated into  </a:t>
            </a:r>
            <a:r>
              <a:rPr lang="en-US" sz="1600" b="1" dirty="0">
                <a:solidFill>
                  <a:srgbClr val="0058B5"/>
                </a:solidFill>
                <a:latin typeface="Century Gothic" panose="020B0502020202020204" pitchFamily="34" charset="0"/>
              </a:rPr>
              <a:t>1</a:t>
            </a:r>
            <a:r>
              <a:rPr lang="en-US" sz="900" b="1" dirty="0">
                <a:solidFill>
                  <a:srgbClr val="DADADA">
                    <a:lumMod val="10000"/>
                  </a:srgbClr>
                </a:solidFill>
                <a:cs typeface="Arial" panose="020B0604020202020204" pitchFamily="34" charset="0"/>
              </a:rPr>
              <a:t> Monthly </a:t>
            </a:r>
            <a:r>
              <a:rPr lang="en-US" sz="900" b="1" dirty="0" smtClean="0">
                <a:solidFill>
                  <a:srgbClr val="DADADA">
                    <a:lumMod val="10000"/>
                  </a:srgbClr>
                </a:solidFill>
                <a:cs typeface="Arial" panose="020B0604020202020204" pitchFamily="34" charset="0"/>
              </a:rPr>
              <a:t>Summary</a:t>
            </a:r>
          </a:p>
          <a:p>
            <a:endParaRPr lang="en-US" sz="900" b="1" dirty="0">
              <a:solidFill>
                <a:srgbClr val="DADADA">
                  <a:lumMod val="10000"/>
                </a:srgbClr>
              </a:solidFill>
              <a:cs typeface="Arial" panose="020B0604020202020204" pitchFamily="34" charset="0"/>
            </a:endParaRPr>
          </a:p>
          <a:p>
            <a:r>
              <a:rPr lang="en-US" sz="900" b="1" i="1" dirty="0" smtClean="0">
                <a:solidFill>
                  <a:srgbClr val="DADADA">
                    <a:lumMod val="10000"/>
                  </a:srgbClr>
                </a:solidFill>
                <a:cs typeface="Arial" panose="020B0604020202020204" pitchFamily="34" charset="0"/>
              </a:rPr>
              <a:t>(Automotive Industry)</a:t>
            </a:r>
            <a:endParaRPr lang="en-US" sz="900" b="1" i="1" dirty="0">
              <a:solidFill>
                <a:srgbClr val="DADADA">
                  <a:lumMod val="10000"/>
                </a:srgbClr>
              </a:solidFill>
              <a:cs typeface="Arial" panose="020B0604020202020204" pitchFamily="34" charset="0"/>
            </a:endParaRPr>
          </a:p>
        </p:txBody>
      </p:sp>
      <p:pic>
        <p:nvPicPr>
          <p:cNvPr id="99" name="Picture 98"/>
          <p:cNvPicPr>
            <a:picLocks/>
          </p:cNvPicPr>
          <p:nvPr/>
        </p:nvPicPr>
        <p:blipFill rotWithShape="1">
          <a:blip r:embed="rId6" cstate="print">
            <a:extLst>
              <a:ext uri="{28A0092B-C50C-407E-A947-70E740481C1C}">
                <a14:useLocalDpi xmlns:a14="http://schemas.microsoft.com/office/drawing/2010/main" val="0"/>
              </a:ext>
            </a:extLst>
          </a:blip>
          <a:srcRect l="5799" t="9512" r="-5799" b="-9512"/>
          <a:stretch/>
        </p:blipFill>
        <p:spPr>
          <a:xfrm rot="397893">
            <a:off x="7512288" y="5219573"/>
            <a:ext cx="790070" cy="603366"/>
          </a:xfrm>
          <a:prstGeom prst="rect">
            <a:avLst/>
          </a:prstGeom>
        </p:spPr>
      </p:pic>
      <p:sp>
        <p:nvSpPr>
          <p:cNvPr id="100" name="Rectangle 99"/>
          <p:cNvSpPr/>
          <p:nvPr/>
        </p:nvSpPr>
        <p:spPr>
          <a:xfrm>
            <a:off x="6552431" y="5440734"/>
            <a:ext cx="904340" cy="461665"/>
          </a:xfrm>
          <a:prstGeom prst="rect">
            <a:avLst/>
          </a:prstGeom>
        </p:spPr>
        <p:txBody>
          <a:bodyPr wrap="square" lIns="45720" rIns="45720" anchor="ctr">
            <a:spAutoFit/>
          </a:bodyPr>
          <a:lstStyle/>
          <a:p>
            <a:r>
              <a:rPr lang="en-US" sz="2400" b="1" dirty="0" smtClean="0">
                <a:solidFill>
                  <a:srgbClr val="0058B5"/>
                </a:solidFill>
                <a:latin typeface="Century Gothic" panose="020B0502020202020204" pitchFamily="34" charset="0"/>
              </a:rPr>
              <a:t>103</a:t>
            </a:r>
            <a:endParaRPr lang="en-US" sz="2400" b="1" dirty="0">
              <a:solidFill>
                <a:srgbClr val="0058B5"/>
              </a:solidFill>
              <a:latin typeface="Century Gothic" panose="020B0502020202020204" pitchFamily="34" charset="0"/>
            </a:endParaRPr>
          </a:p>
        </p:txBody>
      </p:sp>
      <p:sp>
        <p:nvSpPr>
          <p:cNvPr id="81" name="Slide Number Placeholder 1"/>
          <p:cNvSpPr>
            <a:spLocks noGrp="1"/>
          </p:cNvSpPr>
          <p:nvPr>
            <p:ph type="sldNum" sz="quarter" idx="4294967295"/>
          </p:nvPr>
        </p:nvSpPr>
        <p:spPr>
          <a:xfrm>
            <a:off x="8686800" y="6611938"/>
            <a:ext cx="457200" cy="246062"/>
          </a:xfrm>
          <a:prstGeom prst="rect">
            <a:avLst/>
          </a:prstGeom>
        </p:spPr>
        <p:txBody>
          <a:bodyPr/>
          <a:lstStyle/>
          <a:p>
            <a:pPr>
              <a:defRPr/>
            </a:pPr>
            <a:r>
              <a:rPr lang="en-US" dirty="0" smtClean="0">
                <a:solidFill>
                  <a:srgbClr val="DADADA">
                    <a:lumMod val="10000"/>
                  </a:srgbClr>
                </a:solidFill>
              </a:rPr>
              <a:t>10</a:t>
            </a:r>
            <a:endParaRPr lang="en-US" dirty="0">
              <a:solidFill>
                <a:srgbClr val="DADADA">
                  <a:lumMod val="10000"/>
                </a:srgbClr>
              </a:solidFill>
            </a:endParaRPr>
          </a:p>
        </p:txBody>
      </p:sp>
      <p:sp>
        <p:nvSpPr>
          <p:cNvPr id="93" name="Rectangle 92"/>
          <p:cNvSpPr/>
          <p:nvPr/>
        </p:nvSpPr>
        <p:spPr>
          <a:xfrm>
            <a:off x="376793" y="1490990"/>
            <a:ext cx="3214707"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rgbClr val="000000"/>
                </a:solidFill>
                <a:cs typeface="Arial" panose="020B0604020202020204" pitchFamily="34" charset="0"/>
              </a:rPr>
              <a:t>Requirements</a:t>
            </a:r>
            <a:endParaRPr lang="en-US" sz="1100" b="1" dirty="0">
              <a:solidFill>
                <a:srgbClr val="000000"/>
              </a:solidFill>
              <a:cs typeface="Arial" panose="020B0604020202020204" pitchFamily="34" charset="0"/>
            </a:endParaRPr>
          </a:p>
        </p:txBody>
      </p:sp>
      <p:sp>
        <p:nvSpPr>
          <p:cNvPr id="98" name="Rectangle 97"/>
          <p:cNvSpPr/>
          <p:nvPr/>
        </p:nvSpPr>
        <p:spPr>
          <a:xfrm>
            <a:off x="1159994" y="4916899"/>
            <a:ext cx="1516334"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rgbClr val="000000"/>
                </a:solidFill>
                <a:cs typeface="Arial" panose="020B0604020202020204" pitchFamily="34" charset="0"/>
              </a:rPr>
              <a:t>Examples</a:t>
            </a:r>
            <a:endParaRPr lang="en-US" sz="1100" b="1" dirty="0">
              <a:solidFill>
                <a:srgbClr val="000000"/>
              </a:solidFill>
              <a:cs typeface="Arial" panose="020B0604020202020204" pitchFamily="34" charset="0"/>
            </a:endParaRPr>
          </a:p>
        </p:txBody>
      </p:sp>
    </p:spTree>
    <p:extLst>
      <p:ext uri="{BB962C8B-B14F-4D97-AF65-F5344CB8AC3E}">
        <p14:creationId xmlns:p14="http://schemas.microsoft.com/office/powerpoint/2010/main" val="150600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MONTHLY SUMMARY: Mockup, Benefits, and Other Feedback</a:t>
            </a:r>
            <a:endParaRPr lang="en-US" dirty="0"/>
          </a:p>
        </p:txBody>
      </p:sp>
      <p:sp>
        <p:nvSpPr>
          <p:cNvPr id="13" name="TextBox 12"/>
          <p:cNvSpPr txBox="1"/>
          <p:nvPr/>
        </p:nvSpPr>
        <p:spPr>
          <a:xfrm>
            <a:off x="6158631" y="838200"/>
            <a:ext cx="2604369" cy="261610"/>
          </a:xfrm>
          <a:prstGeom prst="rect">
            <a:avLst/>
          </a:prstGeom>
        </p:spPr>
        <p:txBody>
          <a:bodyPr wrap="square">
            <a:spAutoFit/>
          </a:bodyPr>
          <a:lstStyle>
            <a:defPPr>
              <a:defRPr lang="en-US"/>
            </a:defPPr>
            <a:lvl1pPr algn="ctr" fontAlgn="auto">
              <a:spcBef>
                <a:spcPts val="0"/>
              </a:spcBef>
              <a:spcAft>
                <a:spcPts val="0"/>
              </a:spcAft>
              <a:buClr>
                <a:srgbClr val="000000"/>
              </a:buClr>
              <a:buSzPct val="150000"/>
              <a:defRPr sz="1100" b="1">
                <a:solidFill>
                  <a:srgbClr val="000000"/>
                </a:solidFill>
                <a:cs typeface="Arial" panose="020B0604020202020204" pitchFamily="34" charset="0"/>
              </a:defRPr>
            </a:lvl1pPr>
          </a:lstStyle>
          <a:p>
            <a:r>
              <a:rPr lang="en-US" dirty="0">
                <a:solidFill>
                  <a:schemeClr val="bg1"/>
                </a:solidFill>
              </a:rPr>
              <a:t>Identified Benefits</a:t>
            </a:r>
          </a:p>
        </p:txBody>
      </p:sp>
      <p:sp>
        <p:nvSpPr>
          <p:cNvPr id="44" name="Rectangle 43"/>
          <p:cNvSpPr/>
          <p:nvPr/>
        </p:nvSpPr>
        <p:spPr bwMode="auto">
          <a:xfrm>
            <a:off x="5791200" y="1066800"/>
            <a:ext cx="3214660" cy="447417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344488" indent="-228600" algn="just" eaLnBrk="0" hangingPunct="0">
              <a:lnSpc>
                <a:spcPct val="110000"/>
              </a:lnSpc>
              <a:spcBef>
                <a:spcPts val="600"/>
              </a:spcBef>
              <a:buFont typeface="+mj-lt"/>
              <a:buAutoNum type="arabicPeriod"/>
            </a:pPr>
            <a:r>
              <a:rPr lang="en-US" sz="1100" kern="0" dirty="0">
                <a:solidFill>
                  <a:srgbClr val="323232"/>
                </a:solidFill>
                <a:latin typeface="Arial"/>
              </a:rPr>
              <a:t>Organizing thousands of entries into a single Monthly Summary, the cost and manpower of an importer to maintain and </a:t>
            </a:r>
            <a:r>
              <a:rPr lang="en-US" sz="1100" kern="0" dirty="0" smtClean="0">
                <a:solidFill>
                  <a:srgbClr val="323232"/>
                </a:solidFill>
                <a:latin typeface="Arial"/>
              </a:rPr>
              <a:t>for CBP </a:t>
            </a:r>
            <a:r>
              <a:rPr lang="en-US" sz="1100" kern="0" dirty="0">
                <a:solidFill>
                  <a:srgbClr val="323232"/>
                </a:solidFill>
                <a:latin typeface="Arial"/>
              </a:rPr>
              <a:t>to verify compliance would potentially be dramatically reduced.</a:t>
            </a:r>
          </a:p>
          <a:p>
            <a:pPr marL="344488" indent="-228600" algn="just" eaLnBrk="0" hangingPunct="0">
              <a:lnSpc>
                <a:spcPct val="110000"/>
              </a:lnSpc>
              <a:spcBef>
                <a:spcPts val="600"/>
              </a:spcBef>
              <a:buFont typeface="+mj-lt"/>
              <a:buAutoNum type="arabicPeriod"/>
            </a:pPr>
            <a:r>
              <a:rPr lang="en-US" sz="1100" kern="0" dirty="0">
                <a:solidFill>
                  <a:srgbClr val="323232"/>
                </a:solidFill>
                <a:latin typeface="Arial"/>
              </a:rPr>
              <a:t>Instead of managing hundreds or even thousands of financial transactions (including checks), the importer can file a single Monthly Summary with a single estimated amount of duties, taxes, and fees due at the 10th </a:t>
            </a:r>
            <a:r>
              <a:rPr lang="en-US" sz="1100" kern="0" dirty="0" smtClean="0">
                <a:solidFill>
                  <a:srgbClr val="323232"/>
                </a:solidFill>
                <a:latin typeface="Arial"/>
              </a:rPr>
              <a:t>calendar </a:t>
            </a:r>
            <a:r>
              <a:rPr lang="en-US" sz="1100" kern="0" dirty="0">
                <a:solidFill>
                  <a:srgbClr val="323232"/>
                </a:solidFill>
                <a:latin typeface="Arial"/>
              </a:rPr>
              <a:t>day of the subsequent month.</a:t>
            </a:r>
          </a:p>
          <a:p>
            <a:pPr marL="344488" indent="-228600" algn="just" eaLnBrk="0" hangingPunct="0">
              <a:lnSpc>
                <a:spcPct val="110000"/>
              </a:lnSpc>
              <a:spcBef>
                <a:spcPts val="600"/>
              </a:spcBef>
              <a:buFont typeface="+mj-lt"/>
              <a:buAutoNum type="arabicPeriod"/>
            </a:pPr>
            <a:r>
              <a:rPr lang="en-US" sz="1100" kern="0" dirty="0">
                <a:solidFill>
                  <a:srgbClr val="323232"/>
                </a:solidFill>
                <a:latin typeface="Arial"/>
              </a:rPr>
              <a:t>The data provided to CBP and PGAs from the </a:t>
            </a:r>
            <a:r>
              <a:rPr lang="en-US" sz="1100" kern="0" dirty="0" smtClean="0">
                <a:solidFill>
                  <a:srgbClr val="323232"/>
                </a:solidFill>
                <a:latin typeface="Arial"/>
              </a:rPr>
              <a:t>trade </a:t>
            </a:r>
            <a:r>
              <a:rPr lang="en-US" sz="1100" kern="0" dirty="0">
                <a:solidFill>
                  <a:srgbClr val="323232"/>
                </a:solidFill>
                <a:latin typeface="Arial"/>
              </a:rPr>
              <a:t>community will be updated and more accurate. Currently, there is a 10-day requirement to file an entry summary.  If the Monthly Summary is due in the following month, then importers have more time to modify their entry information with more informed/precise data. </a:t>
            </a:r>
          </a:p>
          <a:p>
            <a:pPr marL="344488" indent="-228600" algn="just" eaLnBrk="0" hangingPunct="0">
              <a:lnSpc>
                <a:spcPct val="110000"/>
              </a:lnSpc>
              <a:spcBef>
                <a:spcPts val="600"/>
              </a:spcBef>
              <a:buFont typeface="+mj-lt"/>
              <a:buAutoNum type="arabicPeriod"/>
            </a:pPr>
            <a:r>
              <a:rPr lang="en-US" sz="1100" kern="0" dirty="0">
                <a:solidFill>
                  <a:srgbClr val="323232"/>
                </a:solidFill>
                <a:latin typeface="Arial"/>
              </a:rPr>
              <a:t>The use of reconfigured entries on Monthly Summary enables each issue with respect to the covered imports to be handled individually without reference to other reconfigured entries. This allows importers to receive refunds without having to wait for all other issues to be </a:t>
            </a:r>
            <a:r>
              <a:rPr lang="en-US" sz="1100" kern="0" dirty="0" smtClean="0">
                <a:solidFill>
                  <a:srgbClr val="323232"/>
                </a:solidFill>
                <a:latin typeface="Arial"/>
              </a:rPr>
              <a:t>resolved.</a:t>
            </a:r>
            <a:endParaRPr lang="en-US" sz="1100" kern="0" dirty="0">
              <a:solidFill>
                <a:srgbClr val="323232"/>
              </a:solidFill>
              <a:latin typeface="Arial"/>
            </a:endParaRPr>
          </a:p>
        </p:txBody>
      </p:sp>
      <p:pic>
        <p:nvPicPr>
          <p:cNvPr id="2" name="Picture 1"/>
          <p:cNvPicPr>
            <a:picLocks noChangeAspect="1"/>
          </p:cNvPicPr>
          <p:nvPr/>
        </p:nvPicPr>
        <p:blipFill>
          <a:blip r:embed="rId3"/>
          <a:stretch>
            <a:fillRect/>
          </a:stretch>
        </p:blipFill>
        <p:spPr>
          <a:xfrm>
            <a:off x="26811" y="1104899"/>
            <a:ext cx="5889978" cy="3864016"/>
          </a:xfrm>
          <a:prstGeom prst="rect">
            <a:avLst/>
          </a:prstGeom>
        </p:spPr>
      </p:pic>
      <p:sp>
        <p:nvSpPr>
          <p:cNvPr id="11" name="Rectangle 10"/>
          <p:cNvSpPr/>
          <p:nvPr/>
        </p:nvSpPr>
        <p:spPr>
          <a:xfrm>
            <a:off x="1868710" y="838200"/>
            <a:ext cx="2145221"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chemeClr val="bg1"/>
                </a:solidFill>
                <a:latin typeface="Arial" panose="020B0604020202020204" pitchFamily="34" charset="0"/>
                <a:cs typeface="Arial" panose="020B0604020202020204" pitchFamily="34" charset="0"/>
              </a:rPr>
              <a:t>A Monthly Summary example</a:t>
            </a:r>
            <a:endParaRPr lang="en-US" sz="1100" b="1" dirty="0">
              <a:solidFill>
                <a:schemeClr val="bg1"/>
              </a:solidFill>
              <a:latin typeface="Arial" panose="020B0604020202020204" pitchFamily="34" charset="0"/>
              <a:cs typeface="Arial" panose="020B0604020202020204" pitchFamily="34" charset="0"/>
            </a:endParaRPr>
          </a:p>
        </p:txBody>
      </p:sp>
      <p:cxnSp>
        <p:nvCxnSpPr>
          <p:cNvPr id="6" name="Straight Connector 5"/>
          <p:cNvCxnSpPr/>
          <p:nvPr/>
        </p:nvCxnSpPr>
        <p:spPr bwMode="auto">
          <a:xfrm>
            <a:off x="6019800" y="1066800"/>
            <a:ext cx="2873022" cy="0"/>
          </a:xfrm>
          <a:prstGeom prst="line">
            <a:avLst/>
          </a:prstGeom>
          <a:solidFill>
            <a:srgbClr val="FFFFFF"/>
          </a:solidFill>
          <a:ln w="12700" cap="flat" cmpd="sng" algn="ctr">
            <a:solidFill>
              <a:schemeClr val="bg1">
                <a:lumMod val="50000"/>
                <a:lumOff val="50000"/>
              </a:schemeClr>
            </a:solidFill>
            <a:prstDash val="sysDash"/>
            <a:round/>
            <a:headEnd type="none" w="med" len="med"/>
            <a:tailEnd type="none" w="med" len="med"/>
          </a:ln>
          <a:effectLst/>
        </p:spPr>
      </p:cxnSp>
      <p:cxnSp>
        <p:nvCxnSpPr>
          <p:cNvPr id="12" name="Straight Connector 11"/>
          <p:cNvCxnSpPr/>
          <p:nvPr/>
        </p:nvCxnSpPr>
        <p:spPr bwMode="auto">
          <a:xfrm>
            <a:off x="701040" y="1066800"/>
            <a:ext cx="4480560" cy="0"/>
          </a:xfrm>
          <a:prstGeom prst="line">
            <a:avLst/>
          </a:prstGeom>
          <a:solidFill>
            <a:srgbClr val="FFFFFF"/>
          </a:solidFill>
          <a:ln w="12700" cap="flat" cmpd="sng" algn="ctr">
            <a:solidFill>
              <a:schemeClr val="bg1">
                <a:lumMod val="50000"/>
                <a:lumOff val="50000"/>
              </a:schemeClr>
            </a:solidFill>
            <a:prstDash val="sysDash"/>
            <a:round/>
            <a:headEnd type="none" w="med" len="med"/>
            <a:tailEnd type="none" w="med" len="med"/>
          </a:ln>
          <a:effectLst/>
        </p:spPr>
      </p:cxnSp>
      <p:sp>
        <p:nvSpPr>
          <p:cNvPr id="14" name="Rectangle 13"/>
          <p:cNvSpPr/>
          <p:nvPr/>
        </p:nvSpPr>
        <p:spPr>
          <a:xfrm>
            <a:off x="76200" y="4953000"/>
            <a:ext cx="5813777"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chemeClr val="bg1"/>
                </a:solidFill>
                <a:cs typeface="Arial" panose="020B0604020202020204" pitchFamily="34" charset="0"/>
              </a:rPr>
              <a:t>Feedback from the </a:t>
            </a:r>
            <a:r>
              <a:rPr lang="en-US" sz="1100" b="1" dirty="0">
                <a:solidFill>
                  <a:schemeClr val="bg1"/>
                </a:solidFill>
                <a:cs typeface="Arial" panose="020B0604020202020204" pitchFamily="34" charset="0"/>
              </a:rPr>
              <a:t>t</a:t>
            </a:r>
            <a:r>
              <a:rPr lang="en-US" sz="1100" b="1" dirty="0" smtClean="0">
                <a:solidFill>
                  <a:schemeClr val="bg1"/>
                </a:solidFill>
                <a:cs typeface="Arial" panose="020B0604020202020204" pitchFamily="34" charset="0"/>
              </a:rPr>
              <a:t>rade and Partner Government Agencies</a:t>
            </a:r>
            <a:endParaRPr lang="en-US" sz="1100" b="1" dirty="0">
              <a:solidFill>
                <a:schemeClr val="bg1"/>
              </a:solidFill>
              <a:cs typeface="Arial" panose="020B0604020202020204" pitchFamily="34" charset="0"/>
            </a:endParaRPr>
          </a:p>
        </p:txBody>
      </p:sp>
      <p:cxnSp>
        <p:nvCxnSpPr>
          <p:cNvPr id="15" name="Straight Connector 14"/>
          <p:cNvCxnSpPr/>
          <p:nvPr/>
        </p:nvCxnSpPr>
        <p:spPr bwMode="auto">
          <a:xfrm>
            <a:off x="76200" y="5174506"/>
            <a:ext cx="5715000" cy="0"/>
          </a:xfrm>
          <a:prstGeom prst="line">
            <a:avLst/>
          </a:prstGeom>
          <a:solidFill>
            <a:srgbClr val="FFFFFF"/>
          </a:solidFill>
          <a:ln w="12700" cap="flat" cmpd="sng" algn="ctr">
            <a:solidFill>
              <a:schemeClr val="bg1">
                <a:lumMod val="50000"/>
                <a:lumOff val="50000"/>
              </a:schemeClr>
            </a:solidFill>
            <a:prstDash val="sysDash"/>
            <a:round/>
            <a:headEnd type="none" w="med" len="med"/>
            <a:tailEnd type="none" w="med" len="med"/>
          </a:ln>
          <a:effectLst/>
        </p:spPr>
      </p:cxnSp>
      <p:sp>
        <p:nvSpPr>
          <p:cNvPr id="16" name="Rectangle 15"/>
          <p:cNvSpPr/>
          <p:nvPr/>
        </p:nvSpPr>
        <p:spPr bwMode="auto">
          <a:xfrm>
            <a:off x="0" y="5181600"/>
            <a:ext cx="5943600" cy="1600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228600" indent="-228600" eaLnBrk="0" hangingPunct="0">
              <a:lnSpc>
                <a:spcPct val="110000"/>
              </a:lnSpc>
              <a:spcBef>
                <a:spcPts val="600"/>
              </a:spcBef>
              <a:buFont typeface="+mj-lt"/>
              <a:buAutoNum type="arabicPeriod"/>
            </a:pPr>
            <a:r>
              <a:rPr lang="en-US" sz="1100" kern="0" dirty="0" smtClean="0">
                <a:solidFill>
                  <a:srgbClr val="323232"/>
                </a:solidFill>
                <a:latin typeface="Arial"/>
              </a:rPr>
              <a:t>Further define proposed requirements and structure of the Monthly Summary</a:t>
            </a:r>
          </a:p>
          <a:p>
            <a:pPr marL="228600" indent="-228600" eaLnBrk="0" hangingPunct="0">
              <a:lnSpc>
                <a:spcPct val="110000"/>
              </a:lnSpc>
              <a:spcBef>
                <a:spcPts val="600"/>
              </a:spcBef>
              <a:buFont typeface="+mj-lt"/>
              <a:buAutoNum type="arabicPeriod"/>
            </a:pPr>
            <a:r>
              <a:rPr lang="en-US" sz="1100" kern="0" dirty="0" smtClean="0">
                <a:solidFill>
                  <a:srgbClr val="323232"/>
                </a:solidFill>
                <a:latin typeface="Arial"/>
              </a:rPr>
              <a:t>Due to the time, resources, and investment needed to participate in a monthly summary program, the fees (i.e., MPF) need to be reduced to add to as a benefit</a:t>
            </a:r>
          </a:p>
          <a:p>
            <a:pPr marL="228600" indent="-228600" eaLnBrk="0" hangingPunct="0">
              <a:lnSpc>
                <a:spcPct val="110000"/>
              </a:lnSpc>
              <a:spcBef>
                <a:spcPts val="600"/>
              </a:spcBef>
              <a:buFont typeface="+mj-lt"/>
              <a:buAutoNum type="arabicPeriod"/>
            </a:pPr>
            <a:r>
              <a:rPr lang="en-US" sz="1100" kern="0" dirty="0" smtClean="0">
                <a:solidFill>
                  <a:srgbClr val="323232"/>
                </a:solidFill>
                <a:latin typeface="Arial"/>
              </a:rPr>
              <a:t>CF-28 and Audit pools would need to be reduced as an added benefit</a:t>
            </a:r>
          </a:p>
          <a:p>
            <a:pPr marL="228600" indent="-228600" eaLnBrk="0" hangingPunct="0">
              <a:lnSpc>
                <a:spcPct val="110000"/>
              </a:lnSpc>
              <a:spcBef>
                <a:spcPts val="600"/>
              </a:spcBef>
              <a:buFont typeface="+mj-lt"/>
              <a:buAutoNum type="arabicPeriod"/>
            </a:pPr>
            <a:r>
              <a:rPr lang="en-US" sz="1100" kern="0" dirty="0" smtClean="0">
                <a:solidFill>
                  <a:srgbClr val="323232"/>
                </a:solidFill>
                <a:latin typeface="Arial"/>
              </a:rPr>
              <a:t>Propose a cap on liquidated damages to offset the financial risk</a:t>
            </a:r>
          </a:p>
          <a:p>
            <a:pPr marL="228600" indent="-228600" eaLnBrk="0" hangingPunct="0">
              <a:lnSpc>
                <a:spcPct val="110000"/>
              </a:lnSpc>
              <a:spcBef>
                <a:spcPts val="600"/>
              </a:spcBef>
              <a:buFont typeface="+mj-lt"/>
              <a:buAutoNum type="arabicPeriod"/>
            </a:pPr>
            <a:r>
              <a:rPr lang="en-US" sz="1100" kern="0" dirty="0" smtClean="0">
                <a:solidFill>
                  <a:srgbClr val="323232"/>
                </a:solidFill>
                <a:latin typeface="Arial"/>
              </a:rPr>
              <a:t>Census requires the Monthly Summary to be submitted by the 10</a:t>
            </a:r>
            <a:r>
              <a:rPr lang="en-US" sz="1100" kern="0" baseline="30000" dirty="0" smtClean="0">
                <a:solidFill>
                  <a:srgbClr val="323232"/>
                </a:solidFill>
                <a:latin typeface="Arial"/>
              </a:rPr>
              <a:t>th</a:t>
            </a:r>
            <a:r>
              <a:rPr lang="en-US" sz="1100" kern="0" dirty="0" smtClean="0">
                <a:solidFill>
                  <a:srgbClr val="323232"/>
                </a:solidFill>
                <a:latin typeface="Arial"/>
              </a:rPr>
              <a:t> calendar day of the subsequent month in order to meet U.S. economic and GDP reporting requirements </a:t>
            </a:r>
          </a:p>
          <a:p>
            <a:pPr marL="228600" indent="-228600" eaLnBrk="0" hangingPunct="0">
              <a:lnSpc>
                <a:spcPct val="110000"/>
              </a:lnSpc>
              <a:spcBef>
                <a:spcPts val="600"/>
              </a:spcBef>
              <a:buFont typeface="+mj-lt"/>
              <a:buAutoNum type="arabicPeriod"/>
            </a:pPr>
            <a:endParaRPr lang="en-US" sz="1100" kern="0" dirty="0" smtClean="0">
              <a:solidFill>
                <a:srgbClr val="323232"/>
              </a:solidFill>
              <a:latin typeface="Arial"/>
            </a:endParaRPr>
          </a:p>
        </p:txBody>
      </p:sp>
      <p:sp>
        <p:nvSpPr>
          <p:cNvPr id="17" name="Slide Number Placeholder 1"/>
          <p:cNvSpPr>
            <a:spLocks noGrp="1"/>
          </p:cNvSpPr>
          <p:nvPr>
            <p:ph type="sldNum" sz="quarter" idx="4294967295"/>
          </p:nvPr>
        </p:nvSpPr>
        <p:spPr>
          <a:xfrm>
            <a:off x="8686800" y="6611938"/>
            <a:ext cx="457200" cy="246062"/>
          </a:xfrm>
          <a:prstGeom prst="rect">
            <a:avLst/>
          </a:prstGeom>
        </p:spPr>
        <p:txBody>
          <a:bodyPr/>
          <a:lstStyle/>
          <a:p>
            <a:pPr>
              <a:defRPr/>
            </a:pPr>
            <a:r>
              <a:rPr lang="en-US" dirty="0" smtClean="0">
                <a:solidFill>
                  <a:srgbClr val="DADADA">
                    <a:lumMod val="10000"/>
                  </a:srgbClr>
                </a:solidFill>
              </a:rPr>
              <a:t>11</a:t>
            </a:r>
            <a:endParaRPr lang="en-US" dirty="0">
              <a:solidFill>
                <a:srgbClr val="DADADA">
                  <a:lumMod val="10000"/>
                </a:srgbClr>
              </a:solidFill>
            </a:endParaRPr>
          </a:p>
        </p:txBody>
      </p:sp>
    </p:spTree>
    <p:extLst>
      <p:ext uri="{BB962C8B-B14F-4D97-AF65-F5344CB8AC3E}">
        <p14:creationId xmlns:p14="http://schemas.microsoft.com/office/powerpoint/2010/main" val="4137211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lgn="r">
              <a:defRPr/>
            </a:pPr>
            <a:fld id="{22DF3F7E-769F-4E74-BEDE-FAACD7ED6EB8}" type="slidenum">
              <a:rPr lang="en-US" smtClean="0">
                <a:solidFill>
                  <a:srgbClr val="DADADA">
                    <a:lumMod val="10000"/>
                  </a:srgbClr>
                </a:solidFill>
              </a:rPr>
              <a:pPr algn="r">
                <a:defRPr/>
              </a:pPr>
              <a:t>12</a:t>
            </a:fld>
            <a:endParaRPr lang="en-US" dirty="0">
              <a:solidFill>
                <a:srgbClr val="DADADA">
                  <a:lumMod val="10000"/>
                </a:srgbClr>
              </a:solidFill>
            </a:endParaRPr>
          </a:p>
        </p:txBody>
      </p:sp>
      <p:sp>
        <p:nvSpPr>
          <p:cNvPr id="4" name="Title 3"/>
          <p:cNvSpPr>
            <a:spLocks noGrp="1"/>
          </p:cNvSpPr>
          <p:nvPr>
            <p:ph type="title"/>
          </p:nvPr>
        </p:nvSpPr>
        <p:spPr/>
        <p:txBody>
          <a:bodyPr/>
          <a:lstStyle/>
          <a:p>
            <a:r>
              <a:rPr lang="en-US" dirty="0"/>
              <a:t>The Reconciliation changes and recommendations are intended to automate and simplify the paper-based and cumbersome </a:t>
            </a:r>
            <a:r>
              <a:rPr lang="en-US" dirty="0" smtClean="0"/>
              <a:t>process.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866940113"/>
              </p:ext>
            </p:extLst>
          </p:nvPr>
        </p:nvGraphicFramePr>
        <p:xfrm>
          <a:off x="323633" y="2971797"/>
          <a:ext cx="8580881" cy="3352803"/>
        </p:xfrm>
        <a:graphic>
          <a:graphicData uri="http://schemas.openxmlformats.org/drawingml/2006/table">
            <a:tbl>
              <a:tblPr firstRow="1" firstCol="1" bandRow="1"/>
              <a:tblGrid>
                <a:gridCol w="8580881"/>
              </a:tblGrid>
              <a:tr h="459323">
                <a:tc>
                  <a:txBody>
                    <a:bodyPr/>
                    <a:lstStyle/>
                    <a:p>
                      <a:pPr marL="57150" marR="0" lvl="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Extend liquidation for flagged entries/lines an extra year from the date of entry. This will change the current process for the various types of Reconciliation and associated liquidation periods (e.g., NAFTA).</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768152">
                <a:tc>
                  <a:txBody>
                    <a:bodyPr/>
                    <a:lstStyle/>
                    <a:p>
                      <a:pPr marL="57150" marR="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Eliminate the separate filing of 09 entry. This will be achieved through the Post-Summary Correction (PSC) process. If the reconciled entry requires updates (e.g., classification or value), the filer will make the changes and then the entry will then be subjected to liquidation. If no PSC is made, it indicates no changes are needed on the reconciled entry and is then subjected to liquidation. </a:t>
                      </a:r>
                      <a:endParaRPr lang="en-US" sz="1200" i="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52392">
                <a:tc>
                  <a:txBody>
                    <a:bodyPr/>
                    <a:lstStyle/>
                    <a:p>
                      <a:pPr marL="57150" marR="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Allow a filer to retroactively flag/un-flag an entry/line through a PCS in ACE up to the deem liquidation date. When un-flagged, the entry/line will revert back to the original deem liquidation date.</a:t>
                      </a:r>
                      <a:endParaRPr lang="en-US" sz="1200" i="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768152">
                <a:tc>
                  <a:txBody>
                    <a:bodyPr/>
                    <a:lstStyle/>
                    <a:p>
                      <a:pPr marL="57150" marR="0" lvl="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Receive and process reconciliation issue changes for an entry in an aggregate manner (i.e. rolled up by Harmonized Tariff Schedule (HTS), country of origin, Manufacturer Identification Number (MID), or other common data element(s)) or at the line level using the entry number and reconciliation adjustment. Systemically account for all changes at the line level.</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52392">
                <a:tc>
                  <a:txBody>
                    <a:bodyPr/>
                    <a:lstStyle/>
                    <a:p>
                      <a:pPr marL="57150" marR="0" lvl="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Allow for the filer to request accelerated liquidation of the underlying entry when an entry/line is reconciled.</a:t>
                      </a: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52392">
                <a:tc>
                  <a:txBody>
                    <a:bodyPr/>
                    <a:lstStyle/>
                    <a:p>
                      <a:pPr marL="57150" marR="0" indent="0" algn="l" defTabSz="914400" rtl="0" eaLnBrk="1" fontAlgn="auto" latinLnBrk="0" hangingPunct="1">
                        <a:lnSpc>
                          <a:spcPct val="100000"/>
                        </a:lnSpc>
                        <a:spcBef>
                          <a:spcPts val="600"/>
                        </a:spcBef>
                        <a:spcAft>
                          <a:spcPts val="0"/>
                        </a:spcAft>
                        <a:buClrTx/>
                        <a:buSzTx/>
                        <a:buFontTx/>
                        <a:buNone/>
                        <a:tabLst/>
                        <a:defRPr/>
                      </a:pPr>
                      <a:r>
                        <a:rPr lang="en-US" sz="1200" i="0" kern="12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Implement the Simplified Processes Reconciliation requirements in a phased manner in order to accommodate more complex entry types (e.g., 03-Consumption AD/CVD).</a:t>
                      </a:r>
                      <a:endParaRPr lang="en-US" sz="1200" i="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
        <p:nvSpPr>
          <p:cNvPr id="10" name="Rectangle 9"/>
          <p:cNvSpPr/>
          <p:nvPr/>
        </p:nvSpPr>
        <p:spPr bwMode="auto">
          <a:xfrm>
            <a:off x="346212" y="2682938"/>
            <a:ext cx="8558302" cy="39305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Aft>
                <a:spcPts val="600"/>
              </a:spcAft>
            </a:pPr>
            <a:r>
              <a:rPr lang="en-US" sz="1400" b="1" dirty="0" smtClean="0">
                <a:solidFill>
                  <a:schemeClr val="tx1">
                    <a:lumMod val="50000"/>
                  </a:schemeClr>
                </a:solidFill>
                <a:cs typeface="Arial" panose="020B0604020202020204" pitchFamily="34" charset="0"/>
              </a:rPr>
              <a:t>Remaining Reconciliation Recommendations</a:t>
            </a:r>
            <a:endParaRPr lang="en-US" sz="1400" b="1" dirty="0">
              <a:solidFill>
                <a:schemeClr val="tx1">
                  <a:lumMod val="50000"/>
                </a:schemeClr>
              </a:solidFill>
              <a:cs typeface="Arial" panose="020B0604020202020204" pitchFamily="34" charset="0"/>
            </a:endParaRPr>
          </a:p>
        </p:txBody>
      </p:sp>
      <p:sp>
        <p:nvSpPr>
          <p:cNvPr id="11" name="Content Placeholder 1"/>
          <p:cNvSpPr>
            <a:spLocks noGrp="1"/>
          </p:cNvSpPr>
          <p:nvPr>
            <p:ph idx="1"/>
          </p:nvPr>
        </p:nvSpPr>
        <p:spPr>
          <a:xfrm>
            <a:off x="217714" y="1138144"/>
            <a:ext cx="8686800" cy="1605056"/>
          </a:xfrm>
        </p:spPr>
        <p:txBody>
          <a:bodyPr/>
          <a:lstStyle/>
          <a:p>
            <a:r>
              <a:rPr lang="en-US" dirty="0" smtClean="0">
                <a:latin typeface="Arial" panose="020B0604020202020204" pitchFamily="34" charset="0"/>
                <a:cs typeface="Arial" panose="020B0604020202020204" pitchFamily="34" charset="0"/>
              </a:rPr>
              <a:t>A lot of good discussion with the working group on the Reconciliation program improvements to be implemented in January 2017</a:t>
            </a:r>
          </a:p>
          <a:p>
            <a:r>
              <a:rPr lang="en-US" dirty="0" smtClean="0">
                <a:latin typeface="Arial" panose="020B0604020202020204" pitchFamily="34" charset="0"/>
                <a:cs typeface="Arial" panose="020B0604020202020204" pitchFamily="34" charset="0"/>
              </a:rPr>
              <a:t>Group recommended the trade community see how the upcoming improvements work with their business operations before additional enhancements are added into ACE</a:t>
            </a:r>
          </a:p>
          <a:p>
            <a:r>
              <a:rPr lang="en-US" dirty="0" smtClean="0">
                <a:latin typeface="Arial" panose="020B0604020202020204" pitchFamily="34" charset="0"/>
                <a:cs typeface="Arial" panose="020B0604020202020204" pitchFamily="34" charset="0"/>
              </a:rPr>
              <a:t>Reconciliation is recognized as one program that needs the most streamlining </a:t>
            </a:r>
          </a:p>
          <a:p>
            <a:pPr marL="0" indent="0">
              <a:buNone/>
            </a:pP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8" name="TextBox 7"/>
          <p:cNvSpPr txBox="1"/>
          <p:nvPr/>
        </p:nvSpPr>
        <p:spPr>
          <a:xfrm>
            <a:off x="762000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Tree>
    <p:extLst>
      <p:ext uri="{BB962C8B-B14F-4D97-AF65-F5344CB8AC3E}">
        <p14:creationId xmlns:p14="http://schemas.microsoft.com/office/powerpoint/2010/main" val="1959701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Ins="0"/>
          <a:lstStyle/>
          <a:p>
            <a:r>
              <a:rPr lang="en-US" dirty="0" smtClean="0"/>
              <a:t>Reconciliation Process Concept</a:t>
            </a:r>
            <a:endParaRPr lang="en-US" dirty="0"/>
          </a:p>
        </p:txBody>
      </p:sp>
      <p:sp>
        <p:nvSpPr>
          <p:cNvPr id="4" name="Slide Number Placeholder 3"/>
          <p:cNvSpPr>
            <a:spLocks noGrp="1"/>
          </p:cNvSpPr>
          <p:nvPr>
            <p:ph type="sldNum" sz="quarter" idx="10"/>
          </p:nvPr>
        </p:nvSpPr>
        <p:spPr/>
        <p:txBody>
          <a:bodyPr/>
          <a:lstStyle/>
          <a:p>
            <a:pPr algn="r">
              <a:defRPr/>
            </a:pPr>
            <a:fld id="{22DF3F7E-769F-4E74-BEDE-FAACD7ED6EB8}" type="slidenum">
              <a:rPr lang="en-US" smtClean="0">
                <a:solidFill>
                  <a:srgbClr val="DADADA">
                    <a:lumMod val="10000"/>
                  </a:srgbClr>
                </a:solidFill>
              </a:rPr>
              <a:pPr algn="r">
                <a:defRPr/>
              </a:pPr>
              <a:t>13</a:t>
            </a:fld>
            <a:endParaRPr lang="en-US" dirty="0">
              <a:solidFill>
                <a:srgbClr val="DADADA">
                  <a:lumMod val="10000"/>
                </a:srgbClr>
              </a:solidFill>
            </a:endParaRPr>
          </a:p>
        </p:txBody>
      </p:sp>
      <p:sp>
        <p:nvSpPr>
          <p:cNvPr id="6" name="Content Placeholder 1"/>
          <p:cNvSpPr>
            <a:spLocks noGrp="1"/>
          </p:cNvSpPr>
          <p:nvPr>
            <p:ph idx="1"/>
          </p:nvPr>
        </p:nvSpPr>
        <p:spPr>
          <a:xfrm>
            <a:off x="228600" y="909544"/>
            <a:ext cx="8763000" cy="1605056"/>
          </a:xfrm>
        </p:spPr>
        <p:txBody>
          <a:bodyPr/>
          <a:lstStyle/>
          <a:p>
            <a:r>
              <a:rPr lang="en-US" dirty="0" smtClean="0">
                <a:latin typeface="Arial" panose="020B0604020202020204" pitchFamily="34" charset="0"/>
                <a:cs typeface="Arial" panose="020B0604020202020204" pitchFamily="34" charset="0"/>
              </a:rPr>
              <a:t>Filers will flag an entry line for reconciliation which extends the liquidation date an extra year</a:t>
            </a:r>
          </a:p>
          <a:p>
            <a:r>
              <a:rPr lang="en-US" dirty="0" smtClean="0">
                <a:latin typeface="Arial" panose="020B0604020202020204" pitchFamily="34" charset="0"/>
                <a:cs typeface="Arial" panose="020B0604020202020204" pitchFamily="34" charset="0"/>
              </a:rPr>
              <a:t>The filer can </a:t>
            </a:r>
            <a:r>
              <a:rPr lang="en-US" dirty="0" err="1" smtClean="0">
                <a:latin typeface="Arial" panose="020B0604020202020204" pitchFamily="34" charset="0"/>
                <a:cs typeface="Arial" panose="020B0604020202020204" pitchFamily="34" charset="0"/>
              </a:rPr>
              <a:t>unflag</a:t>
            </a:r>
            <a:r>
              <a:rPr lang="en-US" dirty="0" smtClean="0">
                <a:latin typeface="Arial" panose="020B0604020202020204" pitchFamily="34" charset="0"/>
                <a:cs typeface="Arial" panose="020B0604020202020204" pitchFamily="34" charset="0"/>
              </a:rPr>
              <a:t> the entry line during the normal PSC process timeframe within the first year, which will revert the liquidation date back to the one-year mark</a:t>
            </a:r>
          </a:p>
          <a:p>
            <a:r>
              <a:rPr lang="en-US" dirty="0" smtClean="0">
                <a:latin typeface="Arial" panose="020B0604020202020204" pitchFamily="34" charset="0"/>
                <a:cs typeface="Arial" panose="020B0604020202020204" pitchFamily="34" charset="0"/>
              </a:rPr>
              <a:t>If no reconciliation changes are required, no action is required and will be set for liquidation</a:t>
            </a:r>
          </a:p>
          <a:p>
            <a:r>
              <a:rPr lang="en-US" dirty="0" smtClean="0">
                <a:latin typeface="Arial" panose="020B0604020202020204" pitchFamily="34" charset="0"/>
                <a:cs typeface="Arial" panose="020B0604020202020204" pitchFamily="34" charset="0"/>
              </a:rPr>
              <a:t>Reconciliation changes made via the PSC process and can be done in an aggregate manner</a:t>
            </a:r>
          </a:p>
          <a:p>
            <a:pPr marL="0" indent="0">
              <a:buNone/>
            </a:pPr>
            <a:endParaRPr lang="en-US" dirty="0">
              <a:latin typeface="Arial" panose="020B0604020202020204" pitchFamily="34" charset="0"/>
              <a:cs typeface="Arial" panose="020B0604020202020204" pitchFamily="34" charset="0"/>
            </a:endParaRPr>
          </a:p>
        </p:txBody>
      </p:sp>
      <p:sp>
        <p:nvSpPr>
          <p:cNvPr id="7" name="TextBox 6"/>
          <p:cNvSpPr txBox="1"/>
          <p:nvPr/>
        </p:nvSpPr>
        <p:spPr>
          <a:xfrm>
            <a:off x="0"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sp>
        <p:nvSpPr>
          <p:cNvPr id="8" name="TextBox 7"/>
          <p:cNvSpPr txBox="1"/>
          <p:nvPr/>
        </p:nvSpPr>
        <p:spPr>
          <a:xfrm>
            <a:off x="7625417" y="73223"/>
            <a:ext cx="1518583" cy="307777"/>
          </a:xfrm>
          <a:prstGeom prst="rect">
            <a:avLst/>
          </a:prstGeom>
          <a:noFill/>
        </p:spPr>
        <p:txBody>
          <a:bodyPr wrap="square" rtlCol="0">
            <a:spAutoFit/>
          </a:bodyPr>
          <a:lstStyle/>
          <a:p>
            <a:pPr algn="ctr"/>
            <a:r>
              <a:rPr lang="en-US" sz="1400" b="1" i="1" dirty="0" smtClean="0">
                <a:solidFill>
                  <a:srgbClr val="FFFF00"/>
                </a:solidFill>
                <a:latin typeface="Palatino Linotype" panose="02040502050505030304" pitchFamily="18" charset="0"/>
              </a:rPr>
              <a:t>Pre-Decisional</a:t>
            </a:r>
            <a:endParaRPr lang="en-US" sz="1400" b="1" i="1" dirty="0">
              <a:solidFill>
                <a:srgbClr val="FFFF00"/>
              </a:solidFill>
              <a:latin typeface="Palatino Linotype" panose="02040502050505030304" pitchFamily="18" charset="0"/>
            </a:endParaRPr>
          </a:p>
        </p:txBody>
      </p:sp>
      <p:pic>
        <p:nvPicPr>
          <p:cNvPr id="11" name="Picture 10"/>
          <p:cNvPicPr>
            <a:picLocks noChangeAspect="1"/>
          </p:cNvPicPr>
          <p:nvPr/>
        </p:nvPicPr>
        <p:blipFill>
          <a:blip r:embed="rId3"/>
          <a:stretch>
            <a:fillRect/>
          </a:stretch>
        </p:blipFill>
        <p:spPr>
          <a:xfrm>
            <a:off x="-4575" y="2819400"/>
            <a:ext cx="9148576" cy="2895600"/>
          </a:xfrm>
          <a:prstGeom prst="rect">
            <a:avLst/>
          </a:prstGeom>
        </p:spPr>
      </p:pic>
    </p:spTree>
    <p:extLst>
      <p:ext uri="{BB962C8B-B14F-4D97-AF65-F5344CB8AC3E}">
        <p14:creationId xmlns:p14="http://schemas.microsoft.com/office/powerpoint/2010/main" val="96157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p:cNvSpPr txBox="1">
            <a:spLocks/>
          </p:cNvSpPr>
          <p:nvPr/>
        </p:nvSpPr>
        <p:spPr bwMode="auto">
          <a:xfrm>
            <a:off x="-16005" y="2590800"/>
            <a:ext cx="9148575" cy="2209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1800" b="1">
                <a:solidFill>
                  <a:schemeClr val="accent6">
                    <a:lumMod val="50000"/>
                  </a:schemeClr>
                </a:solidFill>
                <a:latin typeface="+mj-lt"/>
                <a:ea typeface="+mj-ea"/>
                <a:cs typeface="+mj-cs"/>
              </a:defRPr>
            </a:lvl1pPr>
            <a:lvl2pPr algn="l" rtl="0" eaLnBrk="0" fontAlgn="base" hangingPunct="0">
              <a:spcBef>
                <a:spcPct val="0"/>
              </a:spcBef>
              <a:spcAft>
                <a:spcPct val="0"/>
              </a:spcAft>
              <a:defRPr sz="3500">
                <a:solidFill>
                  <a:schemeClr val="bg1"/>
                </a:solidFill>
                <a:latin typeface="Arial Unicode MS" pitchFamily="34" charset="-128"/>
              </a:defRPr>
            </a:lvl2pPr>
            <a:lvl3pPr algn="l" rtl="0" eaLnBrk="0" fontAlgn="base" hangingPunct="0">
              <a:spcBef>
                <a:spcPct val="0"/>
              </a:spcBef>
              <a:spcAft>
                <a:spcPct val="0"/>
              </a:spcAft>
              <a:defRPr sz="3500">
                <a:solidFill>
                  <a:schemeClr val="bg1"/>
                </a:solidFill>
                <a:latin typeface="Arial Unicode MS" pitchFamily="34" charset="-128"/>
              </a:defRPr>
            </a:lvl3pPr>
            <a:lvl4pPr algn="l" rtl="0" eaLnBrk="0" fontAlgn="base" hangingPunct="0">
              <a:spcBef>
                <a:spcPct val="0"/>
              </a:spcBef>
              <a:spcAft>
                <a:spcPct val="0"/>
              </a:spcAft>
              <a:defRPr sz="3500">
                <a:solidFill>
                  <a:schemeClr val="bg1"/>
                </a:solidFill>
                <a:latin typeface="Arial Unicode MS" pitchFamily="34" charset="-128"/>
              </a:defRPr>
            </a:lvl4pPr>
            <a:lvl5pPr algn="l" rtl="0" eaLnBrk="0" fontAlgn="base" hangingPunct="0">
              <a:spcBef>
                <a:spcPct val="0"/>
              </a:spcBef>
              <a:spcAft>
                <a:spcPct val="0"/>
              </a:spcAft>
              <a:defRPr sz="3500">
                <a:solidFill>
                  <a:schemeClr val="bg1"/>
                </a:solidFill>
                <a:latin typeface="Arial Unicode MS" pitchFamily="34" charset="-128"/>
              </a:defRPr>
            </a:lvl5pPr>
            <a:lvl6pPr marL="457200" algn="l" rtl="0" fontAlgn="base">
              <a:spcBef>
                <a:spcPct val="0"/>
              </a:spcBef>
              <a:spcAft>
                <a:spcPct val="0"/>
              </a:spcAft>
              <a:defRPr sz="3500">
                <a:solidFill>
                  <a:schemeClr val="bg1"/>
                </a:solidFill>
                <a:latin typeface="Arial Unicode MS" pitchFamily="34" charset="-128"/>
              </a:defRPr>
            </a:lvl6pPr>
            <a:lvl7pPr marL="914400" algn="l" rtl="0" fontAlgn="base">
              <a:spcBef>
                <a:spcPct val="0"/>
              </a:spcBef>
              <a:spcAft>
                <a:spcPct val="0"/>
              </a:spcAft>
              <a:defRPr sz="3500">
                <a:solidFill>
                  <a:schemeClr val="bg1"/>
                </a:solidFill>
                <a:latin typeface="Arial Unicode MS" pitchFamily="34" charset="-128"/>
              </a:defRPr>
            </a:lvl7pPr>
            <a:lvl8pPr marL="1371600" algn="l" rtl="0" fontAlgn="base">
              <a:spcBef>
                <a:spcPct val="0"/>
              </a:spcBef>
              <a:spcAft>
                <a:spcPct val="0"/>
              </a:spcAft>
              <a:defRPr sz="3500">
                <a:solidFill>
                  <a:schemeClr val="bg1"/>
                </a:solidFill>
                <a:latin typeface="Arial Unicode MS" pitchFamily="34" charset="-128"/>
              </a:defRPr>
            </a:lvl8pPr>
            <a:lvl9pPr marL="1828800" algn="l" rtl="0" fontAlgn="base">
              <a:spcBef>
                <a:spcPct val="0"/>
              </a:spcBef>
              <a:spcAft>
                <a:spcPct val="0"/>
              </a:spcAft>
              <a:defRPr sz="3500">
                <a:solidFill>
                  <a:schemeClr val="bg1"/>
                </a:solidFill>
                <a:latin typeface="Arial Unicode MS" pitchFamily="34" charset="-128"/>
              </a:defRPr>
            </a:lvl9pPr>
          </a:lstStyle>
          <a:p>
            <a:pPr algn="ctr"/>
            <a:r>
              <a:rPr lang="en-US" sz="2400" kern="0" dirty="0" smtClean="0"/>
              <a:t>Question and Next Steps</a:t>
            </a:r>
          </a:p>
          <a:p>
            <a:pPr algn="ctr"/>
            <a:endParaRPr lang="en-US" kern="0" dirty="0"/>
          </a:p>
          <a:p>
            <a:pPr algn="ctr"/>
            <a:endParaRPr lang="en-US" kern="0" dirty="0" smtClean="0"/>
          </a:p>
          <a:p>
            <a:pPr algn="ctr"/>
            <a:endParaRPr lang="en-US" kern="0" dirty="0"/>
          </a:p>
          <a:p>
            <a:pPr algn="ctr"/>
            <a:r>
              <a:rPr lang="en-US" kern="0" dirty="0" smtClean="0"/>
              <a:t>For additional information, please contact:</a:t>
            </a:r>
          </a:p>
          <a:p>
            <a:pPr algn="ctr"/>
            <a:endParaRPr lang="en-US" kern="0" dirty="0"/>
          </a:p>
          <a:p>
            <a:pPr algn="ctr"/>
            <a:r>
              <a:rPr lang="en-US" kern="0" dirty="0" smtClean="0"/>
              <a:t>Randy Mitchell, Director, Commercial Operations and Entry Division</a:t>
            </a:r>
          </a:p>
          <a:p>
            <a:pPr algn="ctr"/>
            <a:endParaRPr lang="en-US" kern="0" dirty="0" smtClean="0"/>
          </a:p>
          <a:p>
            <a:pPr algn="ctr"/>
            <a:r>
              <a:rPr lang="en-US" kern="0" dirty="0" smtClean="0"/>
              <a:t>Randy.Mitchell@cbp.dhs.gov</a:t>
            </a:r>
          </a:p>
          <a:p>
            <a:pPr algn="ctr"/>
            <a:endParaRPr lang="en-US" kern="0" dirty="0"/>
          </a:p>
          <a:p>
            <a:pPr algn="ctr"/>
            <a:r>
              <a:rPr lang="en-US" kern="0" dirty="0" smtClean="0"/>
              <a:t>or</a:t>
            </a:r>
          </a:p>
          <a:p>
            <a:pPr algn="ctr"/>
            <a:endParaRPr lang="en-US" kern="0" dirty="0"/>
          </a:p>
          <a:p>
            <a:pPr algn="ctr"/>
            <a:r>
              <a:rPr lang="en-US" kern="0" dirty="0" smtClean="0"/>
              <a:t>SimplifiedProcesses@cbp.dhs.gov</a:t>
            </a:r>
            <a:endParaRPr lang="en-US" kern="0" dirty="0"/>
          </a:p>
        </p:txBody>
      </p:sp>
      <p:sp>
        <p:nvSpPr>
          <p:cNvPr id="4" name="Slide Number Placeholder 3"/>
          <p:cNvSpPr>
            <a:spLocks noGrp="1"/>
          </p:cNvSpPr>
          <p:nvPr>
            <p:ph type="sldNum" sz="quarter" idx="4294967295"/>
          </p:nvPr>
        </p:nvSpPr>
        <p:spPr>
          <a:xfrm>
            <a:off x="8686800" y="6611938"/>
            <a:ext cx="457200" cy="246062"/>
          </a:xfrm>
          <a:prstGeom prst="rect">
            <a:avLst/>
          </a:prstGeom>
        </p:spPr>
        <p:txBody>
          <a:bodyPr/>
          <a:lstStyle/>
          <a:p>
            <a:pPr algn="r">
              <a:defRPr/>
            </a:pPr>
            <a:r>
              <a:rPr lang="en-US" sz="1000" dirty="0" smtClean="0">
                <a:solidFill>
                  <a:srgbClr val="DADADA">
                    <a:lumMod val="10000"/>
                  </a:srgbClr>
                </a:solidFill>
              </a:rPr>
              <a:t>14</a:t>
            </a:r>
            <a:endParaRPr lang="en-US" sz="1000" dirty="0">
              <a:solidFill>
                <a:srgbClr val="DADADA">
                  <a:lumMod val="10000"/>
                </a:srgbClr>
              </a:solidFill>
            </a:endParaRPr>
          </a:p>
        </p:txBody>
      </p:sp>
    </p:spTree>
    <p:extLst>
      <p:ext uri="{BB962C8B-B14F-4D97-AF65-F5344CB8AC3E}">
        <p14:creationId xmlns:p14="http://schemas.microsoft.com/office/powerpoint/2010/main" val="379174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6138786" y="4624636"/>
            <a:ext cx="2834640" cy="1776164"/>
          </a:xfrm>
          <a:prstGeom prst="rect">
            <a:avLst/>
          </a:prstGeom>
          <a:solidFill>
            <a:schemeClr val="accent4"/>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indent="-171450" eaLnBrk="0" hangingPunct="0">
              <a:spcAft>
                <a:spcPts val="600"/>
              </a:spcAft>
              <a:buClr>
                <a:srgbClr val="FFFFFF">
                  <a:lumMod val="65000"/>
                </a:srgbClr>
              </a:buClr>
              <a:buFont typeface="Wingdings" panose="05000000000000000000" pitchFamily="2" charset="2"/>
              <a:buChar char="q"/>
            </a:pPr>
            <a:r>
              <a:rPr lang="en-US" altLang="en-US" sz="1050" b="1" dirty="0" smtClean="0">
                <a:solidFill>
                  <a:srgbClr val="323232"/>
                </a:solidFill>
                <a:cs typeface="Arial" panose="020B0604020202020204" pitchFamily="34" charset="0"/>
              </a:rPr>
              <a:t>Socialize recommendations </a:t>
            </a:r>
            <a:r>
              <a:rPr lang="en-US" altLang="en-US" sz="1050" dirty="0" smtClean="0">
                <a:solidFill>
                  <a:srgbClr val="323232"/>
                </a:solidFill>
                <a:cs typeface="Arial" panose="020B0604020202020204" pitchFamily="34" charset="0"/>
              </a:rPr>
              <a:t>from Phase 1 and Phase 2 Working Group sessions with associations.</a:t>
            </a:r>
          </a:p>
          <a:p>
            <a:pPr marL="171450" indent="-171450" eaLnBrk="0" hangingPunct="0">
              <a:spcAft>
                <a:spcPts val="600"/>
              </a:spcAft>
              <a:buClr>
                <a:srgbClr val="FFFFFF">
                  <a:lumMod val="65000"/>
                </a:srgbClr>
              </a:buClr>
              <a:buFont typeface="Wingdings" panose="05000000000000000000" pitchFamily="2" charset="2"/>
              <a:buChar char="q"/>
            </a:pPr>
            <a:r>
              <a:rPr lang="en-US" altLang="en-US" sz="1050" b="1" dirty="0" smtClean="0">
                <a:solidFill>
                  <a:srgbClr val="323232"/>
                </a:solidFill>
                <a:cs typeface="Arial" panose="020B0604020202020204" pitchFamily="34" charset="0"/>
              </a:rPr>
              <a:t>Prioritize recommendations </a:t>
            </a:r>
            <a:r>
              <a:rPr lang="en-US" altLang="en-US" sz="1050" dirty="0" smtClean="0">
                <a:solidFill>
                  <a:srgbClr val="323232"/>
                </a:solidFill>
                <a:cs typeface="Arial" panose="020B0604020202020204" pitchFamily="34" charset="0"/>
              </a:rPr>
              <a:t>based on inputs and feedback.</a:t>
            </a:r>
          </a:p>
          <a:p>
            <a:pPr marL="171450" indent="-171450" eaLnBrk="0" hangingPunct="0">
              <a:spcAft>
                <a:spcPts val="600"/>
              </a:spcAft>
              <a:buClr>
                <a:srgbClr val="FFFFFF">
                  <a:lumMod val="65000"/>
                </a:srgbClr>
              </a:buClr>
              <a:buFont typeface="Wingdings" panose="05000000000000000000" pitchFamily="2" charset="2"/>
              <a:buChar char="q"/>
            </a:pPr>
            <a:r>
              <a:rPr lang="en-US" altLang="en-US" sz="1050" dirty="0" smtClean="0">
                <a:solidFill>
                  <a:srgbClr val="323232"/>
                </a:solidFill>
                <a:cs typeface="Arial" panose="020B0604020202020204" pitchFamily="34" charset="0"/>
              </a:rPr>
              <a:t>Develop a multi-year </a:t>
            </a:r>
            <a:r>
              <a:rPr lang="en-US" altLang="en-US" sz="1050" b="1" dirty="0" smtClean="0">
                <a:solidFill>
                  <a:srgbClr val="323232"/>
                </a:solidFill>
                <a:cs typeface="Arial" panose="020B0604020202020204" pitchFamily="34" charset="0"/>
              </a:rPr>
              <a:t>Simplified Processes Action Plan</a:t>
            </a:r>
            <a:r>
              <a:rPr lang="en-US" altLang="en-US" sz="1050" dirty="0" smtClean="0">
                <a:solidFill>
                  <a:srgbClr val="323232"/>
                </a:solidFill>
                <a:cs typeface="Arial" panose="020B0604020202020204" pitchFamily="34" charset="0"/>
              </a:rPr>
              <a:t>.</a:t>
            </a:r>
          </a:p>
          <a:p>
            <a:pPr marL="171450" indent="-171450" eaLnBrk="0" hangingPunct="0">
              <a:spcAft>
                <a:spcPts val="600"/>
              </a:spcAft>
              <a:buClr>
                <a:srgbClr val="FFFFFF">
                  <a:lumMod val="65000"/>
                </a:srgbClr>
              </a:buClr>
              <a:buFont typeface="Wingdings" panose="05000000000000000000" pitchFamily="2" charset="2"/>
              <a:buChar char="q"/>
            </a:pPr>
            <a:r>
              <a:rPr lang="en-US" altLang="en-US" sz="1050" dirty="0" smtClean="0">
                <a:solidFill>
                  <a:srgbClr val="323232"/>
                </a:solidFill>
                <a:cs typeface="Arial" panose="020B0604020202020204" pitchFamily="34" charset="0"/>
              </a:rPr>
              <a:t>Plan for the </a:t>
            </a:r>
            <a:r>
              <a:rPr lang="en-US" altLang="en-US" sz="1050" b="1" dirty="0" smtClean="0">
                <a:solidFill>
                  <a:srgbClr val="323232"/>
                </a:solidFill>
                <a:cs typeface="Arial" panose="020B0604020202020204" pitchFamily="34" charset="0"/>
              </a:rPr>
              <a:t>future of ACE </a:t>
            </a:r>
            <a:r>
              <a:rPr lang="en-US" altLang="en-US" sz="1050" dirty="0" smtClean="0">
                <a:solidFill>
                  <a:srgbClr val="323232"/>
                </a:solidFill>
                <a:cs typeface="Arial" panose="020B0604020202020204" pitchFamily="34" charset="0"/>
              </a:rPr>
              <a:t>and programmatic enhancements.</a:t>
            </a:r>
            <a:endParaRPr lang="en-US" altLang="en-US" sz="1050" dirty="0">
              <a:solidFill>
                <a:srgbClr val="323232"/>
              </a:solidFill>
              <a:cs typeface="Arial" panose="020B0604020202020204" pitchFamily="34" charset="0"/>
            </a:endParaRPr>
          </a:p>
        </p:txBody>
      </p:sp>
      <p:sp>
        <p:nvSpPr>
          <p:cNvPr id="20" name="Round Same Side Corner Rectangle 19"/>
          <p:cNvSpPr/>
          <p:nvPr/>
        </p:nvSpPr>
        <p:spPr bwMode="auto">
          <a:xfrm>
            <a:off x="6144987" y="4226025"/>
            <a:ext cx="2834640" cy="396546"/>
          </a:xfrm>
          <a:prstGeom prst="round2SameRect">
            <a:avLst/>
          </a:prstGeom>
          <a:solidFill>
            <a:schemeClr val="tx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Aft>
                <a:spcPts val="0"/>
              </a:spcAft>
              <a:buClr>
                <a:srgbClr val="00B050"/>
              </a:buClr>
            </a:pPr>
            <a:r>
              <a:rPr lang="en-US" sz="1200" b="1" i="1" dirty="0">
                <a:solidFill>
                  <a:srgbClr val="FFFFFF"/>
                </a:solidFill>
                <a:cs typeface="Arial" panose="020B0604020202020204" pitchFamily="34" charset="0"/>
              </a:rPr>
              <a:t>Recommendations Refinement &amp; Prioritization</a:t>
            </a:r>
          </a:p>
        </p:txBody>
      </p:sp>
      <p:sp>
        <p:nvSpPr>
          <p:cNvPr id="22" name="Down Arrow 21"/>
          <p:cNvSpPr/>
          <p:nvPr/>
        </p:nvSpPr>
        <p:spPr bwMode="auto">
          <a:xfrm rot="16200000">
            <a:off x="5908381" y="4227978"/>
            <a:ext cx="371169" cy="365760"/>
          </a:xfrm>
          <a:prstGeom prst="downArrow">
            <a:avLst>
              <a:gd name="adj1" fmla="val 57051"/>
              <a:gd name="adj2" fmla="val 50000"/>
            </a:avLst>
          </a:prstGeom>
          <a:solidFill>
            <a:schemeClr val="bg1">
              <a:lumMod val="10000"/>
              <a:lumOff val="90000"/>
            </a:schemeClr>
          </a:solidFill>
          <a:ln w="28575">
            <a:solidFill>
              <a:schemeClr val="tx1"/>
            </a:solidFill>
            <a:round/>
            <a:headEnd/>
            <a:tailEnd/>
          </a:ln>
          <a:effectLst/>
        </p:spPr>
        <p:txBody>
          <a:bodyPr/>
          <a:lstStyle/>
          <a:p>
            <a:pPr algn="ctr" eaLnBrk="0" hangingPunct="0">
              <a:lnSpc>
                <a:spcPct val="110000"/>
              </a:lnSpc>
            </a:pPr>
            <a:endParaRPr lang="en-US" sz="1100" b="1" dirty="0">
              <a:solidFill>
                <a:srgbClr val="000063"/>
              </a:solidFill>
            </a:endParaRPr>
          </a:p>
        </p:txBody>
      </p:sp>
      <p:sp>
        <p:nvSpPr>
          <p:cNvPr id="2" name="Title 1"/>
          <p:cNvSpPr>
            <a:spLocks noGrp="1"/>
          </p:cNvSpPr>
          <p:nvPr>
            <p:ph type="title"/>
          </p:nvPr>
        </p:nvSpPr>
        <p:spPr>
          <a:xfrm>
            <a:off x="-4575" y="283276"/>
            <a:ext cx="9148575" cy="717549"/>
          </a:xfrm>
        </p:spPr>
        <p:txBody>
          <a:bodyPr/>
          <a:lstStyle/>
          <a:p>
            <a:r>
              <a:rPr lang="en-US" dirty="0" smtClean="0"/>
              <a:t>Simplified Processes Initiative Background</a:t>
            </a:r>
            <a:endParaRPr lang="en-US" dirty="0"/>
          </a:p>
        </p:txBody>
      </p:sp>
      <p:sp>
        <p:nvSpPr>
          <p:cNvPr id="7" name="Rectangle 6"/>
          <p:cNvSpPr/>
          <p:nvPr/>
        </p:nvSpPr>
        <p:spPr>
          <a:xfrm>
            <a:off x="253907" y="1337608"/>
            <a:ext cx="8682719" cy="1938992"/>
          </a:xfrm>
          <a:prstGeom prst="rect">
            <a:avLst/>
          </a:prstGeom>
        </p:spPr>
        <p:txBody>
          <a:bodyPr wrap="square">
            <a:spAutoFit/>
          </a:bodyPr>
          <a:lstStyle/>
          <a:p>
            <a:pPr eaLnBrk="0" hangingPunct="0">
              <a:spcBef>
                <a:spcPts val="600"/>
              </a:spcBef>
            </a:pPr>
            <a:r>
              <a:rPr lang="en-US" altLang="en-US" sz="1300" b="1" dirty="0" smtClean="0">
                <a:solidFill>
                  <a:srgbClr val="000000"/>
                </a:solidFill>
                <a:cs typeface="Arial" panose="020B0604020202020204" pitchFamily="34" charset="0"/>
              </a:rPr>
              <a:t>Background</a:t>
            </a:r>
            <a:r>
              <a:rPr lang="en-US" altLang="en-US" sz="1300" dirty="0" smtClean="0">
                <a:solidFill>
                  <a:srgbClr val="000000"/>
                </a:solidFill>
                <a:cs typeface="Arial" panose="020B0604020202020204" pitchFamily="34" charset="0"/>
              </a:rPr>
              <a:t>:</a:t>
            </a:r>
          </a:p>
          <a:p>
            <a:pPr marL="285750" indent="-285750" eaLnBrk="0" hangingPunct="0">
              <a:spcBef>
                <a:spcPts val="600"/>
              </a:spcBef>
              <a:buFont typeface="Wingdings" panose="05000000000000000000" pitchFamily="2" charset="2"/>
              <a:buChar char="§"/>
            </a:pPr>
            <a:r>
              <a:rPr lang="en-US" altLang="en-US" sz="1300" dirty="0" smtClean="0">
                <a:solidFill>
                  <a:srgbClr val="000000"/>
                </a:solidFill>
                <a:cs typeface="Arial" panose="020B0604020202020204" pitchFamily="34" charset="0"/>
              </a:rPr>
              <a:t>In 2011, CBP launched the Simplified Processes Initiative, a collaborative effort to develop innovative solutions to critical issues emerging at the intersection of trade facilitation, enforcement, and national security.</a:t>
            </a:r>
          </a:p>
          <a:p>
            <a:pPr marL="285750" indent="-285750" eaLnBrk="0" hangingPunct="0">
              <a:spcBef>
                <a:spcPts val="600"/>
              </a:spcBef>
              <a:buFont typeface="Wingdings" panose="05000000000000000000" pitchFamily="2" charset="2"/>
              <a:buChar char="§"/>
            </a:pPr>
            <a:r>
              <a:rPr lang="en-US" altLang="en-US" sz="1300" dirty="0" smtClean="0">
                <a:solidFill>
                  <a:srgbClr val="000000"/>
                </a:solidFill>
                <a:cs typeface="Arial" panose="020B0604020202020204" pitchFamily="34" charset="0"/>
              </a:rPr>
              <a:t>The successes resulting from the start of this initiative, to include the Simplified Entry pilot, established a foundation for new solutions aimed at simplifying the importation process.</a:t>
            </a:r>
          </a:p>
          <a:p>
            <a:pPr marL="285750" indent="-285750" eaLnBrk="0" hangingPunct="0">
              <a:spcBef>
                <a:spcPts val="600"/>
              </a:spcBef>
              <a:buFont typeface="Wingdings" panose="05000000000000000000" pitchFamily="2" charset="2"/>
              <a:buChar char="§"/>
            </a:pPr>
            <a:r>
              <a:rPr lang="en-US" altLang="en-US" sz="1300" dirty="0" smtClean="0">
                <a:solidFill>
                  <a:srgbClr val="000000"/>
                </a:solidFill>
                <a:cs typeface="Arial" panose="020B0604020202020204" pitchFamily="34" charset="0"/>
              </a:rPr>
              <a:t>CBP </a:t>
            </a:r>
            <a:r>
              <a:rPr lang="en-US" altLang="en-US" sz="1300" dirty="0">
                <a:solidFill>
                  <a:srgbClr val="000000"/>
                </a:solidFill>
                <a:cs typeface="Arial" panose="020B0604020202020204" pitchFamily="34" charset="0"/>
              </a:rPr>
              <a:t>reengaged the Simplified Processes Initiative in </a:t>
            </a:r>
            <a:r>
              <a:rPr lang="en-US" altLang="en-US" sz="1300" dirty="0" smtClean="0">
                <a:solidFill>
                  <a:srgbClr val="000000"/>
                </a:solidFill>
                <a:cs typeface="Arial" panose="020B0604020202020204" pitchFamily="34" charset="0"/>
              </a:rPr>
              <a:t>2014 to </a:t>
            </a:r>
            <a:r>
              <a:rPr lang="en-US" altLang="en-US" sz="1300" dirty="0">
                <a:solidFill>
                  <a:srgbClr val="000000"/>
                </a:solidFill>
                <a:cs typeface="Arial" panose="020B0604020202020204" pitchFamily="34" charset="0"/>
              </a:rPr>
              <a:t>advance border security and </a:t>
            </a:r>
            <a:r>
              <a:rPr lang="en-US" altLang="en-US" sz="1300" dirty="0" smtClean="0">
                <a:solidFill>
                  <a:srgbClr val="000000"/>
                </a:solidFill>
                <a:cs typeface="Arial" panose="020B0604020202020204" pitchFamily="34" charset="0"/>
              </a:rPr>
              <a:t>management; </a:t>
            </a:r>
            <a:r>
              <a:rPr lang="en-US" altLang="en-US" sz="1300" dirty="0">
                <a:solidFill>
                  <a:srgbClr val="000000"/>
                </a:solidFill>
                <a:cs typeface="Arial" panose="020B0604020202020204" pitchFamily="34" charset="0"/>
              </a:rPr>
              <a:t>enhance U.S. competitiveness by enabling lawful trade and </a:t>
            </a:r>
            <a:r>
              <a:rPr lang="en-US" altLang="en-US" sz="1300" dirty="0" smtClean="0">
                <a:solidFill>
                  <a:srgbClr val="000000"/>
                </a:solidFill>
                <a:cs typeface="Arial" panose="020B0604020202020204" pitchFamily="34" charset="0"/>
              </a:rPr>
              <a:t>travel; </a:t>
            </a:r>
            <a:r>
              <a:rPr lang="en-US" altLang="en-US" sz="1300" dirty="0">
                <a:solidFill>
                  <a:srgbClr val="000000"/>
                </a:solidFill>
                <a:cs typeface="Arial" panose="020B0604020202020204" pitchFamily="34" charset="0"/>
              </a:rPr>
              <a:t>and promote organizational </a:t>
            </a:r>
            <a:r>
              <a:rPr lang="en-US" altLang="en-US" sz="1300" dirty="0" smtClean="0">
                <a:solidFill>
                  <a:srgbClr val="000000"/>
                </a:solidFill>
                <a:cs typeface="Arial" panose="020B0604020202020204" pitchFamily="34" charset="0"/>
              </a:rPr>
              <a:t>innovation – all in line with Commissioner </a:t>
            </a:r>
            <a:r>
              <a:rPr lang="en-US" altLang="en-US" sz="1300" dirty="0">
                <a:solidFill>
                  <a:srgbClr val="000000"/>
                </a:solidFill>
                <a:cs typeface="Arial" panose="020B0604020202020204" pitchFamily="34" charset="0"/>
              </a:rPr>
              <a:t>Gil Kerlikowske’s CBP 2020 Vision and </a:t>
            </a:r>
            <a:r>
              <a:rPr lang="en-US" altLang="en-US" sz="1300" dirty="0" smtClean="0">
                <a:solidFill>
                  <a:srgbClr val="000000"/>
                </a:solidFill>
                <a:cs typeface="Arial" panose="020B0604020202020204" pitchFamily="34" charset="0"/>
              </a:rPr>
              <a:t>Strategy.</a:t>
            </a:r>
          </a:p>
        </p:txBody>
      </p:sp>
      <p:sp>
        <p:nvSpPr>
          <p:cNvPr id="9" name="Rectangle 8"/>
          <p:cNvSpPr/>
          <p:nvPr/>
        </p:nvSpPr>
        <p:spPr>
          <a:xfrm>
            <a:off x="253907" y="838200"/>
            <a:ext cx="8784773" cy="492443"/>
          </a:xfrm>
          <a:prstGeom prst="rect">
            <a:avLst/>
          </a:prstGeom>
        </p:spPr>
        <p:txBody>
          <a:bodyPr wrap="square">
            <a:spAutoFit/>
          </a:bodyPr>
          <a:lstStyle/>
          <a:p>
            <a:pPr eaLnBrk="0" hangingPunct="0">
              <a:spcBef>
                <a:spcPts val="600"/>
              </a:spcBef>
            </a:pPr>
            <a:r>
              <a:rPr lang="en-US" altLang="en-US" sz="1300" b="1" dirty="0">
                <a:solidFill>
                  <a:srgbClr val="000000"/>
                </a:solidFill>
                <a:cs typeface="Arial" panose="020B0604020202020204" pitchFamily="34" charset="0"/>
              </a:rPr>
              <a:t>Objective</a:t>
            </a:r>
            <a:r>
              <a:rPr lang="en-US" altLang="en-US" sz="1300" dirty="0">
                <a:solidFill>
                  <a:srgbClr val="000000"/>
                </a:solidFill>
                <a:cs typeface="Arial" panose="020B0604020202020204" pitchFamily="34" charset="0"/>
              </a:rPr>
              <a:t>: Develop transformation strategy and manage implementation of policy, processes and technology recommendations to optimize the import and export process through collaboration with the </a:t>
            </a:r>
            <a:r>
              <a:rPr lang="en-US" altLang="en-US" sz="1300" dirty="0" smtClean="0">
                <a:solidFill>
                  <a:srgbClr val="000000"/>
                </a:solidFill>
                <a:cs typeface="Arial" panose="020B0604020202020204" pitchFamily="34" charset="0"/>
              </a:rPr>
              <a:t>trade </a:t>
            </a:r>
            <a:r>
              <a:rPr lang="en-US" altLang="en-US" sz="1300" dirty="0">
                <a:solidFill>
                  <a:srgbClr val="000000"/>
                </a:solidFill>
                <a:cs typeface="Arial" panose="020B0604020202020204" pitchFamily="34" charset="0"/>
              </a:rPr>
              <a:t>and CBP.</a:t>
            </a:r>
          </a:p>
        </p:txBody>
      </p:sp>
      <p:sp>
        <p:nvSpPr>
          <p:cNvPr id="16" name="Rectangle 15"/>
          <p:cNvSpPr/>
          <p:nvPr/>
        </p:nvSpPr>
        <p:spPr>
          <a:xfrm>
            <a:off x="253907" y="3443174"/>
            <a:ext cx="8784773" cy="492443"/>
          </a:xfrm>
          <a:prstGeom prst="rect">
            <a:avLst/>
          </a:prstGeom>
        </p:spPr>
        <p:txBody>
          <a:bodyPr wrap="square">
            <a:spAutoFit/>
          </a:bodyPr>
          <a:lstStyle/>
          <a:p>
            <a:pPr eaLnBrk="0" hangingPunct="0">
              <a:spcBef>
                <a:spcPts val="600"/>
              </a:spcBef>
            </a:pPr>
            <a:r>
              <a:rPr lang="en-US" altLang="en-US" sz="1300" b="1" dirty="0" smtClean="0">
                <a:solidFill>
                  <a:srgbClr val="000000"/>
                </a:solidFill>
                <a:cs typeface="Arial" panose="020B0604020202020204" pitchFamily="34" charset="0"/>
              </a:rPr>
              <a:t>Approach:</a:t>
            </a:r>
            <a:r>
              <a:rPr lang="en-US" altLang="en-US" sz="1300" dirty="0" smtClean="0">
                <a:solidFill>
                  <a:srgbClr val="000000"/>
                </a:solidFill>
                <a:cs typeface="Arial" panose="020B0604020202020204" pitchFamily="34" charset="0"/>
              </a:rPr>
              <a:t> A Simplified Processes Working Group was established to identify </a:t>
            </a:r>
            <a:r>
              <a:rPr lang="en-US" altLang="en-US" sz="1300" dirty="0">
                <a:solidFill>
                  <a:srgbClr val="000000"/>
                </a:solidFill>
                <a:cs typeface="Arial" panose="020B0604020202020204" pitchFamily="34" charset="0"/>
              </a:rPr>
              <a:t>challenges and </a:t>
            </a:r>
            <a:r>
              <a:rPr lang="en-US" altLang="en-US" sz="1300" dirty="0" smtClean="0">
                <a:solidFill>
                  <a:srgbClr val="000000"/>
                </a:solidFill>
                <a:cs typeface="Arial" panose="020B0604020202020204" pitchFamily="34" charset="0"/>
              </a:rPr>
              <a:t>discuss potential solutions to critical trade needs; gather requirements</a:t>
            </a:r>
            <a:r>
              <a:rPr lang="en-US" altLang="en-US" sz="1300" dirty="0">
                <a:solidFill>
                  <a:srgbClr val="000000"/>
                </a:solidFill>
                <a:cs typeface="Arial" panose="020B0604020202020204" pitchFamily="34" charset="0"/>
              </a:rPr>
              <a:t>; and </a:t>
            </a:r>
            <a:r>
              <a:rPr lang="en-US" altLang="en-US" sz="1300" dirty="0" smtClean="0">
                <a:solidFill>
                  <a:srgbClr val="000000"/>
                </a:solidFill>
                <a:cs typeface="Arial" panose="020B0604020202020204" pitchFamily="34" charset="0"/>
              </a:rPr>
              <a:t>develop a proposed alternative. </a:t>
            </a:r>
            <a:endParaRPr lang="en-US" altLang="en-US" sz="1300" dirty="0">
              <a:solidFill>
                <a:srgbClr val="000000"/>
              </a:solidFill>
              <a:cs typeface="Arial" panose="020B0604020202020204" pitchFamily="34" charset="0"/>
            </a:endParaRPr>
          </a:p>
        </p:txBody>
      </p:sp>
      <p:sp>
        <p:nvSpPr>
          <p:cNvPr id="10" name="Round Same Side Corner Rectangle 9"/>
          <p:cNvSpPr/>
          <p:nvPr/>
        </p:nvSpPr>
        <p:spPr bwMode="auto">
          <a:xfrm>
            <a:off x="3154680" y="4226025"/>
            <a:ext cx="2834640" cy="396546"/>
          </a:xfrm>
          <a:prstGeom prst="round2SameRect">
            <a:avLst/>
          </a:prstGeom>
          <a:solidFill>
            <a:srgbClr val="0070C0"/>
          </a:solidFill>
          <a:ln w="9525" cap="flat" cmpd="sng" algn="ctr">
            <a:noFill/>
            <a:prstDash val="solid"/>
            <a:round/>
            <a:headEnd type="none" w="med" len="med"/>
            <a:tailEnd type="none" w="med" len="med"/>
          </a:ln>
          <a:effectLst/>
        </p:spPr>
        <p:txBody>
          <a:bodyPr vert="horz" wrap="square" lIns="0" tIns="45720" rIns="0" bIns="45720" numCol="1" rtlCol="0" anchor="ctr" anchorCtr="0" compatLnSpc="1">
            <a:prstTxWarp prst="textNoShape">
              <a:avLst/>
            </a:prstTxWarp>
            <a:noAutofit/>
          </a:bodyPr>
          <a:lstStyle/>
          <a:p>
            <a:pPr algn="ctr">
              <a:spcAft>
                <a:spcPts val="0"/>
              </a:spcAft>
              <a:buClr>
                <a:srgbClr val="00B050"/>
              </a:buClr>
            </a:pPr>
            <a:r>
              <a:rPr lang="en-US" sz="1200" b="1" i="1" dirty="0" smtClean="0">
                <a:solidFill>
                  <a:srgbClr val="FFFFFF"/>
                </a:solidFill>
                <a:cs typeface="Arial" panose="020B0604020202020204" pitchFamily="34" charset="0"/>
              </a:rPr>
              <a:t>Other Post-Summary Processes</a:t>
            </a:r>
            <a:endParaRPr lang="en-US" sz="1200" b="1" i="1" dirty="0">
              <a:solidFill>
                <a:srgbClr val="FFFFFF"/>
              </a:solidFill>
              <a:cs typeface="Arial" panose="020B0604020202020204" pitchFamily="34" charset="0"/>
            </a:endParaRPr>
          </a:p>
        </p:txBody>
      </p:sp>
      <p:sp>
        <p:nvSpPr>
          <p:cNvPr id="11" name="Down Arrow 10"/>
          <p:cNvSpPr/>
          <p:nvPr/>
        </p:nvSpPr>
        <p:spPr bwMode="auto">
          <a:xfrm rot="16200000">
            <a:off x="2932812" y="4227978"/>
            <a:ext cx="371169" cy="365760"/>
          </a:xfrm>
          <a:prstGeom prst="downArrow">
            <a:avLst>
              <a:gd name="adj1" fmla="val 57051"/>
              <a:gd name="adj2" fmla="val 50000"/>
            </a:avLst>
          </a:prstGeom>
          <a:solidFill>
            <a:schemeClr val="bg1">
              <a:lumMod val="10000"/>
              <a:lumOff val="90000"/>
            </a:schemeClr>
          </a:solidFill>
          <a:ln w="28575">
            <a:solidFill>
              <a:schemeClr val="tx1"/>
            </a:solidFill>
            <a:round/>
            <a:headEnd/>
            <a:tailEnd/>
          </a:ln>
          <a:effectLst/>
        </p:spPr>
        <p:txBody>
          <a:bodyPr/>
          <a:lstStyle/>
          <a:p>
            <a:pPr algn="ctr" eaLnBrk="0" hangingPunct="0">
              <a:lnSpc>
                <a:spcPct val="110000"/>
              </a:lnSpc>
            </a:pPr>
            <a:endParaRPr lang="en-US" sz="1100" b="1" dirty="0">
              <a:solidFill>
                <a:srgbClr val="000063"/>
              </a:solidFill>
            </a:endParaRPr>
          </a:p>
        </p:txBody>
      </p:sp>
      <p:sp>
        <p:nvSpPr>
          <p:cNvPr id="13" name="Rectangle 12"/>
          <p:cNvSpPr/>
          <p:nvPr/>
        </p:nvSpPr>
        <p:spPr bwMode="auto">
          <a:xfrm>
            <a:off x="3152587" y="4624636"/>
            <a:ext cx="2834640" cy="1776164"/>
          </a:xfrm>
          <a:prstGeom prst="rect">
            <a:avLst/>
          </a:prstGeom>
          <a:solidFill>
            <a:schemeClr val="bg1">
              <a:lumMod val="10000"/>
              <a:lumOff val="90000"/>
            </a:schemeClr>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indent="-171450" eaLnBrk="0" hangingPunct="0">
              <a:spcAft>
                <a:spcPts val="600"/>
              </a:spcAft>
              <a:buClr>
                <a:srgbClr val="0070C0"/>
              </a:buClr>
              <a:buFont typeface="Wingdings 2" panose="05020102010507070707" pitchFamily="18" charset="2"/>
              <a:buChar char="R"/>
            </a:pPr>
            <a:r>
              <a:rPr lang="en-US" altLang="en-US" sz="1050" dirty="0">
                <a:solidFill>
                  <a:srgbClr val="323232"/>
                </a:solidFill>
                <a:cs typeface="Arial" panose="020B0604020202020204" pitchFamily="34" charset="0"/>
              </a:rPr>
              <a:t>Conducted a research and development effort to </a:t>
            </a:r>
            <a:r>
              <a:rPr lang="en-US" altLang="en-US" sz="1050" b="1" dirty="0">
                <a:solidFill>
                  <a:srgbClr val="323232"/>
                </a:solidFill>
                <a:cs typeface="Arial" panose="020B0604020202020204" pitchFamily="34" charset="0"/>
              </a:rPr>
              <a:t>define the desired future-state of </a:t>
            </a:r>
            <a:r>
              <a:rPr lang="en-US" altLang="en-US" sz="1050" b="1" dirty="0" smtClean="0">
                <a:solidFill>
                  <a:srgbClr val="323232"/>
                </a:solidFill>
                <a:cs typeface="Arial" panose="020B0604020202020204" pitchFamily="34" charset="0"/>
              </a:rPr>
              <a:t>post-summary </a:t>
            </a:r>
            <a:r>
              <a:rPr lang="en-US" altLang="en-US" sz="1050" b="1" dirty="0">
                <a:solidFill>
                  <a:srgbClr val="323232"/>
                </a:solidFill>
                <a:cs typeface="Arial" panose="020B0604020202020204" pitchFamily="34" charset="0"/>
              </a:rPr>
              <a:t>processes.</a:t>
            </a:r>
          </a:p>
          <a:p>
            <a:pPr marL="171450" indent="-171450" eaLnBrk="0" hangingPunct="0">
              <a:spcAft>
                <a:spcPts val="600"/>
              </a:spcAft>
              <a:buClr>
                <a:srgbClr val="0070C0"/>
              </a:buClr>
              <a:buFont typeface="Wingdings 2" panose="05020102010507070707" pitchFamily="18" charset="2"/>
              <a:buChar char="R"/>
            </a:pPr>
            <a:r>
              <a:rPr lang="en-US" altLang="en-US" sz="1050" dirty="0" smtClean="0">
                <a:solidFill>
                  <a:srgbClr val="323232"/>
                </a:solidFill>
                <a:cs typeface="Arial" panose="020B0604020202020204" pitchFamily="34" charset="0"/>
              </a:rPr>
              <a:t>Identified government and trade business needs and opportunities </a:t>
            </a:r>
            <a:r>
              <a:rPr lang="en-US" altLang="en-US" sz="1050" dirty="0">
                <a:solidFill>
                  <a:srgbClr val="323232"/>
                </a:solidFill>
                <a:cs typeface="Arial" panose="020B0604020202020204" pitchFamily="34" charset="0"/>
              </a:rPr>
              <a:t>for improvement within the </a:t>
            </a:r>
            <a:r>
              <a:rPr lang="en-US" altLang="en-US" sz="1050" b="1" dirty="0">
                <a:solidFill>
                  <a:srgbClr val="323232"/>
                </a:solidFill>
                <a:cs typeface="Arial" panose="020B0604020202020204" pitchFamily="34" charset="0"/>
              </a:rPr>
              <a:t>reconciliation, liquidation, protest, drawback and remote location filing (RLF) </a:t>
            </a:r>
            <a:r>
              <a:rPr lang="en-US" altLang="en-US" sz="1050" b="1" dirty="0" smtClean="0">
                <a:solidFill>
                  <a:srgbClr val="323232"/>
                </a:solidFill>
                <a:cs typeface="Arial" panose="020B0604020202020204" pitchFamily="34" charset="0"/>
              </a:rPr>
              <a:t>processes.</a:t>
            </a:r>
            <a:endParaRPr lang="en-US" altLang="en-US" sz="1050" b="1" dirty="0">
              <a:solidFill>
                <a:srgbClr val="323232"/>
              </a:solidFill>
              <a:cs typeface="Arial" panose="020B0604020202020204" pitchFamily="34" charset="0"/>
            </a:endParaRPr>
          </a:p>
        </p:txBody>
      </p:sp>
      <p:sp>
        <p:nvSpPr>
          <p:cNvPr id="12" name="Rectangle 11"/>
          <p:cNvSpPr/>
          <p:nvPr/>
        </p:nvSpPr>
        <p:spPr bwMode="auto">
          <a:xfrm>
            <a:off x="166388" y="4624637"/>
            <a:ext cx="2834640" cy="1736910"/>
          </a:xfrm>
          <a:prstGeom prst="rect">
            <a:avLst/>
          </a:prstGeom>
          <a:solidFill>
            <a:schemeClr val="bg1">
              <a:lumMod val="10000"/>
              <a:lumOff val="90000"/>
            </a:schemeClr>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1450" indent="-171450">
              <a:spcAft>
                <a:spcPts val="600"/>
              </a:spcAft>
              <a:buClr>
                <a:srgbClr val="0070C0"/>
              </a:buClr>
              <a:buFont typeface="Wingdings 2" panose="05020102010507070707" pitchFamily="18" charset="2"/>
              <a:buChar char="R"/>
            </a:pPr>
            <a:r>
              <a:rPr lang="en-US" sz="1050" b="1" dirty="0">
                <a:solidFill>
                  <a:srgbClr val="323232"/>
                </a:solidFill>
                <a:cs typeface="Arial" panose="020B0604020202020204" pitchFamily="34" charset="0"/>
              </a:rPr>
              <a:t>Examined the import summary and revenue collections processes </a:t>
            </a:r>
            <a:r>
              <a:rPr lang="en-US" sz="1050" dirty="0">
                <a:solidFill>
                  <a:srgbClr val="323232"/>
                </a:solidFill>
                <a:cs typeface="Arial" panose="020B0604020202020204" pitchFamily="34" charset="0"/>
              </a:rPr>
              <a:t>and </a:t>
            </a:r>
            <a:r>
              <a:rPr lang="en-US" sz="1050" dirty="0" smtClean="0">
                <a:solidFill>
                  <a:srgbClr val="323232"/>
                </a:solidFill>
                <a:cs typeface="Arial" panose="020B0604020202020204" pitchFamily="34" charset="0"/>
              </a:rPr>
              <a:t>identified </a:t>
            </a:r>
            <a:r>
              <a:rPr lang="en-US" sz="1050" dirty="0">
                <a:solidFill>
                  <a:srgbClr val="323232"/>
                </a:solidFill>
                <a:cs typeface="Arial" panose="020B0604020202020204" pitchFamily="34" charset="0"/>
              </a:rPr>
              <a:t>opportunities for </a:t>
            </a:r>
            <a:r>
              <a:rPr lang="en-US" sz="1050" dirty="0" smtClean="0">
                <a:solidFill>
                  <a:srgbClr val="323232"/>
                </a:solidFill>
                <a:cs typeface="Arial" panose="020B0604020202020204" pitchFamily="34" charset="0"/>
              </a:rPr>
              <a:t>improvements.</a:t>
            </a:r>
            <a:endParaRPr lang="en-US" sz="1050" dirty="0">
              <a:solidFill>
                <a:srgbClr val="323232"/>
              </a:solidFill>
              <a:cs typeface="Arial" panose="020B0604020202020204" pitchFamily="34" charset="0"/>
            </a:endParaRPr>
          </a:p>
          <a:p>
            <a:pPr marL="171450" indent="-171450">
              <a:spcAft>
                <a:spcPts val="600"/>
              </a:spcAft>
              <a:buClr>
                <a:srgbClr val="0070C0"/>
              </a:buClr>
              <a:buFont typeface="Wingdings 2" panose="05020102010507070707" pitchFamily="18" charset="2"/>
              <a:buChar char="R"/>
            </a:pPr>
            <a:r>
              <a:rPr lang="en-US" sz="1050" dirty="0">
                <a:solidFill>
                  <a:srgbClr val="323232"/>
                </a:solidFill>
                <a:cs typeface="Arial" panose="020B0604020202020204" pitchFamily="34" charset="0"/>
              </a:rPr>
              <a:t>Developed a draft Simplified Processes concept, which included recommendations </a:t>
            </a:r>
            <a:r>
              <a:rPr lang="en-US" sz="1050" b="1" dirty="0">
                <a:solidFill>
                  <a:srgbClr val="323232"/>
                </a:solidFill>
                <a:cs typeface="Arial" panose="020B0604020202020204" pitchFamily="34" charset="0"/>
              </a:rPr>
              <a:t>to improve the Entry Summary, payment, and adjustment </a:t>
            </a:r>
            <a:r>
              <a:rPr lang="en-US" sz="1050" b="1" dirty="0" smtClean="0">
                <a:solidFill>
                  <a:srgbClr val="323232"/>
                </a:solidFill>
                <a:cs typeface="Arial" panose="020B0604020202020204" pitchFamily="34" charset="0"/>
              </a:rPr>
              <a:t>processes</a:t>
            </a:r>
            <a:r>
              <a:rPr lang="en-US" sz="1050" dirty="0" smtClean="0">
                <a:solidFill>
                  <a:srgbClr val="323232"/>
                </a:solidFill>
                <a:cs typeface="Arial" panose="020B0604020202020204" pitchFamily="34" charset="0"/>
              </a:rPr>
              <a:t>.</a:t>
            </a:r>
            <a:endParaRPr lang="en-US" sz="1050" dirty="0">
              <a:solidFill>
                <a:srgbClr val="323232"/>
              </a:solidFill>
              <a:cs typeface="Arial" panose="020B0604020202020204" pitchFamily="34" charset="0"/>
            </a:endParaRPr>
          </a:p>
        </p:txBody>
      </p:sp>
      <p:sp>
        <p:nvSpPr>
          <p:cNvPr id="14" name="Round Same Side Corner Rectangle 13"/>
          <p:cNvSpPr/>
          <p:nvPr/>
        </p:nvSpPr>
        <p:spPr bwMode="auto">
          <a:xfrm>
            <a:off x="164374" y="4225273"/>
            <a:ext cx="2834640" cy="401430"/>
          </a:xfrm>
          <a:prstGeom prst="round2SameRect">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a:spcAft>
                <a:spcPts val="0"/>
              </a:spcAft>
              <a:buClr>
                <a:srgbClr val="00B050"/>
              </a:buClr>
            </a:pPr>
            <a:r>
              <a:rPr lang="en-US" sz="1200" b="1" i="1" dirty="0" smtClean="0">
                <a:solidFill>
                  <a:srgbClr val="FFFFFF"/>
                </a:solidFill>
                <a:cs typeface="Arial" panose="020B0604020202020204" pitchFamily="34" charset="0"/>
              </a:rPr>
              <a:t>Summary and Revenue Collection</a:t>
            </a:r>
            <a:endParaRPr lang="en-US" sz="1050" b="1" i="1" dirty="0">
              <a:solidFill>
                <a:srgbClr val="FFFFFF"/>
              </a:solidFill>
              <a:cs typeface="Arial" panose="020B0604020202020204" pitchFamily="34" charset="0"/>
            </a:endParaRPr>
          </a:p>
        </p:txBody>
      </p:sp>
      <p:sp>
        <p:nvSpPr>
          <p:cNvPr id="23" name="TextBox 22"/>
          <p:cNvSpPr txBox="1"/>
          <p:nvPr/>
        </p:nvSpPr>
        <p:spPr>
          <a:xfrm>
            <a:off x="273958" y="3982203"/>
            <a:ext cx="2661560" cy="215627"/>
          </a:xfrm>
          <a:prstGeom prst="rect">
            <a:avLst/>
          </a:prstGeom>
          <a:noFill/>
        </p:spPr>
        <p:txBody>
          <a:bodyPr wrap="square" rtlCol="0">
            <a:noAutofit/>
          </a:bodyPr>
          <a:lstStyle/>
          <a:p>
            <a:pPr algn="ctr"/>
            <a:r>
              <a:rPr lang="en-US" sz="1050" dirty="0" smtClean="0">
                <a:solidFill>
                  <a:srgbClr val="AAAAB7">
                    <a:lumMod val="50000"/>
                  </a:srgbClr>
                </a:solidFill>
                <a:cs typeface="Arial" panose="020B0604020202020204" pitchFamily="34" charset="0"/>
              </a:rPr>
              <a:t>2014</a:t>
            </a:r>
            <a:endParaRPr lang="en-US" sz="1050" dirty="0">
              <a:solidFill>
                <a:srgbClr val="AAAAB7">
                  <a:lumMod val="50000"/>
                </a:srgbClr>
              </a:solidFill>
              <a:cs typeface="Arial" panose="020B0604020202020204" pitchFamily="34" charset="0"/>
            </a:endParaRPr>
          </a:p>
        </p:txBody>
      </p:sp>
      <p:sp>
        <p:nvSpPr>
          <p:cNvPr id="24" name="TextBox 23"/>
          <p:cNvSpPr txBox="1"/>
          <p:nvPr/>
        </p:nvSpPr>
        <p:spPr>
          <a:xfrm>
            <a:off x="3152587" y="3982203"/>
            <a:ext cx="2661560" cy="215627"/>
          </a:xfrm>
          <a:prstGeom prst="rect">
            <a:avLst/>
          </a:prstGeom>
          <a:noFill/>
        </p:spPr>
        <p:txBody>
          <a:bodyPr wrap="square" rtlCol="0">
            <a:noAutofit/>
          </a:bodyPr>
          <a:lstStyle/>
          <a:p>
            <a:pPr algn="ctr"/>
            <a:r>
              <a:rPr lang="en-US" sz="1050" dirty="0" smtClean="0">
                <a:solidFill>
                  <a:srgbClr val="AAAAB7">
                    <a:lumMod val="50000"/>
                  </a:srgbClr>
                </a:solidFill>
                <a:cs typeface="Arial" panose="020B0604020202020204" pitchFamily="34" charset="0"/>
              </a:rPr>
              <a:t>2015</a:t>
            </a:r>
            <a:endParaRPr lang="en-US" sz="1050" dirty="0">
              <a:solidFill>
                <a:srgbClr val="AAAAB7">
                  <a:lumMod val="50000"/>
                </a:srgbClr>
              </a:solidFill>
              <a:cs typeface="Arial" panose="020B0604020202020204" pitchFamily="34" charset="0"/>
            </a:endParaRPr>
          </a:p>
        </p:txBody>
      </p:sp>
      <p:sp>
        <p:nvSpPr>
          <p:cNvPr id="25" name="TextBox 24"/>
          <p:cNvSpPr txBox="1"/>
          <p:nvPr/>
        </p:nvSpPr>
        <p:spPr>
          <a:xfrm>
            <a:off x="6208482" y="3982203"/>
            <a:ext cx="2661560" cy="215627"/>
          </a:xfrm>
          <a:prstGeom prst="rect">
            <a:avLst/>
          </a:prstGeom>
          <a:noFill/>
        </p:spPr>
        <p:txBody>
          <a:bodyPr wrap="square" rtlCol="0">
            <a:noAutofit/>
          </a:bodyPr>
          <a:lstStyle/>
          <a:p>
            <a:pPr algn="ctr"/>
            <a:r>
              <a:rPr lang="en-US" sz="1050" dirty="0" smtClean="0">
                <a:solidFill>
                  <a:srgbClr val="AAAAB7">
                    <a:lumMod val="50000"/>
                  </a:srgbClr>
                </a:solidFill>
                <a:cs typeface="Arial" panose="020B0604020202020204" pitchFamily="34" charset="0"/>
              </a:rPr>
              <a:t>2016-2017</a:t>
            </a:r>
            <a:endParaRPr lang="en-US" sz="1050" dirty="0">
              <a:solidFill>
                <a:srgbClr val="AAAAB7">
                  <a:lumMod val="50000"/>
                </a:srgbClr>
              </a:solidFill>
              <a:cs typeface="Arial" panose="020B0604020202020204" pitchFamily="34" charset="0"/>
            </a:endParaRPr>
          </a:p>
        </p:txBody>
      </p:sp>
      <p:cxnSp>
        <p:nvCxnSpPr>
          <p:cNvPr id="26" name="Straight Connector 25"/>
          <p:cNvCxnSpPr/>
          <p:nvPr/>
        </p:nvCxnSpPr>
        <p:spPr bwMode="auto">
          <a:xfrm flipH="1">
            <a:off x="273957" y="3352800"/>
            <a:ext cx="8489043" cy="0"/>
          </a:xfrm>
          <a:prstGeom prst="line">
            <a:avLst/>
          </a:prstGeom>
          <a:solidFill>
            <a:srgbClr val="FFFFFF"/>
          </a:solidFill>
          <a:ln w="19050" cap="flat" cmpd="sng" algn="ctr">
            <a:solidFill>
              <a:schemeClr val="accent4">
                <a:lumMod val="75000"/>
              </a:schemeClr>
            </a:solidFill>
            <a:prstDash val="sysDot"/>
            <a:round/>
            <a:headEnd type="none" w="med" len="med"/>
            <a:tailEnd type="none" w="med" len="med"/>
          </a:ln>
          <a:effectLst/>
        </p:spPr>
      </p:cxnSp>
    </p:spTree>
    <p:extLst>
      <p:ext uri="{BB962C8B-B14F-4D97-AF65-F5344CB8AC3E}">
        <p14:creationId xmlns:p14="http://schemas.microsoft.com/office/powerpoint/2010/main" val="3806336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14240" y="1889616"/>
            <a:ext cx="7676008" cy="276999"/>
          </a:xfrm>
          <a:prstGeom prst="rect">
            <a:avLst/>
          </a:prstGeom>
          <a:solidFill>
            <a:schemeClr val="tx1">
              <a:lumMod val="85000"/>
            </a:schemeClr>
          </a:solidFill>
        </p:spPr>
        <p:txBody>
          <a:bodyPr wrap="square" rtlCol="0">
            <a:spAutoFit/>
          </a:bodyPr>
          <a:lstStyle/>
          <a:p>
            <a:pPr algn="ctr"/>
            <a:r>
              <a:rPr lang="en-US" sz="1200" b="1" dirty="0" smtClean="0">
                <a:solidFill>
                  <a:srgbClr val="000000"/>
                </a:solidFill>
              </a:rPr>
              <a:t>Key Recommendations</a:t>
            </a:r>
            <a:endParaRPr lang="en-US" sz="1200" b="1"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896673"/>
              </p:ext>
            </p:extLst>
          </p:nvPr>
        </p:nvGraphicFramePr>
        <p:xfrm>
          <a:off x="76200" y="2159000"/>
          <a:ext cx="8928991" cy="4506946"/>
        </p:xfrm>
        <a:graphic>
          <a:graphicData uri="http://schemas.openxmlformats.org/drawingml/2006/table">
            <a:tbl>
              <a:tblPr firstRow="1" bandRow="1">
                <a:tableStyleId>{2D5ABB26-0587-4C30-8999-92F81FD0307C}</a:tableStyleId>
              </a:tblPr>
              <a:tblGrid>
                <a:gridCol w="1584175"/>
                <a:gridCol w="7344816"/>
              </a:tblGrid>
              <a:tr h="960120">
                <a:tc>
                  <a:txBody>
                    <a:bodyPr/>
                    <a:lstStyle/>
                    <a:p>
                      <a:pPr algn="ctr" fontAlgn="base">
                        <a:spcBef>
                          <a:spcPct val="0"/>
                        </a:spcBef>
                        <a:spcAft>
                          <a:spcPct val="0"/>
                        </a:spcAft>
                      </a:pPr>
                      <a:r>
                        <a:rPr lang="en-US" sz="1200" b="1" dirty="0" smtClean="0">
                          <a:solidFill>
                            <a:schemeClr val="accent4">
                              <a:lumMod val="50000"/>
                            </a:schemeClr>
                          </a:solidFill>
                          <a:latin typeface="Arial" panose="020B0604020202020204" pitchFamily="34" charset="0"/>
                          <a:cs typeface="Arial" panose="020B0604020202020204" pitchFamily="34" charset="0"/>
                        </a:rPr>
                        <a:t>Monthly Summary &amp; National Statements</a:t>
                      </a:r>
                    </a:p>
                  </a:txBody>
                  <a:tcPr marL="0" marR="0" marT="18288" marB="0">
                    <a:lnT w="19050" cap="flat" cmpd="sng" algn="ctr">
                      <a:noFill/>
                      <a:prstDash val="sysDot"/>
                      <a:round/>
                      <a:headEnd type="none" w="med" len="med"/>
                      <a:tailEnd type="none" w="med" len="med"/>
                    </a:lnT>
                    <a:lnB w="19050" cap="flat" cmpd="sng" algn="ctr">
                      <a:solidFill>
                        <a:srgbClr val="000000"/>
                      </a:solidFill>
                      <a:prstDash val="sysDot"/>
                      <a:round/>
                      <a:headEnd type="none" w="med" len="med"/>
                      <a:tailEnd type="none" w="med" len="med"/>
                    </a:lnB>
                  </a:tcPr>
                </a:tc>
                <a:tc>
                  <a:txBody>
                    <a:bodyPr/>
                    <a:lstStyle/>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Filers may submit a monthly summary that includes releases over a calendar month's time. </a:t>
                      </a:r>
                    </a:p>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Each line of a monthly summary is considered a "reconfigured entry" that is subject to liquidation, protest and any other downstream process.</a:t>
                      </a:r>
                    </a:p>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A separate National Financial Monthly Statement will include debits (duties, taxes, fees, bills and interest) and credits (refunds) netted as a total balance due for a calendar month.</a:t>
                      </a:r>
                    </a:p>
                  </a:txBody>
                  <a:tcPr anchor="ctr">
                    <a:lnT w="19050" cap="flat" cmpd="sng" algn="ctr">
                      <a:noFill/>
                      <a:prstDash val="sysDot"/>
                      <a:round/>
                      <a:headEnd type="none" w="med" len="med"/>
                      <a:tailEnd type="none" w="med" len="med"/>
                    </a:lnT>
                    <a:lnB w="19050" cap="flat" cmpd="sng" algn="ctr">
                      <a:solidFill>
                        <a:srgbClr val="000000"/>
                      </a:solidFill>
                      <a:prstDash val="sysDot"/>
                      <a:round/>
                      <a:headEnd type="none" w="med" len="med"/>
                      <a:tailEnd type="none" w="med" len="med"/>
                    </a:lnB>
                  </a:tcPr>
                </a:tc>
              </a:tr>
              <a:tr h="7274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2">
                              <a:lumMod val="50000"/>
                            </a:schemeClr>
                          </a:solidFill>
                          <a:latin typeface="Arial" panose="020B0604020202020204" pitchFamily="34" charset="0"/>
                          <a:cs typeface="Arial" panose="020B0604020202020204" pitchFamily="34" charset="0"/>
                        </a:rPr>
                        <a:t>Liquidation</a:t>
                      </a:r>
                    </a:p>
                  </a:txBody>
                  <a:tcPr marL="0" marR="0" marT="18288" marB="0">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c>
                  <a:txBody>
                    <a:bodyPr/>
                    <a:lstStyle/>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Allow for deem liquidation of all consumption entries at one (1) year from the date of entry.</a:t>
                      </a:r>
                    </a:p>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Implement processes to accommodate line-level liquidation. </a:t>
                      </a:r>
                    </a:p>
                    <a:p>
                      <a:pPr marL="285750" indent="-233363" eaLnBrk="0" hangingPunct="0">
                        <a:spcBef>
                          <a:spcPts val="300"/>
                        </a:spcBef>
                        <a:buFont typeface="Wingdings" panose="05000000000000000000" pitchFamily="2" charset="2"/>
                        <a:buChar char="§"/>
                      </a:pPr>
                      <a:r>
                        <a:rPr lang="en-US" sz="1200" kern="1200" baseline="0" dirty="0" smtClean="0">
                          <a:solidFill>
                            <a:srgbClr val="000000"/>
                          </a:solidFill>
                          <a:latin typeface="Arial" panose="020B0604020202020204" pitchFamily="34" charset="0"/>
                          <a:ea typeface="+mn-ea"/>
                          <a:cs typeface="Arial" panose="020B0604020202020204" pitchFamily="34" charset="0"/>
                        </a:rPr>
                        <a:t>Allow for the importer to obtain liquidation status details from their ACE portal account or CBP.gov.</a:t>
                      </a:r>
                    </a:p>
                  </a:txBody>
                  <a:tcPr anchor="ctr">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r>
              <a:tr h="793518">
                <a:tc>
                  <a:txBody>
                    <a:bodyPr/>
                    <a:lstStyle/>
                    <a:p>
                      <a:pPr algn="ctr"/>
                      <a:r>
                        <a:rPr lang="en-US" sz="1200" b="1" dirty="0" smtClean="0">
                          <a:solidFill>
                            <a:srgbClr val="7030A0"/>
                          </a:solidFill>
                          <a:latin typeface="Arial" panose="020B0604020202020204" pitchFamily="34" charset="0"/>
                          <a:cs typeface="Arial" panose="020B0604020202020204" pitchFamily="34" charset="0"/>
                        </a:rPr>
                        <a:t>Protest</a:t>
                      </a:r>
                    </a:p>
                  </a:txBody>
                  <a:tcPr marL="0" marR="0" marT="18288" marB="0">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c>
                  <a:txBody>
                    <a:bodyPr/>
                    <a:lstStyle/>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Transition the protest process to an electronic format.</a:t>
                      </a: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Expand the electronic protest filing to a broader range of trade stakeholders such as attorneys, importers, and sureties.</a:t>
                      </a: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Auto-populate numerous Entry Summaries onto one protest</a:t>
                      </a:r>
                      <a:r>
                        <a:rPr lang="en-US" sz="1200" baseline="0" dirty="0" smtClean="0">
                          <a:solidFill>
                            <a:srgbClr val="000000"/>
                          </a:solidFill>
                          <a:latin typeface="Arial" panose="020B0604020202020204" pitchFamily="34" charset="0"/>
                          <a:cs typeface="Arial" panose="020B0604020202020204" pitchFamily="34" charset="0"/>
                        </a:rPr>
                        <a:t> while providing protest statuses on ACE.</a:t>
                      </a:r>
                      <a:endParaRPr lang="en-US" sz="1200" dirty="0" smtClean="0">
                        <a:solidFill>
                          <a:srgbClr val="000000"/>
                        </a:solidFill>
                        <a:latin typeface="Arial" panose="020B0604020202020204" pitchFamily="34" charset="0"/>
                        <a:cs typeface="Arial" panose="020B0604020202020204" pitchFamily="34" charset="0"/>
                      </a:endParaRPr>
                    </a:p>
                  </a:txBody>
                  <a:tcPr anchor="ctr">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r>
              <a:tr h="805506">
                <a:tc>
                  <a:txBody>
                    <a:bodyPr/>
                    <a:lstStyle/>
                    <a:p>
                      <a:pPr algn="ctr"/>
                      <a:r>
                        <a:rPr lang="en-US" sz="1200" b="1" dirty="0" smtClean="0">
                          <a:solidFill>
                            <a:schemeClr val="accent2"/>
                          </a:solidFill>
                          <a:latin typeface="Arial" panose="020B0604020202020204" pitchFamily="34" charset="0"/>
                          <a:cs typeface="Arial" panose="020B0604020202020204" pitchFamily="34" charset="0"/>
                        </a:rPr>
                        <a:t>Reconciliation</a:t>
                      </a:r>
                      <a:endParaRPr lang="en-US" sz="1200" b="1" dirty="0">
                        <a:solidFill>
                          <a:schemeClr val="accent2"/>
                        </a:solidFill>
                        <a:latin typeface="Arial" panose="020B0604020202020204" pitchFamily="34" charset="0"/>
                        <a:cs typeface="Arial" panose="020B0604020202020204" pitchFamily="34" charset="0"/>
                      </a:endParaRPr>
                    </a:p>
                  </a:txBody>
                  <a:tcPr marL="0" marR="0" marT="18288" marB="0">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c>
                  <a:txBody>
                    <a:bodyPr/>
                    <a:lstStyle/>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File all reconciliation data electronically and only with necessary data elements. </a:t>
                      </a: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Eliminate</a:t>
                      </a:r>
                      <a:r>
                        <a:rPr lang="en-US" sz="1200" baseline="0" dirty="0" smtClean="0">
                          <a:solidFill>
                            <a:srgbClr val="000000"/>
                          </a:solidFill>
                          <a:latin typeface="Arial" panose="020B0604020202020204" pitchFamily="34" charset="0"/>
                          <a:cs typeface="Arial" panose="020B0604020202020204" pitchFamily="34" charset="0"/>
                        </a:rPr>
                        <a:t> the requirement of having to file an 09 entry and extend liquidation for flagged entries/lines an extra year from the date of entry.</a:t>
                      </a:r>
                      <a:endParaRPr lang="en-US" sz="1200" dirty="0" smtClean="0">
                        <a:solidFill>
                          <a:srgbClr val="000000"/>
                        </a:solidFill>
                        <a:latin typeface="Arial" panose="020B0604020202020204" pitchFamily="34" charset="0"/>
                        <a:cs typeface="Arial" panose="020B0604020202020204" pitchFamily="34" charset="0"/>
                      </a:endParaRP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Manage reconciliation by account and permit filing at any Center or POE.</a:t>
                      </a:r>
                    </a:p>
                  </a:txBody>
                  <a:tcPr anchor="ctr">
                    <a:lnT w="19050" cap="flat" cmpd="sng" algn="ctr">
                      <a:solidFill>
                        <a:srgbClr val="000000"/>
                      </a:solidFill>
                      <a:prstDash val="sysDot"/>
                      <a:round/>
                      <a:headEnd type="none" w="med" len="med"/>
                      <a:tailEnd type="none" w="med" len="med"/>
                    </a:lnT>
                    <a:lnB w="19050" cap="flat" cmpd="sng" algn="ctr">
                      <a:solidFill>
                        <a:srgbClr val="000000"/>
                      </a:solidFill>
                      <a:prstDash val="sysDot"/>
                      <a:round/>
                      <a:headEnd type="none" w="med" len="med"/>
                      <a:tailEnd type="none" w="med" len="med"/>
                    </a:lnB>
                  </a:tcPr>
                </a:tc>
              </a:tr>
              <a:tr h="637474">
                <a:tc>
                  <a:txBody>
                    <a:bodyPr/>
                    <a:lstStyle/>
                    <a:p>
                      <a:pPr algn="ctr"/>
                      <a:r>
                        <a:rPr lang="en-US" sz="1200" b="1" dirty="0" smtClean="0">
                          <a:solidFill>
                            <a:srgbClr val="C00000"/>
                          </a:solidFill>
                          <a:latin typeface="Arial" panose="020B0604020202020204" pitchFamily="34" charset="0"/>
                          <a:cs typeface="Arial" panose="020B0604020202020204" pitchFamily="34" charset="0"/>
                        </a:rPr>
                        <a:t>Drawback</a:t>
                      </a:r>
                      <a:endParaRPr lang="en-US" sz="1200" b="1" dirty="0">
                        <a:solidFill>
                          <a:srgbClr val="C00000"/>
                        </a:solidFill>
                        <a:latin typeface="Arial" panose="020B0604020202020204" pitchFamily="34" charset="0"/>
                        <a:cs typeface="Arial" panose="020B0604020202020204" pitchFamily="34" charset="0"/>
                      </a:endParaRPr>
                    </a:p>
                  </a:txBody>
                  <a:tcPr marL="0" marR="0" marT="18288" marB="0">
                    <a:lnT w="19050" cap="flat" cmpd="sng" algn="ctr">
                      <a:solidFill>
                        <a:srgbClr val="000000"/>
                      </a:solidFill>
                      <a:prstDash val="sysDot"/>
                      <a:round/>
                      <a:headEnd type="none" w="med" len="med"/>
                      <a:tailEnd type="none" w="med" len="med"/>
                    </a:lnT>
                  </a:tcPr>
                </a:tc>
                <a:tc>
                  <a:txBody>
                    <a:bodyPr/>
                    <a:lstStyle/>
                    <a:p>
                      <a:pPr marL="285750" indent="-233363" eaLnBrk="0" hangingPunct="0">
                        <a:spcBef>
                          <a:spcPts val="300"/>
                        </a:spcBef>
                        <a:buFont typeface="Wingdings" panose="05000000000000000000" pitchFamily="2" charset="2"/>
                        <a:buChar char="§"/>
                      </a:pPr>
                      <a:r>
                        <a:rPr lang="en-US" sz="1200" kern="1200" dirty="0" smtClean="0">
                          <a:solidFill>
                            <a:srgbClr val="000000"/>
                          </a:solidFill>
                          <a:latin typeface="Arial" panose="020B0604020202020204" pitchFamily="34" charset="0"/>
                          <a:ea typeface="+mn-ea"/>
                          <a:cs typeface="Arial" panose="020B0604020202020204" pitchFamily="34" charset="0"/>
                        </a:rPr>
                        <a:t>Develop a process for the claimant to submit a “drawback profile” electronically along with automating other</a:t>
                      </a:r>
                      <a:r>
                        <a:rPr lang="en-US" sz="1200" kern="1200" baseline="0" dirty="0" smtClean="0">
                          <a:solidFill>
                            <a:srgbClr val="000000"/>
                          </a:solidFill>
                          <a:latin typeface="Arial" panose="020B0604020202020204" pitchFamily="34" charset="0"/>
                          <a:ea typeface="+mn-ea"/>
                          <a:cs typeface="Arial" panose="020B0604020202020204" pitchFamily="34" charset="0"/>
                        </a:rPr>
                        <a:t> Drawback processes in ACE</a:t>
                      </a:r>
                      <a:r>
                        <a:rPr lang="en-US" sz="1200" kern="1200" dirty="0" smtClean="0">
                          <a:solidFill>
                            <a:srgbClr val="000000"/>
                          </a:solidFill>
                          <a:latin typeface="Arial" panose="020B0604020202020204" pitchFamily="34" charset="0"/>
                          <a:ea typeface="+mn-ea"/>
                          <a:cs typeface="Arial" panose="020B0604020202020204" pitchFamily="34" charset="0"/>
                        </a:rPr>
                        <a:t>. </a:t>
                      </a: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Track/validate if the bond coverage is sufficient prior to processing an Accelerated Payment requests.</a:t>
                      </a:r>
                    </a:p>
                    <a:p>
                      <a:pPr marL="285750" indent="-233363" eaLnBrk="0" hangingPunct="0">
                        <a:spcBef>
                          <a:spcPts val="300"/>
                        </a:spcBef>
                        <a:buFont typeface="Wingdings" panose="05000000000000000000" pitchFamily="2" charset="2"/>
                        <a:buChar char="§"/>
                      </a:pPr>
                      <a:r>
                        <a:rPr lang="en-US" sz="1200" dirty="0" smtClean="0">
                          <a:solidFill>
                            <a:srgbClr val="000000"/>
                          </a:solidFill>
                          <a:latin typeface="Arial" panose="020B0604020202020204" pitchFamily="34" charset="0"/>
                          <a:cs typeface="Arial" panose="020B0604020202020204" pitchFamily="34" charset="0"/>
                        </a:rPr>
                        <a:t>Initiate the Desk Review and response processes electronically, to include DIS.</a:t>
                      </a:r>
                    </a:p>
                  </a:txBody>
                  <a:tcPr anchor="ctr">
                    <a:lnT w="19050" cap="flat" cmpd="sng" algn="ctr">
                      <a:solidFill>
                        <a:srgbClr val="000000"/>
                      </a:solidFill>
                      <a:prstDash val="sysDot"/>
                      <a:round/>
                      <a:headEnd type="none" w="med" len="med"/>
                      <a:tailEnd type="none" w="med" len="med"/>
                    </a:lnT>
                  </a:tcPr>
                </a:tc>
              </a:tr>
            </a:tbl>
          </a:graphicData>
        </a:graphic>
      </p:graphicFrame>
      <p:sp>
        <p:nvSpPr>
          <p:cNvPr id="3" name="Title 2"/>
          <p:cNvSpPr>
            <a:spLocks noGrp="1"/>
          </p:cNvSpPr>
          <p:nvPr>
            <p:ph type="title"/>
          </p:nvPr>
        </p:nvSpPr>
        <p:spPr/>
        <p:txBody>
          <a:bodyPr/>
          <a:lstStyle/>
          <a:p>
            <a:r>
              <a:rPr lang="en-US" dirty="0"/>
              <a:t>The working groups from </a:t>
            </a:r>
            <a:r>
              <a:rPr lang="en-US" dirty="0" smtClean="0"/>
              <a:t>2014 and 2015 </a:t>
            </a:r>
            <a:r>
              <a:rPr lang="en-US" dirty="0"/>
              <a:t>proposed recommendations that transform</a:t>
            </a:r>
            <a:r>
              <a:rPr lang="en-US" dirty="0" smtClean="0"/>
              <a:t> existing </a:t>
            </a:r>
            <a:r>
              <a:rPr lang="en-US" dirty="0"/>
              <a:t>programs and </a:t>
            </a:r>
            <a:r>
              <a:rPr lang="en-US" dirty="0" smtClean="0"/>
              <a:t>processes.</a:t>
            </a:r>
            <a:endParaRPr lang="en-US" dirty="0"/>
          </a:p>
        </p:txBody>
      </p:sp>
      <p:sp>
        <p:nvSpPr>
          <p:cNvPr id="6" name="TextBox 5"/>
          <p:cNvSpPr txBox="1"/>
          <p:nvPr/>
        </p:nvSpPr>
        <p:spPr>
          <a:xfrm>
            <a:off x="71500" y="1889616"/>
            <a:ext cx="1836204" cy="276999"/>
          </a:xfrm>
          <a:prstGeom prst="rect">
            <a:avLst/>
          </a:prstGeom>
          <a:solidFill>
            <a:schemeClr val="tx1">
              <a:lumMod val="85000"/>
            </a:schemeClr>
          </a:solidFill>
        </p:spPr>
        <p:txBody>
          <a:bodyPr wrap="square" rtlCol="0">
            <a:spAutoFit/>
          </a:bodyPr>
          <a:lstStyle/>
          <a:p>
            <a:pPr algn="ctr"/>
            <a:r>
              <a:rPr lang="en-US" sz="1200" b="1" dirty="0" smtClean="0">
                <a:solidFill>
                  <a:srgbClr val="000000"/>
                </a:solidFill>
              </a:rPr>
              <a:t>Functional Area</a:t>
            </a:r>
            <a:endParaRPr lang="en-US" sz="1200" b="1" dirty="0">
              <a:solidFill>
                <a:srgbClr val="000000"/>
              </a:solidFill>
            </a:endParaRPr>
          </a:p>
        </p:txBody>
      </p:sp>
      <p:sp>
        <p:nvSpPr>
          <p:cNvPr id="8" name="Rectangle 7"/>
          <p:cNvSpPr/>
          <p:nvPr/>
        </p:nvSpPr>
        <p:spPr>
          <a:xfrm>
            <a:off x="53752" y="1100499"/>
            <a:ext cx="9036496" cy="692497"/>
          </a:xfrm>
          <a:prstGeom prst="rect">
            <a:avLst/>
          </a:prstGeom>
        </p:spPr>
        <p:txBody>
          <a:bodyPr wrap="square">
            <a:spAutoFit/>
          </a:bodyPr>
          <a:lstStyle/>
          <a:p>
            <a:pPr eaLnBrk="0" hangingPunct="0">
              <a:spcBef>
                <a:spcPts val="600"/>
              </a:spcBef>
            </a:pPr>
            <a:r>
              <a:rPr lang="en-US" sz="1300" dirty="0" smtClean="0">
                <a:solidFill>
                  <a:srgbClr val="000000"/>
                </a:solidFill>
                <a:cs typeface="Arial" panose="020B0604020202020204" pitchFamily="34" charset="0"/>
              </a:rPr>
              <a:t>The working groups developed over 60 recommendations to improve the import process starting from the vetting of Trusted Trader programs, to filing an Entry Summary, the finalization of Drawback claims, to liquidating entries. Below are several key recommendations across the functional areas analyzed by the working groups. </a:t>
            </a:r>
            <a:endParaRPr lang="en-US" sz="1300" dirty="0">
              <a:solidFill>
                <a:srgbClr val="000000"/>
              </a:solidFill>
              <a:cs typeface="Arial" panose="020B0604020202020204" pitchFamily="34" charset="0"/>
            </a:endParaRPr>
          </a:p>
        </p:txBody>
      </p:sp>
      <p:sp>
        <p:nvSpPr>
          <p:cNvPr id="2" name="Rectangle 1"/>
          <p:cNvSpPr/>
          <p:nvPr/>
        </p:nvSpPr>
        <p:spPr bwMode="auto">
          <a:xfrm>
            <a:off x="53752" y="1868350"/>
            <a:ext cx="9036496" cy="4801010"/>
          </a:xfrm>
          <a:prstGeom prst="rect">
            <a:avLst/>
          </a:prstGeom>
          <a:no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a:endParaRPr lang="en-US" sz="1400" smtClean="0">
              <a:solidFill>
                <a:srgbClr val="FFCC00"/>
              </a:solidFill>
              <a:latin typeface="Arial Black" pitchFamily="34" charset="0"/>
            </a:endParaRPr>
          </a:p>
        </p:txBody>
      </p:sp>
      <p:pic>
        <p:nvPicPr>
          <p:cNvPr id="9" name="Picture 8"/>
          <p:cNvPicPr>
            <a:picLocks noChangeAspect="1"/>
          </p:cNvPicPr>
          <p:nvPr/>
        </p:nvPicPr>
        <p:blipFill>
          <a:blip r:embed="rId2" cstate="print">
            <a:duotone>
              <a:prstClr val="black"/>
              <a:schemeClr val="bg2">
                <a:tint val="45000"/>
                <a:satMod val="400000"/>
              </a:schemeClr>
            </a:duotone>
            <a:extLst>
              <a:ext uri="{28A0092B-C50C-407E-A947-70E740481C1C}">
                <a14:useLocalDpi xmlns:a14="http://schemas.microsoft.com/office/drawing/2010/main" val="0"/>
              </a:ext>
            </a:extLst>
          </a:blip>
          <a:stretch>
            <a:fillRect/>
          </a:stretch>
        </p:blipFill>
        <p:spPr>
          <a:xfrm>
            <a:off x="655383" y="3476809"/>
            <a:ext cx="452164" cy="452164"/>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868" y="5191024"/>
            <a:ext cx="393194" cy="393194"/>
          </a:xfrm>
          <a:prstGeom prst="rect">
            <a:avLst/>
          </a:prstGeom>
        </p:spPr>
      </p:pic>
      <p:pic>
        <p:nvPicPr>
          <p:cNvPr id="11" name="Picture 10"/>
          <p:cNvPicPr>
            <a:picLocks/>
          </p:cNvPicPr>
          <p:nvPr/>
        </p:nvPicPr>
        <p:blipFill>
          <a:blip r:embed="rId4" cstate="print">
            <a:duotone>
              <a:prstClr val="black"/>
              <a:srgbClr val="7030A0">
                <a:tint val="45000"/>
                <a:satMod val="400000"/>
              </a:srgbClr>
            </a:duotone>
            <a:extLst>
              <a:ext uri="{28A0092B-C50C-407E-A947-70E740481C1C}">
                <a14:useLocalDpi xmlns:a14="http://schemas.microsoft.com/office/drawing/2010/main" val="0"/>
              </a:ext>
            </a:extLst>
          </a:blip>
          <a:stretch>
            <a:fillRect/>
          </a:stretch>
        </p:blipFill>
        <p:spPr>
          <a:xfrm flipH="1">
            <a:off x="584325" y="4198357"/>
            <a:ext cx="503146" cy="601938"/>
          </a:xfrm>
          <a:prstGeom prst="rect">
            <a:avLst/>
          </a:prstGeom>
        </p:spPr>
      </p:pic>
      <p:grpSp>
        <p:nvGrpSpPr>
          <p:cNvPr id="12" name="Group 11"/>
          <p:cNvGrpSpPr/>
          <p:nvPr/>
        </p:nvGrpSpPr>
        <p:grpSpPr>
          <a:xfrm>
            <a:off x="557683" y="6076882"/>
            <a:ext cx="647564" cy="493063"/>
            <a:chOff x="4766712" y="3609448"/>
            <a:chExt cx="946362" cy="1016700"/>
          </a:xfrm>
        </p:grpSpPr>
        <p:pic>
          <p:nvPicPr>
            <p:cNvPr id="13" name="Picture 12"/>
            <p:cNvPicPr>
              <a:picLocks/>
            </p:cNvPicPr>
            <p:nvPr/>
          </p:nvPicPr>
          <p:blipFill>
            <a:blip r:embed="rId5"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850876" y="3621097"/>
              <a:ext cx="799233" cy="853527"/>
            </a:xfrm>
            <a:prstGeom prst="rect">
              <a:avLst/>
            </a:prstGeom>
          </p:spPr>
        </p:pic>
        <p:pic>
          <p:nvPicPr>
            <p:cNvPr id="14" name="Picture 13"/>
            <p:cNvPicPr>
              <a:picLocks/>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993868" y="4116784"/>
              <a:ext cx="611435" cy="509364"/>
            </a:xfrm>
            <a:prstGeom prst="rect">
              <a:avLst/>
            </a:prstGeom>
          </p:spPr>
        </p:pic>
        <p:pic>
          <p:nvPicPr>
            <p:cNvPr id="15" name="Picture 14"/>
            <p:cNvPicPr>
              <a:picLocks/>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36621" y="3609448"/>
              <a:ext cx="476453" cy="533266"/>
            </a:xfrm>
            <a:prstGeom prst="rect">
              <a:avLst/>
            </a:prstGeom>
          </p:spPr>
        </p:pic>
        <p:pic>
          <p:nvPicPr>
            <p:cNvPr id="16" name="Picture 15"/>
            <p:cNvPicPr>
              <a:picLocks/>
            </p:cNvPicPr>
            <p:nvPr/>
          </p:nvPicPr>
          <p:blipFill>
            <a:blip r:embed="rId8"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rot="20270632">
              <a:off x="4766712" y="3637664"/>
              <a:ext cx="450327" cy="525915"/>
            </a:xfrm>
            <a:prstGeom prst="rect">
              <a:avLst/>
            </a:prstGeom>
          </p:spPr>
        </p:pic>
      </p:grpSp>
      <p:pic>
        <p:nvPicPr>
          <p:cNvPr id="18" name="Picture 17"/>
          <p:cNvPicPr>
            <a:picLocks/>
          </p:cNvPicPr>
          <p:nvPr/>
        </p:nvPicPr>
        <p:blipFill>
          <a:blip r:embed="rId9"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38769" y="2527571"/>
            <a:ext cx="880914" cy="698602"/>
          </a:xfrm>
          <a:prstGeom prst="rect">
            <a:avLst/>
          </a:prstGeom>
        </p:spPr>
      </p:pic>
    </p:spTree>
    <p:extLst>
      <p:ext uri="{BB962C8B-B14F-4D97-AF65-F5344CB8AC3E}">
        <p14:creationId xmlns:p14="http://schemas.microsoft.com/office/powerpoint/2010/main" val="269208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143508" y="1266818"/>
            <a:ext cx="4309170" cy="2500300"/>
          </a:xfrm>
          <a:prstGeom prst="rect">
            <a:avLst/>
          </a:prstGeom>
          <a:solidFill>
            <a:schemeClr val="tx1"/>
          </a:solidFill>
          <a:ln w="3175" cap="flat" cmpd="sng" algn="ctr">
            <a:solidFill>
              <a:schemeClr val="bg2">
                <a:lumMod val="50000"/>
              </a:schemeClr>
            </a:solidFill>
            <a:prstDash val="sysDash"/>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marL="171450" indent="-171450" eaLnBrk="0" fontAlgn="auto" hangingPunct="0">
              <a:spcBef>
                <a:spcPts val="300"/>
              </a:spcBef>
              <a:spcAft>
                <a:spcPts val="300"/>
              </a:spcAft>
              <a:buClr>
                <a:srgbClr val="000000"/>
              </a:buClr>
              <a:buFont typeface="Wingdings" panose="05000000000000000000" pitchFamily="2" charset="2"/>
              <a:buChar char="§"/>
            </a:pPr>
            <a:endParaRPr lang="en-US" sz="1400" kern="0" dirty="0">
              <a:solidFill>
                <a:srgbClr val="000000"/>
              </a:solidFill>
              <a:cs typeface="Arial" panose="020B0604020202020204" pitchFamily="34" charset="0"/>
            </a:endParaRPr>
          </a:p>
        </p:txBody>
      </p:sp>
      <p:sp>
        <p:nvSpPr>
          <p:cNvPr id="10" name="Rectangle 9"/>
          <p:cNvSpPr/>
          <p:nvPr/>
        </p:nvSpPr>
        <p:spPr bwMode="auto">
          <a:xfrm>
            <a:off x="150480" y="3981934"/>
            <a:ext cx="4311531" cy="2606215"/>
          </a:xfrm>
          <a:prstGeom prst="rect">
            <a:avLst/>
          </a:prstGeom>
          <a:solidFill>
            <a:schemeClr val="tx1"/>
          </a:solidFill>
          <a:ln w="3175" cap="flat" cmpd="sng" algn="ctr">
            <a:solidFill>
              <a:srgbClr val="7030A0"/>
            </a:solidFill>
            <a:prstDash val="sysDash"/>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marL="171450" indent="-171450" eaLnBrk="0" fontAlgn="auto" hangingPunct="0">
              <a:spcBef>
                <a:spcPts val="300"/>
              </a:spcBef>
              <a:spcAft>
                <a:spcPts val="300"/>
              </a:spcAft>
              <a:buClr>
                <a:srgbClr val="000000"/>
              </a:buClr>
              <a:buFont typeface="Wingdings" panose="05000000000000000000" pitchFamily="2" charset="2"/>
              <a:buChar char="§"/>
            </a:pPr>
            <a:endParaRPr lang="en-US" sz="1400" kern="0" dirty="0">
              <a:solidFill>
                <a:srgbClr val="000000"/>
              </a:solidFill>
              <a:cs typeface="Arial" panose="020B0604020202020204" pitchFamily="34" charset="0"/>
            </a:endParaRPr>
          </a:p>
        </p:txBody>
      </p:sp>
      <p:sp>
        <p:nvSpPr>
          <p:cNvPr id="11" name="TextBox 10"/>
          <p:cNvSpPr txBox="1"/>
          <p:nvPr/>
        </p:nvSpPr>
        <p:spPr>
          <a:xfrm>
            <a:off x="150480" y="4128366"/>
            <a:ext cx="4302198" cy="2459783"/>
          </a:xfrm>
          <a:prstGeom prst="rect">
            <a:avLst/>
          </a:prstGeom>
          <a:noFill/>
        </p:spPr>
        <p:txBody>
          <a:bodyPr wrap="square" rtlCol="0">
            <a:noAutofit/>
          </a:bodyPr>
          <a:lstStyle/>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Protest can be </a:t>
            </a:r>
            <a:r>
              <a:rPr lang="en-US" sz="1300" b="1" dirty="0">
                <a:solidFill>
                  <a:srgbClr val="323232"/>
                </a:solidFill>
                <a:cs typeface="Arial" panose="020B0604020202020204" pitchFamily="34" charset="0"/>
              </a:rPr>
              <a:t>submitted electronically </a:t>
            </a:r>
            <a:r>
              <a:rPr lang="en-US" sz="1300" dirty="0">
                <a:solidFill>
                  <a:srgbClr val="323232"/>
                </a:solidFill>
                <a:cs typeface="Arial" panose="020B0604020202020204" pitchFamily="34" charset="0"/>
              </a:rPr>
              <a:t>through a Protest Portal</a:t>
            </a:r>
            <a:r>
              <a:rPr lang="en-US" sz="1300" b="1" dirty="0">
                <a:solidFill>
                  <a:srgbClr val="323232"/>
                </a:solidFill>
                <a:cs typeface="Arial" panose="020B0604020202020204" pitchFamily="34" charset="0"/>
              </a:rPr>
              <a:t>.</a:t>
            </a:r>
          </a:p>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Filers can </a:t>
            </a:r>
            <a:r>
              <a:rPr lang="en-US" sz="1300" b="1" dirty="0">
                <a:solidFill>
                  <a:srgbClr val="323232"/>
                </a:solidFill>
                <a:cs typeface="Arial" panose="020B0604020202020204" pitchFamily="34" charset="0"/>
              </a:rPr>
              <a:t>easily upload </a:t>
            </a:r>
            <a:r>
              <a:rPr lang="en-US" sz="1300" b="1" dirty="0" smtClean="0">
                <a:solidFill>
                  <a:srgbClr val="323232"/>
                </a:solidFill>
                <a:cs typeface="Arial" panose="020B0604020202020204" pitchFamily="34" charset="0"/>
              </a:rPr>
              <a:t>up to </a:t>
            </a:r>
            <a:r>
              <a:rPr lang="en-US" sz="1300" b="1" dirty="0">
                <a:solidFill>
                  <a:srgbClr val="323232"/>
                </a:solidFill>
                <a:cs typeface="Arial" panose="020B0604020202020204" pitchFamily="34" charset="0"/>
              </a:rPr>
              <a:t>9,999 entries </a:t>
            </a:r>
            <a:r>
              <a:rPr lang="en-US" sz="1300" dirty="0">
                <a:solidFill>
                  <a:srgbClr val="323232"/>
                </a:solidFill>
                <a:cs typeface="Arial" panose="020B0604020202020204" pitchFamily="34" charset="0"/>
              </a:rPr>
              <a:t>using standard </a:t>
            </a:r>
            <a:r>
              <a:rPr lang="en-US" sz="1300" dirty="0" smtClean="0">
                <a:solidFill>
                  <a:srgbClr val="323232"/>
                </a:solidFill>
                <a:cs typeface="Arial" panose="020B0604020202020204" pitchFamily="34" charset="0"/>
              </a:rPr>
              <a:t>.</a:t>
            </a:r>
            <a:r>
              <a:rPr lang="en-US" sz="1300" dirty="0" err="1" smtClean="0">
                <a:solidFill>
                  <a:srgbClr val="323232"/>
                </a:solidFill>
                <a:cs typeface="Arial" panose="020B0604020202020204" pitchFamily="34" charset="0"/>
              </a:rPr>
              <a:t>xls</a:t>
            </a:r>
            <a:r>
              <a:rPr lang="en-US" sz="1300" dirty="0" smtClean="0">
                <a:solidFill>
                  <a:srgbClr val="323232"/>
                </a:solidFill>
                <a:cs typeface="Arial" panose="020B0604020202020204" pitchFamily="34" charset="0"/>
              </a:rPr>
              <a:t> </a:t>
            </a:r>
            <a:r>
              <a:rPr lang="en-US" sz="1300" dirty="0">
                <a:solidFill>
                  <a:srgbClr val="323232"/>
                </a:solidFill>
                <a:cs typeface="Arial" panose="020B0604020202020204" pitchFamily="34" charset="0"/>
              </a:rPr>
              <a:t>or </a:t>
            </a:r>
            <a:r>
              <a:rPr lang="en-US" sz="1300" dirty="0" smtClean="0">
                <a:solidFill>
                  <a:srgbClr val="323232"/>
                </a:solidFill>
                <a:cs typeface="Arial" panose="020B0604020202020204" pitchFamily="34" charset="0"/>
              </a:rPr>
              <a:t>.</a:t>
            </a:r>
            <a:r>
              <a:rPr lang="en-US" sz="1300" dirty="0" err="1" smtClean="0">
                <a:solidFill>
                  <a:srgbClr val="323232"/>
                </a:solidFill>
                <a:cs typeface="Arial" panose="020B0604020202020204" pitchFamily="34" charset="0"/>
              </a:rPr>
              <a:t>cvs</a:t>
            </a:r>
            <a:r>
              <a:rPr lang="en-US" sz="1300" dirty="0" smtClean="0">
                <a:solidFill>
                  <a:srgbClr val="323232"/>
                </a:solidFill>
                <a:cs typeface="Arial" panose="020B0604020202020204" pitchFamily="34" charset="0"/>
              </a:rPr>
              <a:t> </a:t>
            </a:r>
            <a:r>
              <a:rPr lang="en-US" sz="1300" dirty="0">
                <a:solidFill>
                  <a:srgbClr val="323232"/>
                </a:solidFill>
                <a:cs typeface="Arial" panose="020B0604020202020204" pitchFamily="34" charset="0"/>
              </a:rPr>
              <a:t>files.</a:t>
            </a:r>
          </a:p>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ACE will </a:t>
            </a:r>
            <a:r>
              <a:rPr lang="en-US" sz="1300" b="1" dirty="0">
                <a:solidFill>
                  <a:srgbClr val="323232"/>
                </a:solidFill>
                <a:cs typeface="Arial" panose="020B0604020202020204" pitchFamily="34" charset="0"/>
              </a:rPr>
              <a:t>automatically generate a protest tracking </a:t>
            </a:r>
            <a:r>
              <a:rPr lang="en-US" sz="1300" dirty="0">
                <a:solidFill>
                  <a:srgbClr val="323232"/>
                </a:solidFill>
                <a:cs typeface="Arial" panose="020B0604020202020204" pitchFamily="34" charset="0"/>
              </a:rPr>
              <a:t>number.</a:t>
            </a:r>
          </a:p>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If a protest is submitted electronically, then the </a:t>
            </a:r>
            <a:r>
              <a:rPr lang="en-US" sz="1300" b="1" dirty="0">
                <a:solidFill>
                  <a:srgbClr val="323232"/>
                </a:solidFill>
                <a:cs typeface="Arial" panose="020B0604020202020204" pitchFamily="34" charset="0"/>
              </a:rPr>
              <a:t>approval or </a:t>
            </a:r>
            <a:r>
              <a:rPr lang="en-US" sz="1300" b="1" dirty="0" smtClean="0">
                <a:solidFill>
                  <a:srgbClr val="323232"/>
                </a:solidFill>
                <a:cs typeface="Arial" panose="020B0604020202020204" pitchFamily="34" charset="0"/>
              </a:rPr>
              <a:t>denial </a:t>
            </a:r>
            <a:r>
              <a:rPr lang="en-US" sz="1300" b="1" dirty="0">
                <a:solidFill>
                  <a:srgbClr val="323232"/>
                </a:solidFill>
                <a:cs typeface="Arial" panose="020B0604020202020204" pitchFamily="34" charset="0"/>
              </a:rPr>
              <a:t>notification will be sent electronically.</a:t>
            </a:r>
          </a:p>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The system will </a:t>
            </a:r>
            <a:r>
              <a:rPr lang="en-US" sz="1300" b="1" dirty="0">
                <a:solidFill>
                  <a:srgbClr val="323232"/>
                </a:solidFill>
                <a:cs typeface="Arial" panose="020B0604020202020204" pitchFamily="34" charset="0"/>
              </a:rPr>
              <a:t>provide an interim status</a:t>
            </a:r>
            <a:r>
              <a:rPr lang="en-US" sz="1300" dirty="0">
                <a:solidFill>
                  <a:srgbClr val="323232"/>
                </a:solidFill>
                <a:cs typeface="Arial" panose="020B0604020202020204" pitchFamily="34" charset="0"/>
              </a:rPr>
              <a:t> of submitted </a:t>
            </a:r>
            <a:r>
              <a:rPr lang="en-US" sz="1300" dirty="0" smtClean="0">
                <a:solidFill>
                  <a:srgbClr val="323232"/>
                </a:solidFill>
                <a:cs typeface="Arial" panose="020B0604020202020204" pitchFamily="34" charset="0"/>
              </a:rPr>
              <a:t>protest.</a:t>
            </a:r>
            <a:endParaRPr lang="en-US" sz="1300" dirty="0">
              <a:solidFill>
                <a:srgbClr val="323232"/>
              </a:solidFill>
              <a:cs typeface="Arial" panose="020B0604020202020204" pitchFamily="34" charset="0"/>
            </a:endParaRPr>
          </a:p>
        </p:txBody>
      </p:sp>
      <p:sp>
        <p:nvSpPr>
          <p:cNvPr id="3" name="Title 2"/>
          <p:cNvSpPr>
            <a:spLocks noGrp="1"/>
          </p:cNvSpPr>
          <p:nvPr>
            <p:ph type="title"/>
          </p:nvPr>
        </p:nvSpPr>
        <p:spPr/>
        <p:txBody>
          <a:bodyPr/>
          <a:lstStyle/>
          <a:p>
            <a:r>
              <a:rPr lang="en-US" dirty="0" smtClean="0"/>
              <a:t>We are already implementing many of these recommendations as part of the ACE 2017 deployment.</a:t>
            </a:r>
            <a:endParaRPr lang="en-US" dirty="0"/>
          </a:p>
        </p:txBody>
      </p:sp>
      <p:sp>
        <p:nvSpPr>
          <p:cNvPr id="4" name="Rectangle 3"/>
          <p:cNvSpPr/>
          <p:nvPr/>
        </p:nvSpPr>
        <p:spPr bwMode="auto">
          <a:xfrm>
            <a:off x="4715160" y="3981934"/>
            <a:ext cx="4285331" cy="2606215"/>
          </a:xfrm>
          <a:prstGeom prst="rect">
            <a:avLst/>
          </a:prstGeom>
          <a:solidFill>
            <a:schemeClr val="tx1"/>
          </a:solidFill>
          <a:ln w="3175" cap="flat" cmpd="sng" algn="ctr">
            <a:solidFill>
              <a:srgbClr val="9F3629"/>
            </a:solidFill>
            <a:prstDash val="sysDash"/>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algn="ctr" eaLnBrk="0" fontAlgn="auto" hangingPunct="0">
              <a:spcBef>
                <a:spcPts val="300"/>
              </a:spcBef>
              <a:spcAft>
                <a:spcPts val="300"/>
              </a:spcAft>
              <a:buClr>
                <a:srgbClr val="000000"/>
              </a:buClr>
            </a:pPr>
            <a:endParaRPr lang="en-US" sz="1400" b="1" kern="0" dirty="0">
              <a:solidFill>
                <a:srgbClr val="000000"/>
              </a:solidFill>
              <a:cs typeface="Arial" panose="020B0604020202020204" pitchFamily="34" charset="0"/>
            </a:endParaRPr>
          </a:p>
        </p:txBody>
      </p:sp>
      <p:sp>
        <p:nvSpPr>
          <p:cNvPr id="17" name="TextBox 16"/>
          <p:cNvSpPr txBox="1"/>
          <p:nvPr/>
        </p:nvSpPr>
        <p:spPr>
          <a:xfrm>
            <a:off x="6281762" y="3911775"/>
            <a:ext cx="1152127" cy="182880"/>
          </a:xfrm>
          <a:prstGeom prst="rect">
            <a:avLst/>
          </a:prstGeom>
          <a:solidFill>
            <a:schemeClr val="tx1"/>
          </a:solidFill>
          <a:ln>
            <a:solidFill>
              <a:schemeClr val="tx1"/>
            </a:solidFill>
          </a:ln>
        </p:spPr>
        <p:txBody>
          <a:bodyPr wrap="square" rtlCol="0" anchor="ctr">
            <a:noAutofit/>
          </a:bodyPr>
          <a:lstStyle/>
          <a:p>
            <a:pPr algn="ctr"/>
            <a:r>
              <a:rPr lang="en-US" sz="1200" b="1" dirty="0" smtClean="0">
                <a:solidFill>
                  <a:srgbClr val="9F2936"/>
                </a:solidFill>
                <a:latin typeface="Arial Black" panose="020B0A04020102020204" pitchFamily="34" charset="0"/>
              </a:rPr>
              <a:t>Drawback</a:t>
            </a:r>
            <a:endParaRPr lang="en-US" sz="1200" b="1" dirty="0">
              <a:solidFill>
                <a:srgbClr val="9F2936"/>
              </a:solidFill>
              <a:latin typeface="Arial Black" panose="020B0A04020102020204" pitchFamily="34" charset="0"/>
            </a:endParaRPr>
          </a:p>
        </p:txBody>
      </p:sp>
      <p:sp>
        <p:nvSpPr>
          <p:cNvPr id="18" name="TextBox 17"/>
          <p:cNvSpPr txBox="1"/>
          <p:nvPr/>
        </p:nvSpPr>
        <p:spPr>
          <a:xfrm>
            <a:off x="1910760" y="3911775"/>
            <a:ext cx="900100" cy="182880"/>
          </a:xfrm>
          <a:prstGeom prst="rect">
            <a:avLst/>
          </a:prstGeom>
          <a:solidFill>
            <a:schemeClr val="tx1"/>
          </a:solidFill>
          <a:ln>
            <a:solidFill>
              <a:schemeClr val="tx1"/>
            </a:solidFill>
          </a:ln>
        </p:spPr>
        <p:txBody>
          <a:bodyPr wrap="square" rtlCol="0" anchor="ctr">
            <a:noAutofit/>
          </a:bodyPr>
          <a:lstStyle/>
          <a:p>
            <a:pPr algn="ctr"/>
            <a:r>
              <a:rPr lang="en-US" sz="1200" b="1" dirty="0" smtClean="0">
                <a:solidFill>
                  <a:srgbClr val="7030A0"/>
                </a:solidFill>
                <a:latin typeface="Arial Black" panose="020B0A04020102020204" pitchFamily="34" charset="0"/>
              </a:rPr>
              <a:t>Protest</a:t>
            </a:r>
            <a:endParaRPr lang="en-US" sz="1200" b="1" dirty="0">
              <a:solidFill>
                <a:srgbClr val="7030A0"/>
              </a:solidFill>
              <a:latin typeface="Arial Black" panose="020B0A04020102020204" pitchFamily="34" charset="0"/>
            </a:endParaRPr>
          </a:p>
        </p:txBody>
      </p:sp>
      <p:sp>
        <p:nvSpPr>
          <p:cNvPr id="21" name="Rectangle 20"/>
          <p:cNvSpPr/>
          <p:nvPr/>
        </p:nvSpPr>
        <p:spPr bwMode="auto">
          <a:xfrm>
            <a:off x="4715160" y="1242644"/>
            <a:ext cx="4285332" cy="2522961"/>
          </a:xfrm>
          <a:prstGeom prst="rect">
            <a:avLst/>
          </a:prstGeom>
          <a:solidFill>
            <a:schemeClr val="tx1"/>
          </a:solidFill>
          <a:ln w="3175" cap="flat" cmpd="sng" algn="ctr">
            <a:solidFill>
              <a:schemeClr val="accent2"/>
            </a:solidFill>
            <a:prstDash val="sysDash"/>
            <a:round/>
            <a:headEnd type="none" w="med" len="med"/>
            <a:tailEnd type="none" w="med" len="med"/>
          </a:ln>
          <a:effectLst/>
        </p:spPr>
        <p:txBody>
          <a:bodyPr vert="horz" wrap="square" lIns="91440" tIns="91440" rIns="91440" bIns="45720" numCol="1" rtlCol="0" anchor="t" anchorCtr="0" compatLnSpc="1">
            <a:prstTxWarp prst="textNoShape">
              <a:avLst/>
            </a:prstTxWarp>
            <a:noAutofit/>
          </a:bodyPr>
          <a:lstStyle/>
          <a:p>
            <a:pPr marL="171450" indent="-171450" eaLnBrk="0" fontAlgn="auto" hangingPunct="0">
              <a:spcBef>
                <a:spcPts val="300"/>
              </a:spcBef>
              <a:spcAft>
                <a:spcPts val="300"/>
              </a:spcAft>
              <a:buClr>
                <a:srgbClr val="000000"/>
              </a:buClr>
              <a:buFont typeface="Wingdings" panose="05000000000000000000" pitchFamily="2" charset="2"/>
              <a:buChar char="§"/>
            </a:pPr>
            <a:endParaRPr lang="en-US" sz="1400" kern="0" dirty="0">
              <a:solidFill>
                <a:srgbClr val="000000"/>
              </a:solidFill>
              <a:cs typeface="Arial" panose="020B0604020202020204" pitchFamily="34" charset="0"/>
            </a:endParaRPr>
          </a:p>
        </p:txBody>
      </p:sp>
      <p:sp>
        <p:nvSpPr>
          <p:cNvPr id="23" name="TextBox 22"/>
          <p:cNvSpPr txBox="1"/>
          <p:nvPr/>
        </p:nvSpPr>
        <p:spPr>
          <a:xfrm>
            <a:off x="6151222" y="1133915"/>
            <a:ext cx="1413208" cy="182880"/>
          </a:xfrm>
          <a:prstGeom prst="rect">
            <a:avLst/>
          </a:prstGeom>
          <a:solidFill>
            <a:schemeClr val="tx1"/>
          </a:solidFill>
          <a:ln>
            <a:solidFill>
              <a:schemeClr val="tx1"/>
            </a:solidFill>
          </a:ln>
        </p:spPr>
        <p:txBody>
          <a:bodyPr wrap="square" rtlCol="0" anchor="ctr">
            <a:noAutofit/>
          </a:bodyPr>
          <a:lstStyle/>
          <a:p>
            <a:pPr algn="ctr"/>
            <a:r>
              <a:rPr lang="en-US" sz="1200" b="1" dirty="0" smtClean="0">
                <a:solidFill>
                  <a:srgbClr val="0062C8"/>
                </a:solidFill>
                <a:latin typeface="Arial Black" panose="020B0A04020102020204" pitchFamily="34" charset="0"/>
              </a:rPr>
              <a:t>Reconciliation</a:t>
            </a:r>
            <a:endParaRPr lang="en-US" sz="1200" b="1" dirty="0">
              <a:solidFill>
                <a:srgbClr val="0062C8"/>
              </a:solidFill>
              <a:latin typeface="Arial Black" panose="020B0A04020102020204" pitchFamily="34" charset="0"/>
            </a:endParaRPr>
          </a:p>
        </p:txBody>
      </p:sp>
      <p:pic>
        <p:nvPicPr>
          <p:cNvPr id="27" name="Picture 26"/>
          <p:cNvPicPr>
            <a:picLocks/>
          </p:cNvPicPr>
          <p:nvPr/>
        </p:nvPicPr>
        <p:blipFill>
          <a:blip r:embed="rId2" cstate="print">
            <a:duotone>
              <a:prstClr val="black"/>
              <a:srgbClr val="7030A0">
                <a:tint val="45000"/>
                <a:satMod val="400000"/>
              </a:srgbClr>
            </a:duotone>
            <a:extLst>
              <a:ext uri="{28A0092B-C50C-407E-A947-70E740481C1C}">
                <a14:useLocalDpi xmlns:a14="http://schemas.microsoft.com/office/drawing/2010/main" val="0"/>
              </a:ext>
            </a:extLst>
          </a:blip>
          <a:stretch>
            <a:fillRect/>
          </a:stretch>
        </p:blipFill>
        <p:spPr>
          <a:xfrm flipH="1">
            <a:off x="4204409" y="3717776"/>
            <a:ext cx="357172" cy="503342"/>
          </a:xfrm>
          <a:prstGeom prst="rect">
            <a:avLst/>
          </a:prstGeom>
        </p:spPr>
      </p:pic>
      <p:sp>
        <p:nvSpPr>
          <p:cNvPr id="22" name="TextBox 21"/>
          <p:cNvSpPr txBox="1"/>
          <p:nvPr/>
        </p:nvSpPr>
        <p:spPr>
          <a:xfrm>
            <a:off x="4715159" y="1339373"/>
            <a:ext cx="4152614" cy="2371703"/>
          </a:xfrm>
          <a:prstGeom prst="rect">
            <a:avLst/>
          </a:prstGeom>
          <a:noFill/>
        </p:spPr>
        <p:txBody>
          <a:bodyPr wrap="square" rtlCol="0">
            <a:noAutofit/>
          </a:bodyPr>
          <a:lstStyle/>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Reconciliation will </a:t>
            </a:r>
            <a:r>
              <a:rPr lang="en-US" sz="1300" dirty="0" smtClean="0">
                <a:solidFill>
                  <a:srgbClr val="323232"/>
                </a:solidFill>
                <a:cs typeface="Arial" panose="020B0604020202020204" pitchFamily="34" charset="0"/>
              </a:rPr>
              <a:t>be filed electronically. As a result, </a:t>
            </a:r>
            <a:r>
              <a:rPr lang="en-US" sz="1300" b="1" dirty="0">
                <a:solidFill>
                  <a:srgbClr val="323232"/>
                </a:solidFill>
                <a:cs typeface="Arial" panose="020B0604020202020204" pitchFamily="34" charset="0"/>
              </a:rPr>
              <a:t>CDs </a:t>
            </a:r>
            <a:r>
              <a:rPr lang="en-US" sz="1300" b="1" dirty="0" smtClean="0">
                <a:solidFill>
                  <a:srgbClr val="323232"/>
                </a:solidFill>
                <a:cs typeface="Arial" panose="020B0604020202020204" pitchFamily="34" charset="0"/>
              </a:rPr>
              <a:t>and spreadsheets are no longer required.  </a:t>
            </a:r>
            <a:endParaRPr lang="en-US" sz="1300" b="1" dirty="0">
              <a:solidFill>
                <a:srgbClr val="323232"/>
              </a:solidFill>
              <a:cs typeface="Arial" panose="020B0604020202020204" pitchFamily="34" charset="0"/>
            </a:endParaRPr>
          </a:p>
          <a:p>
            <a:pPr marL="171450" indent="-171450">
              <a:spcAft>
                <a:spcPts val="400"/>
              </a:spcAft>
              <a:buClr>
                <a:srgbClr val="000000"/>
              </a:buClr>
              <a:buFont typeface="Wingdings" panose="05000000000000000000" pitchFamily="2" charset="2"/>
              <a:buChar char="§"/>
            </a:pPr>
            <a:r>
              <a:rPr lang="en-US" sz="1300" dirty="0" smtClean="0">
                <a:solidFill>
                  <a:srgbClr val="323232"/>
                </a:solidFill>
                <a:cs typeface="Arial" panose="020B0604020202020204" pitchFamily="34" charset="0"/>
              </a:rPr>
              <a:t>Trade </a:t>
            </a:r>
            <a:r>
              <a:rPr lang="en-US" sz="1300" dirty="0">
                <a:solidFill>
                  <a:srgbClr val="323232"/>
                </a:solidFill>
                <a:cs typeface="Arial" panose="020B0604020202020204" pitchFamily="34" charset="0"/>
              </a:rPr>
              <a:t>will no longer need to provide original and reconciled </a:t>
            </a:r>
            <a:r>
              <a:rPr lang="en-US" sz="1300" dirty="0" smtClean="0">
                <a:solidFill>
                  <a:srgbClr val="323232"/>
                </a:solidFill>
                <a:cs typeface="Arial" panose="020B0604020202020204" pitchFamily="34" charset="0"/>
              </a:rPr>
              <a:t>amounts. </a:t>
            </a:r>
            <a:r>
              <a:rPr lang="en-US" sz="1300" b="1" dirty="0" smtClean="0">
                <a:solidFill>
                  <a:srgbClr val="323232"/>
                </a:solidFill>
                <a:cs typeface="Arial" panose="020B0604020202020204" pitchFamily="34" charset="0"/>
              </a:rPr>
              <a:t>Trade </a:t>
            </a:r>
            <a:r>
              <a:rPr lang="en-US" sz="1300" b="1" dirty="0">
                <a:solidFill>
                  <a:srgbClr val="323232"/>
                </a:solidFill>
                <a:cs typeface="Arial" panose="020B0604020202020204" pitchFamily="34" charset="0"/>
              </a:rPr>
              <a:t>will only need to provide reconciled amounts, as the system will automatically calculate duties, taxes, and fees of the original entry</a:t>
            </a:r>
            <a:r>
              <a:rPr lang="en-US" sz="1300" dirty="0">
                <a:solidFill>
                  <a:srgbClr val="323232"/>
                </a:solidFill>
                <a:cs typeface="Arial" panose="020B0604020202020204" pitchFamily="34" charset="0"/>
              </a:rPr>
              <a:t>.</a:t>
            </a:r>
          </a:p>
          <a:p>
            <a:pPr marL="171450" indent="-171450">
              <a:spcAft>
                <a:spcPts val="400"/>
              </a:spcAft>
              <a:buClr>
                <a:srgbClr val="000000"/>
              </a:buClr>
              <a:buFont typeface="Wingdings" panose="05000000000000000000" pitchFamily="2" charset="2"/>
              <a:buChar char="§"/>
            </a:pPr>
            <a:r>
              <a:rPr lang="en-US" sz="1300" dirty="0">
                <a:solidFill>
                  <a:srgbClr val="323232"/>
                </a:solidFill>
                <a:cs typeface="Arial" panose="020B0604020202020204" pitchFamily="34" charset="0"/>
              </a:rPr>
              <a:t>Working towards expanding Reconciliation processing beyond the </a:t>
            </a:r>
            <a:r>
              <a:rPr lang="en-US" sz="1300" dirty="0" smtClean="0">
                <a:solidFill>
                  <a:srgbClr val="323232"/>
                </a:solidFill>
                <a:cs typeface="Arial" panose="020B0604020202020204" pitchFamily="34" charset="0"/>
              </a:rPr>
              <a:t>13 designated ports. The </a:t>
            </a:r>
            <a:r>
              <a:rPr lang="en-US" sz="1300" dirty="0">
                <a:solidFill>
                  <a:srgbClr val="323232"/>
                </a:solidFill>
                <a:cs typeface="Arial" panose="020B0604020202020204" pitchFamily="34" charset="0"/>
              </a:rPr>
              <a:t>goal is to have the </a:t>
            </a:r>
            <a:r>
              <a:rPr lang="en-US" sz="1300" b="1" dirty="0">
                <a:solidFill>
                  <a:srgbClr val="323232"/>
                </a:solidFill>
                <a:cs typeface="Arial" panose="020B0604020202020204" pitchFamily="34" charset="0"/>
              </a:rPr>
              <a:t>reconciliation program expanded across all 10 </a:t>
            </a:r>
            <a:r>
              <a:rPr lang="en-US" sz="1300" b="1" dirty="0" smtClean="0">
                <a:solidFill>
                  <a:srgbClr val="323232"/>
                </a:solidFill>
                <a:cs typeface="Arial" panose="020B0604020202020204" pitchFamily="34" charset="0"/>
              </a:rPr>
              <a:t>Centers. </a:t>
            </a:r>
            <a:endParaRPr lang="en-US" sz="1300" b="1" dirty="0">
              <a:solidFill>
                <a:srgbClr val="323232"/>
              </a:solidFill>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877" y="1036758"/>
            <a:ext cx="393194" cy="393194"/>
          </a:xfrm>
          <a:prstGeom prst="rect">
            <a:avLst/>
          </a:prstGeom>
        </p:spPr>
      </p:pic>
      <p:sp>
        <p:nvSpPr>
          <p:cNvPr id="26" name="TextBox 25"/>
          <p:cNvSpPr txBox="1"/>
          <p:nvPr/>
        </p:nvSpPr>
        <p:spPr>
          <a:xfrm>
            <a:off x="1599641" y="1126403"/>
            <a:ext cx="1413208" cy="276999"/>
          </a:xfrm>
          <a:prstGeom prst="rect">
            <a:avLst/>
          </a:prstGeom>
          <a:solidFill>
            <a:schemeClr val="tx1"/>
          </a:solidFill>
          <a:ln>
            <a:solidFill>
              <a:schemeClr val="tx1"/>
            </a:solidFill>
          </a:ln>
        </p:spPr>
        <p:txBody>
          <a:bodyPr wrap="square" rtlCol="0" anchor="ctr">
            <a:spAutoFit/>
          </a:bodyPr>
          <a:lstStyle/>
          <a:p>
            <a:pPr algn="ctr"/>
            <a:r>
              <a:rPr lang="en-US" sz="1200" b="1" dirty="0" smtClean="0">
                <a:solidFill>
                  <a:srgbClr val="70BC1F">
                    <a:lumMod val="50000"/>
                  </a:srgbClr>
                </a:solidFill>
                <a:latin typeface="Arial Black" panose="020B0A04020102020204" pitchFamily="34" charset="0"/>
              </a:rPr>
              <a:t>Liquidation</a:t>
            </a:r>
            <a:endParaRPr lang="en-US" sz="1200" b="1" dirty="0">
              <a:solidFill>
                <a:srgbClr val="70BC1F">
                  <a:lumMod val="50000"/>
                </a:srgbClr>
              </a:solidFill>
              <a:latin typeface="Arial Black" panose="020B0A04020102020204" pitchFamily="34" charset="0"/>
            </a:endParaRPr>
          </a:p>
        </p:txBody>
      </p:sp>
      <p:grpSp>
        <p:nvGrpSpPr>
          <p:cNvPr id="12" name="Group 11"/>
          <p:cNvGrpSpPr/>
          <p:nvPr/>
        </p:nvGrpSpPr>
        <p:grpSpPr>
          <a:xfrm>
            <a:off x="8522912" y="3835764"/>
            <a:ext cx="647564" cy="493063"/>
            <a:chOff x="4766712" y="3609448"/>
            <a:chExt cx="946362" cy="1016700"/>
          </a:xfrm>
        </p:grpSpPr>
        <p:pic>
          <p:nvPicPr>
            <p:cNvPr id="13" name="Picture 12"/>
            <p:cNvPicPr>
              <a:picLocks/>
            </p:cNvPicPr>
            <p:nvPr/>
          </p:nvPicPr>
          <p:blipFill>
            <a:blip r:embed="rId4"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850876" y="3621097"/>
              <a:ext cx="799233" cy="853527"/>
            </a:xfrm>
            <a:prstGeom prst="rect">
              <a:avLst/>
            </a:prstGeom>
          </p:spPr>
        </p:pic>
        <p:pic>
          <p:nvPicPr>
            <p:cNvPr id="14" name="Picture 13"/>
            <p:cNvPicPr>
              <a:picLocks/>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4993868" y="4116784"/>
              <a:ext cx="611435" cy="509364"/>
            </a:xfrm>
            <a:prstGeom prst="rect">
              <a:avLst/>
            </a:prstGeom>
          </p:spPr>
        </p:pic>
        <p:pic>
          <p:nvPicPr>
            <p:cNvPr id="15" name="Picture 14"/>
            <p:cNvPicPr>
              <a:picLocks/>
            </p:cNvPicPr>
            <p:nvPr/>
          </p:nvPicPr>
          <p:blipFill>
            <a:blip r:embed="rId6"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236621" y="3609448"/>
              <a:ext cx="476453" cy="533266"/>
            </a:xfrm>
            <a:prstGeom prst="rect">
              <a:avLst/>
            </a:prstGeom>
          </p:spPr>
        </p:pic>
        <p:pic>
          <p:nvPicPr>
            <p:cNvPr id="16" name="Picture 15"/>
            <p:cNvPicPr>
              <a:picLocks/>
            </p:cNvPicPr>
            <p:nvPr/>
          </p:nvPicPr>
          <p:blipFill>
            <a:blip r:embed="rId7"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rot="20270632">
              <a:off x="4766712" y="3637664"/>
              <a:ext cx="450327" cy="525915"/>
            </a:xfrm>
            <a:prstGeom prst="rect">
              <a:avLst/>
            </a:prstGeom>
          </p:spPr>
        </p:pic>
      </p:grpSp>
      <p:pic>
        <p:nvPicPr>
          <p:cNvPr id="6" name="Picture 5"/>
          <p:cNvPicPr>
            <a:picLocks noChangeAspect="1"/>
          </p:cNvPicPr>
          <p:nvPr/>
        </p:nvPicPr>
        <p:blipFill>
          <a:blip r:embed="rId8" cstate="print">
            <a:duotone>
              <a:prstClr val="black"/>
              <a:schemeClr val="bg2">
                <a:tint val="45000"/>
                <a:satMod val="400000"/>
              </a:schemeClr>
            </a:duotone>
            <a:extLst>
              <a:ext uri="{28A0092B-C50C-407E-A947-70E740481C1C}">
                <a14:useLocalDpi xmlns:a14="http://schemas.microsoft.com/office/drawing/2010/main" val="0"/>
              </a:ext>
            </a:extLst>
          </a:blip>
          <a:stretch>
            <a:fillRect/>
          </a:stretch>
        </p:blipFill>
        <p:spPr>
          <a:xfrm>
            <a:off x="4208404" y="1048991"/>
            <a:ext cx="452164" cy="452164"/>
          </a:xfrm>
          <a:prstGeom prst="rect">
            <a:avLst/>
          </a:prstGeom>
        </p:spPr>
      </p:pic>
      <p:sp>
        <p:nvSpPr>
          <p:cNvPr id="29" name="TextBox 28"/>
          <p:cNvSpPr txBox="1"/>
          <p:nvPr/>
        </p:nvSpPr>
        <p:spPr>
          <a:xfrm>
            <a:off x="163579" y="1339373"/>
            <a:ext cx="4285332" cy="2371703"/>
          </a:xfrm>
          <a:prstGeom prst="rect">
            <a:avLst/>
          </a:prstGeom>
          <a:noFill/>
        </p:spPr>
        <p:txBody>
          <a:bodyPr wrap="square" rtlCol="0">
            <a:noAutofit/>
          </a:bodyPr>
          <a:lstStyle/>
          <a:p>
            <a:pPr marL="171450" indent="-171450">
              <a:spcAft>
                <a:spcPts val="400"/>
              </a:spcAft>
              <a:buClr>
                <a:srgbClr val="000000"/>
              </a:buClr>
              <a:buFont typeface="Wingdings" panose="05000000000000000000" pitchFamily="2" charset="2"/>
              <a:buChar char="§"/>
            </a:pPr>
            <a:r>
              <a:rPr lang="en-US" sz="1300" b="1" dirty="0" smtClean="0">
                <a:solidFill>
                  <a:srgbClr val="323232"/>
                </a:solidFill>
                <a:cs typeface="Arial" panose="020B0604020202020204" pitchFamily="34" charset="0"/>
              </a:rPr>
              <a:t>Official notice of liquidations (bulletins) will be entirely paperless</a:t>
            </a:r>
            <a:r>
              <a:rPr lang="en-US" sz="1300" dirty="0" smtClean="0">
                <a:solidFill>
                  <a:srgbClr val="323232"/>
                </a:solidFill>
                <a:cs typeface="Arial" panose="020B0604020202020204" pitchFamily="34" charset="0"/>
              </a:rPr>
              <a:t> and will be posted on CBP.gov.</a:t>
            </a:r>
          </a:p>
          <a:p>
            <a:pPr marL="171450" indent="-171450">
              <a:spcAft>
                <a:spcPts val="400"/>
              </a:spcAft>
              <a:buClr>
                <a:srgbClr val="000000"/>
              </a:buClr>
              <a:buFont typeface="Wingdings" panose="05000000000000000000" pitchFamily="2" charset="2"/>
              <a:buChar char="§"/>
            </a:pPr>
            <a:r>
              <a:rPr lang="en-US" sz="1300" b="1" dirty="0" smtClean="0">
                <a:solidFill>
                  <a:srgbClr val="323232"/>
                </a:solidFill>
                <a:cs typeface="Arial" panose="020B0604020202020204" pitchFamily="34" charset="0"/>
              </a:rPr>
              <a:t>Liquidation will occur on weekly cycle </a:t>
            </a:r>
            <a:r>
              <a:rPr lang="en-US" sz="1300" dirty="0" smtClean="0">
                <a:solidFill>
                  <a:srgbClr val="323232"/>
                </a:solidFill>
                <a:cs typeface="Arial" panose="020B0604020202020204" pitchFamily="34" charset="0"/>
              </a:rPr>
              <a:t>vice the bi-weekly cycle it currently follows.</a:t>
            </a:r>
          </a:p>
          <a:p>
            <a:pPr marL="171450" indent="-171450">
              <a:spcAft>
                <a:spcPts val="400"/>
              </a:spcAft>
              <a:buClr>
                <a:srgbClr val="000000"/>
              </a:buClr>
              <a:buFont typeface="Wingdings" panose="05000000000000000000" pitchFamily="2" charset="2"/>
              <a:buChar char="§"/>
            </a:pPr>
            <a:r>
              <a:rPr lang="en-US" sz="1300" dirty="0" smtClean="0">
                <a:solidFill>
                  <a:srgbClr val="323232"/>
                </a:solidFill>
                <a:cs typeface="Arial" panose="020B0604020202020204" pitchFamily="34" charset="0"/>
              </a:rPr>
              <a:t>Importers have the </a:t>
            </a:r>
            <a:r>
              <a:rPr lang="en-US" sz="1300" b="1" dirty="0" smtClean="0">
                <a:solidFill>
                  <a:srgbClr val="323232"/>
                </a:solidFill>
                <a:cs typeface="Arial" panose="020B0604020202020204" pitchFamily="34" charset="0"/>
              </a:rPr>
              <a:t>ability to obtain liquidation status </a:t>
            </a:r>
            <a:r>
              <a:rPr lang="en-US" sz="1300" dirty="0" smtClean="0">
                <a:solidFill>
                  <a:srgbClr val="323232"/>
                </a:solidFill>
                <a:cs typeface="Arial" panose="020B0604020202020204" pitchFamily="34" charset="0"/>
              </a:rPr>
              <a:t>details from their ACE portal account.</a:t>
            </a:r>
          </a:p>
          <a:p>
            <a:pPr marL="171450" indent="-171450">
              <a:spcAft>
                <a:spcPts val="400"/>
              </a:spcAft>
              <a:buClr>
                <a:srgbClr val="000000"/>
              </a:buClr>
              <a:buFont typeface="Wingdings" panose="05000000000000000000" pitchFamily="2" charset="2"/>
              <a:buChar char="§"/>
            </a:pPr>
            <a:r>
              <a:rPr lang="en-US" sz="1300" dirty="0" smtClean="0">
                <a:solidFill>
                  <a:srgbClr val="323232"/>
                </a:solidFill>
                <a:cs typeface="Arial" panose="020B0604020202020204" pitchFamily="34" charset="0"/>
              </a:rPr>
              <a:t>ACE has the </a:t>
            </a:r>
            <a:r>
              <a:rPr lang="en-US" sz="1300" b="1" dirty="0" smtClean="0">
                <a:solidFill>
                  <a:srgbClr val="323232"/>
                </a:solidFill>
                <a:cs typeface="Arial" panose="020B0604020202020204" pitchFamily="34" charset="0"/>
              </a:rPr>
              <a:t>technical infrastructure to implement new updates</a:t>
            </a:r>
            <a:r>
              <a:rPr lang="en-US" sz="1300" dirty="0" smtClean="0">
                <a:solidFill>
                  <a:srgbClr val="323232"/>
                </a:solidFill>
                <a:cs typeface="Arial" panose="020B0604020202020204" pitchFamily="34" charset="0"/>
              </a:rPr>
              <a:t> and liquidation processes modifications. For example, ACE has the capability to liquidate and account for changes in duties, taxes, and fees at the line level.</a:t>
            </a:r>
            <a:endParaRPr lang="en-US" sz="1300" dirty="0">
              <a:solidFill>
                <a:srgbClr val="323232"/>
              </a:solidFill>
              <a:cs typeface="Arial" panose="020B0604020202020204" pitchFamily="34" charset="0"/>
            </a:endParaRPr>
          </a:p>
        </p:txBody>
      </p:sp>
      <p:sp>
        <p:nvSpPr>
          <p:cNvPr id="30" name="TextBox 29"/>
          <p:cNvSpPr txBox="1"/>
          <p:nvPr/>
        </p:nvSpPr>
        <p:spPr>
          <a:xfrm>
            <a:off x="4715159" y="4128366"/>
            <a:ext cx="4285332" cy="2459783"/>
          </a:xfrm>
          <a:prstGeom prst="rect">
            <a:avLst/>
          </a:prstGeom>
          <a:noFill/>
        </p:spPr>
        <p:txBody>
          <a:bodyPr wrap="square" rtlCol="0">
            <a:noAutofit/>
          </a:bodyPr>
          <a:lstStyle/>
          <a:p>
            <a:pPr marL="171450" indent="-171450">
              <a:spcAft>
                <a:spcPts val="400"/>
              </a:spcAft>
              <a:buClr>
                <a:srgbClr val="000000"/>
              </a:buClr>
              <a:buFont typeface="Wingdings" panose="05000000000000000000" pitchFamily="2" charset="2"/>
              <a:buChar char="§"/>
            </a:pPr>
            <a:r>
              <a:rPr lang="en-US" sz="1300" kern="0" dirty="0">
                <a:solidFill>
                  <a:srgbClr val="000000"/>
                </a:solidFill>
                <a:cs typeface="Arial" panose="020B0604020202020204" pitchFamily="34" charset="0"/>
              </a:rPr>
              <a:t>ACE controls will </a:t>
            </a:r>
            <a:r>
              <a:rPr lang="en-US" sz="1300" b="1" kern="0" dirty="0">
                <a:solidFill>
                  <a:srgbClr val="000000"/>
                </a:solidFill>
                <a:cs typeface="Arial" panose="020B0604020202020204" pitchFamily="34" charset="0"/>
              </a:rPr>
              <a:t>track and validate if the bond coverage is sufficient</a:t>
            </a:r>
            <a:r>
              <a:rPr lang="en-US" sz="1300" kern="0" dirty="0">
                <a:solidFill>
                  <a:srgbClr val="000000"/>
                </a:solidFill>
                <a:cs typeface="Arial" panose="020B0604020202020204" pitchFamily="34" charset="0"/>
              </a:rPr>
              <a:t> prior to processing an Accelerated Payment </a:t>
            </a:r>
            <a:r>
              <a:rPr lang="en-US" sz="1300" kern="0" dirty="0" smtClean="0">
                <a:solidFill>
                  <a:srgbClr val="000000"/>
                </a:solidFill>
                <a:cs typeface="Arial" panose="020B0604020202020204" pitchFamily="34" charset="0"/>
              </a:rPr>
              <a:t>request.  </a:t>
            </a:r>
            <a:endParaRPr lang="en-US" sz="1300" kern="0" dirty="0">
              <a:solidFill>
                <a:srgbClr val="000000"/>
              </a:solidFill>
              <a:cs typeface="Arial" panose="020B0604020202020204" pitchFamily="34" charset="0"/>
            </a:endParaRPr>
          </a:p>
          <a:p>
            <a:pPr marL="171450" indent="-171450" eaLnBrk="0" fontAlgn="auto" hangingPunct="0">
              <a:spcBef>
                <a:spcPts val="300"/>
              </a:spcBef>
              <a:spcAft>
                <a:spcPts val="300"/>
              </a:spcAft>
              <a:buClr>
                <a:srgbClr val="000000"/>
              </a:buClr>
              <a:buFont typeface="Wingdings" panose="05000000000000000000" pitchFamily="2" charset="2"/>
              <a:buChar char="§"/>
            </a:pPr>
            <a:r>
              <a:rPr lang="en-US" sz="1300" b="1" dirty="0" smtClean="0">
                <a:solidFill>
                  <a:srgbClr val="323232"/>
                </a:solidFill>
                <a:cs typeface="Arial" panose="020B0604020202020204" pitchFamily="34" charset="0"/>
              </a:rPr>
              <a:t> </a:t>
            </a:r>
            <a:r>
              <a:rPr lang="en-US" sz="1300" kern="0" dirty="0" smtClean="0">
                <a:solidFill>
                  <a:srgbClr val="000000"/>
                </a:solidFill>
                <a:cs typeface="Arial" panose="020B0604020202020204" pitchFamily="34" charset="0"/>
              </a:rPr>
              <a:t>Developed a process for the claimant to submit a </a:t>
            </a:r>
            <a:r>
              <a:rPr lang="en-US" sz="1300" b="1" kern="0" dirty="0" smtClean="0">
                <a:solidFill>
                  <a:srgbClr val="000000"/>
                </a:solidFill>
                <a:cs typeface="Arial" panose="020B0604020202020204" pitchFamily="34" charset="0"/>
              </a:rPr>
              <a:t>drawback profile electronically </a:t>
            </a:r>
            <a:r>
              <a:rPr lang="en-US" sz="1300" kern="0" dirty="0" smtClean="0">
                <a:solidFill>
                  <a:srgbClr val="000000"/>
                </a:solidFill>
                <a:cs typeface="Arial" panose="020B0604020202020204" pitchFamily="34" charset="0"/>
              </a:rPr>
              <a:t>leveraging the 5106 form.</a:t>
            </a:r>
            <a:endParaRPr lang="en-US" sz="1300" kern="0" dirty="0">
              <a:solidFill>
                <a:srgbClr val="000000"/>
              </a:solidFill>
              <a:cs typeface="Arial" panose="020B0604020202020204" pitchFamily="34" charset="0"/>
            </a:endParaRPr>
          </a:p>
          <a:p>
            <a:pPr marL="171450" indent="-171450" eaLnBrk="0" fontAlgn="auto" hangingPunct="0">
              <a:spcBef>
                <a:spcPts val="300"/>
              </a:spcBef>
              <a:spcAft>
                <a:spcPts val="300"/>
              </a:spcAft>
              <a:buClr>
                <a:srgbClr val="000000"/>
              </a:buClr>
              <a:buFont typeface="Wingdings" panose="05000000000000000000" pitchFamily="2" charset="2"/>
              <a:buChar char="§"/>
            </a:pPr>
            <a:r>
              <a:rPr lang="en-US" sz="1300" b="1" kern="0" dirty="0">
                <a:solidFill>
                  <a:srgbClr val="000000"/>
                </a:solidFill>
                <a:cs typeface="Arial" panose="020B0604020202020204" pitchFamily="34" charset="0"/>
              </a:rPr>
              <a:t>CBP Form 7552 will be eliminated</a:t>
            </a:r>
            <a:r>
              <a:rPr lang="en-US" sz="1300" kern="0" dirty="0">
                <a:solidFill>
                  <a:srgbClr val="000000"/>
                </a:solidFill>
                <a:cs typeface="Arial" panose="020B0604020202020204" pitchFamily="34" charset="0"/>
              </a:rPr>
              <a:t> with respect to </a:t>
            </a:r>
            <a:r>
              <a:rPr lang="en-US" sz="1300" dirty="0">
                <a:solidFill>
                  <a:srgbClr val="000000"/>
                </a:solidFill>
                <a:cs typeface="Arial" panose="020B0604020202020204" pitchFamily="34" charset="0"/>
              </a:rPr>
              <a:t>Certificate of Manufacture and Delivery (</a:t>
            </a:r>
            <a:r>
              <a:rPr lang="en-US" sz="1300" kern="0" dirty="0">
                <a:solidFill>
                  <a:srgbClr val="000000"/>
                </a:solidFill>
                <a:cs typeface="Arial" panose="020B0604020202020204" pitchFamily="34" charset="0"/>
              </a:rPr>
              <a:t>CM&amp;D).</a:t>
            </a:r>
          </a:p>
          <a:p>
            <a:pPr marL="171450" indent="-171450" eaLnBrk="0" fontAlgn="auto" hangingPunct="0">
              <a:spcBef>
                <a:spcPts val="300"/>
              </a:spcBef>
              <a:spcAft>
                <a:spcPts val="300"/>
              </a:spcAft>
              <a:buClr>
                <a:srgbClr val="000000"/>
              </a:buClr>
              <a:buFont typeface="Wingdings" panose="05000000000000000000" pitchFamily="2" charset="2"/>
              <a:buChar char="§"/>
            </a:pPr>
            <a:r>
              <a:rPr lang="en-US" sz="1300" kern="0" dirty="0">
                <a:solidFill>
                  <a:srgbClr val="000000"/>
                </a:solidFill>
                <a:cs typeface="Arial" panose="020B0604020202020204" pitchFamily="34" charset="0"/>
              </a:rPr>
              <a:t>The </a:t>
            </a:r>
            <a:r>
              <a:rPr lang="en-US" sz="1300" b="1" kern="0" dirty="0">
                <a:solidFill>
                  <a:srgbClr val="000000"/>
                </a:solidFill>
                <a:cs typeface="Arial" panose="020B0604020202020204" pitchFamily="34" charset="0"/>
              </a:rPr>
              <a:t>desk review and response process will be electronic </a:t>
            </a:r>
            <a:r>
              <a:rPr lang="en-US" sz="1300" kern="0" dirty="0">
                <a:solidFill>
                  <a:srgbClr val="000000"/>
                </a:solidFill>
                <a:cs typeface="Arial" panose="020B0604020202020204" pitchFamily="34" charset="0"/>
              </a:rPr>
              <a:t>and will include DIS capability. </a:t>
            </a:r>
          </a:p>
        </p:txBody>
      </p:sp>
    </p:spTree>
    <p:extLst>
      <p:ext uri="{BB962C8B-B14F-4D97-AF65-F5344CB8AC3E}">
        <p14:creationId xmlns:p14="http://schemas.microsoft.com/office/powerpoint/2010/main" val="387687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ound Same Side Corner Rectangle 68"/>
          <p:cNvSpPr>
            <a:spLocks/>
          </p:cNvSpPr>
          <p:nvPr/>
        </p:nvSpPr>
        <p:spPr>
          <a:xfrm rot="16200000" flipV="1">
            <a:off x="4130589" y="475277"/>
            <a:ext cx="1295400" cy="8269645"/>
          </a:xfrm>
          <a:prstGeom prst="round2SameRect">
            <a:avLst>
              <a:gd name="adj1" fmla="val 8438"/>
              <a:gd name="adj2" fmla="val 0"/>
            </a:avLst>
          </a:prstGeom>
          <a:solidFill>
            <a:schemeClr val="accent6">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0063"/>
              </a:solidFill>
            </a:endParaRPr>
          </a:p>
        </p:txBody>
      </p:sp>
      <p:sp>
        <p:nvSpPr>
          <p:cNvPr id="68" name="Round Same Side Corner Rectangle 67"/>
          <p:cNvSpPr>
            <a:spLocks/>
          </p:cNvSpPr>
          <p:nvPr/>
        </p:nvSpPr>
        <p:spPr>
          <a:xfrm rot="16200000" flipV="1">
            <a:off x="4027828" y="1899660"/>
            <a:ext cx="1500922" cy="8269645"/>
          </a:xfrm>
          <a:prstGeom prst="round2SameRect">
            <a:avLst>
              <a:gd name="adj1" fmla="val 8438"/>
              <a:gd name="adj2" fmla="val 0"/>
            </a:avLst>
          </a:prstGeom>
          <a:solidFill>
            <a:srgbClr val="FFE79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0063"/>
              </a:solidFill>
            </a:endParaRPr>
          </a:p>
        </p:txBody>
      </p:sp>
      <p:sp>
        <p:nvSpPr>
          <p:cNvPr id="82" name="Content Placeholder 81"/>
          <p:cNvSpPr>
            <a:spLocks noGrp="1"/>
          </p:cNvSpPr>
          <p:nvPr>
            <p:ph idx="1"/>
          </p:nvPr>
        </p:nvSpPr>
        <p:spPr>
          <a:xfrm>
            <a:off x="226312" y="914400"/>
            <a:ext cx="8686800" cy="4678362"/>
          </a:xfrm>
        </p:spPr>
        <p:txBody>
          <a:bodyPr/>
          <a:lstStyle/>
          <a:p>
            <a:pPr marL="0" indent="0">
              <a:buNone/>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team </a:t>
            </a:r>
            <a:r>
              <a:rPr lang="en-US" sz="1400" dirty="0" smtClean="0">
                <a:latin typeface="Arial" panose="020B0604020202020204" pitchFamily="34" charset="0"/>
                <a:cs typeface="Arial" panose="020B0604020202020204" pitchFamily="34" charset="0"/>
              </a:rPr>
              <a:t>leveraged </a:t>
            </a:r>
            <a:r>
              <a:rPr lang="en-US" sz="1400" dirty="0">
                <a:latin typeface="Arial" panose="020B0604020202020204" pitchFamily="34" charset="0"/>
                <a:cs typeface="Arial" panose="020B0604020202020204" pitchFamily="34" charset="0"/>
              </a:rPr>
              <a:t>the following </a:t>
            </a:r>
            <a:r>
              <a:rPr lang="en-US" sz="1400" dirty="0" smtClean="0">
                <a:latin typeface="Arial" panose="020B0604020202020204" pitchFamily="34" charset="0"/>
                <a:cs typeface="Arial" panose="020B0604020202020204" pitchFamily="34" charset="0"/>
              </a:rPr>
              <a:t>approach to develop a transformation strategy that manages the implementation of policy, processes, and technology recommendations in order to optimize the process of importing goods through collaboration with the trade </a:t>
            </a:r>
            <a:r>
              <a:rPr lang="en-US" sz="1400" dirty="0">
                <a:latin typeface="Arial" panose="020B0604020202020204" pitchFamily="34" charset="0"/>
                <a:cs typeface="Arial" panose="020B0604020202020204" pitchFamily="34" charset="0"/>
              </a:rPr>
              <a:t>c</a:t>
            </a:r>
            <a:r>
              <a:rPr lang="en-US" sz="1400" dirty="0" smtClean="0">
                <a:latin typeface="Arial" panose="020B0604020202020204" pitchFamily="34" charset="0"/>
                <a:cs typeface="Arial" panose="020B0604020202020204" pitchFamily="34" charset="0"/>
              </a:rPr>
              <a:t>ommunity and CBP.</a:t>
            </a:r>
            <a:endParaRPr lang="en-US" sz="1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Simplified Process Initiative: Activities in 2016</a:t>
            </a:r>
            <a:endParaRPr lang="en-US" dirty="0"/>
          </a:p>
        </p:txBody>
      </p:sp>
      <p:sp>
        <p:nvSpPr>
          <p:cNvPr id="4" name="Slide Number Placeholder 3"/>
          <p:cNvSpPr>
            <a:spLocks noGrp="1"/>
          </p:cNvSpPr>
          <p:nvPr>
            <p:ph type="sldNum" sz="quarter" idx="4"/>
          </p:nvPr>
        </p:nvSpPr>
        <p:spPr>
          <a:xfrm>
            <a:off x="8686800" y="6611938"/>
            <a:ext cx="457200" cy="246062"/>
          </a:xfrm>
        </p:spPr>
        <p:txBody>
          <a:bodyPr/>
          <a:lstStyle/>
          <a:p>
            <a:fld id="{61F64A15-FAE5-4401-B304-CB845C8887D0}" type="slidenum">
              <a:rPr lang="en-US" smtClean="0">
                <a:solidFill>
                  <a:srgbClr val="000063"/>
                </a:solidFill>
              </a:rPr>
              <a:pPr/>
              <a:t>5</a:t>
            </a:fld>
            <a:endParaRPr lang="en-US" dirty="0">
              <a:solidFill>
                <a:srgbClr val="000063"/>
              </a:solidFill>
            </a:endParaRPr>
          </a:p>
        </p:txBody>
      </p:sp>
      <p:sp>
        <p:nvSpPr>
          <p:cNvPr id="48" name="Round Same Side Corner Rectangle 47"/>
          <p:cNvSpPr>
            <a:spLocks/>
          </p:cNvSpPr>
          <p:nvPr/>
        </p:nvSpPr>
        <p:spPr>
          <a:xfrm rot="16200000" flipV="1">
            <a:off x="3619453" y="-1375785"/>
            <a:ext cx="2317675" cy="8269647"/>
          </a:xfrm>
          <a:prstGeom prst="round2SameRect">
            <a:avLst>
              <a:gd name="adj1" fmla="val 8438"/>
              <a:gd name="adj2" fmla="val 0"/>
            </a:avLst>
          </a:prstGeom>
          <a:solidFill>
            <a:srgbClr val="8B7EB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rgbClr val="000063"/>
              </a:solidFill>
            </a:endParaRPr>
          </a:p>
        </p:txBody>
      </p:sp>
      <p:sp>
        <p:nvSpPr>
          <p:cNvPr id="49" name="Round Same Side Corner Rectangle 48"/>
          <p:cNvSpPr>
            <a:spLocks/>
          </p:cNvSpPr>
          <p:nvPr/>
        </p:nvSpPr>
        <p:spPr>
          <a:xfrm rot="16200000">
            <a:off x="-766861" y="2517676"/>
            <a:ext cx="2317678" cy="482727"/>
          </a:xfrm>
          <a:prstGeom prst="round2SameRect">
            <a:avLst>
              <a:gd name="adj1" fmla="val 8726"/>
              <a:gd name="adj2" fmla="val 0"/>
            </a:avLst>
          </a:prstGeom>
          <a:solidFill>
            <a:srgbClr val="6554A1"/>
          </a:solidFill>
          <a:ln w="19050" cap="flat" cmpd="sng" algn="ctr">
            <a:noFill/>
            <a:prstDash val="solid"/>
          </a:ln>
          <a:effectLst/>
        </p:spPr>
        <p:txBody>
          <a:bodyPr vert="horz" lIns="91440" tIns="45720" rIns="91440" bIns="0" rtlCol="0" anchor="ctr"/>
          <a:lstStyle/>
          <a:p>
            <a:pPr algn="ctr">
              <a:defRPr/>
            </a:pPr>
            <a:r>
              <a:rPr lang="en-US" sz="1000" b="1" kern="0" dirty="0">
                <a:solidFill>
                  <a:srgbClr val="FFFFFF"/>
                </a:solidFill>
                <a:latin typeface="Arial"/>
              </a:rPr>
              <a:t>Stakeholder Engagement</a:t>
            </a:r>
          </a:p>
        </p:txBody>
      </p:sp>
      <p:sp>
        <p:nvSpPr>
          <p:cNvPr id="52" name="Rectangle 51"/>
          <p:cNvSpPr/>
          <p:nvPr/>
        </p:nvSpPr>
        <p:spPr>
          <a:xfrm>
            <a:off x="711188" y="1676402"/>
            <a:ext cx="8029995" cy="819028"/>
          </a:xfrm>
          <a:prstGeom prst="rect">
            <a:avLst/>
          </a:prstGeom>
          <a:solidFill>
            <a:srgbClr val="E1DEEE"/>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r>
              <a:rPr lang="en-US" sz="1050" dirty="0">
                <a:solidFill>
                  <a:srgbClr val="000000"/>
                </a:solidFill>
                <a:latin typeface="Arial" panose="020B0604020202020204" pitchFamily="34" charset="0"/>
                <a:cs typeface="Arial" panose="020B0604020202020204" pitchFamily="34" charset="0"/>
              </a:rPr>
              <a:t>Engaged with 14 trade associations </a:t>
            </a:r>
            <a:r>
              <a:rPr lang="en-US" sz="1050" dirty="0" smtClean="0">
                <a:solidFill>
                  <a:srgbClr val="000000"/>
                </a:solidFill>
                <a:latin typeface="Arial" panose="020B0604020202020204" pitchFamily="34" charset="0"/>
                <a:cs typeface="Arial" panose="020B0604020202020204" pitchFamily="34" charset="0"/>
              </a:rPr>
              <a:t>including: </a:t>
            </a:r>
            <a:r>
              <a:rPr lang="en-US" sz="1050" dirty="0">
                <a:solidFill>
                  <a:srgbClr val="000000"/>
                </a:solidFill>
                <a:latin typeface="Arial" panose="020B0604020202020204" pitchFamily="34" charset="0"/>
                <a:cs typeface="Arial" panose="020B0604020202020204" pitchFamily="34" charset="0"/>
              </a:rPr>
              <a:t>AAEI, BACM, NAM, PCC, NRF, CSEC, NCBFAA, USCIB, BTA, EAA, NAFTZ, NBCBA, ITSA, </a:t>
            </a:r>
            <a:r>
              <a:rPr lang="en-US" sz="1050" dirty="0" smtClean="0">
                <a:solidFill>
                  <a:srgbClr val="000000"/>
                </a:solidFill>
                <a:latin typeface="Arial" panose="020B0604020202020204" pitchFamily="34" charset="0"/>
                <a:cs typeface="Arial" panose="020B0604020202020204" pitchFamily="34" charset="0"/>
              </a:rPr>
              <a:t>API.</a:t>
            </a:r>
            <a:endParaRPr lang="en-US" sz="1050" dirty="0">
              <a:solidFill>
                <a:srgbClr val="000000"/>
              </a:solidFill>
              <a:latin typeface="Arial" panose="020B0604020202020204" pitchFamily="34" charset="0"/>
              <a:cs typeface="Arial" panose="020B0604020202020204" pitchFamily="34" charset="0"/>
            </a:endParaRPr>
          </a:p>
          <a:p>
            <a:endParaRPr lang="en-US" sz="1050" dirty="0">
              <a:solidFill>
                <a:srgbClr val="000000"/>
              </a:solidFill>
              <a:latin typeface="Arial" panose="020B0604020202020204" pitchFamily="34" charset="0"/>
              <a:cs typeface="Arial" panose="020B0604020202020204" pitchFamily="34" charset="0"/>
            </a:endParaRPr>
          </a:p>
          <a:p>
            <a:r>
              <a:rPr lang="en-US" sz="1050" dirty="0">
                <a:solidFill>
                  <a:srgbClr val="000000"/>
                </a:solidFill>
                <a:latin typeface="Arial" panose="020B0604020202020204" pitchFamily="34" charset="0"/>
                <a:cs typeface="Arial" panose="020B0604020202020204" pitchFamily="34" charset="0"/>
              </a:rPr>
              <a:t>Trade </a:t>
            </a:r>
            <a:r>
              <a:rPr lang="en-US" sz="1050" dirty="0" smtClean="0">
                <a:solidFill>
                  <a:srgbClr val="000000"/>
                </a:solidFill>
                <a:latin typeface="Arial" panose="020B0604020202020204" pitchFamily="34" charset="0"/>
                <a:cs typeface="Arial" panose="020B0604020202020204" pitchFamily="34" charset="0"/>
              </a:rPr>
              <a:t>associations </a:t>
            </a:r>
            <a:r>
              <a:rPr lang="en-US" sz="1050" dirty="0">
                <a:solidFill>
                  <a:srgbClr val="000000"/>
                </a:solidFill>
                <a:latin typeface="Arial" panose="020B0604020202020204" pitchFamily="34" charset="0"/>
                <a:cs typeface="Arial" panose="020B0604020202020204" pitchFamily="34" charset="0"/>
              </a:rPr>
              <a:t>were asked to contact their members for priorities as well as quantitative and qualitative benefits of Simplified </a:t>
            </a:r>
            <a:r>
              <a:rPr lang="en-US" sz="1050" dirty="0" smtClean="0">
                <a:solidFill>
                  <a:srgbClr val="000000"/>
                </a:solidFill>
                <a:latin typeface="Arial" panose="020B0604020202020204" pitchFamily="34" charset="0"/>
                <a:cs typeface="Arial" panose="020B0604020202020204" pitchFamily="34" charset="0"/>
              </a:rPr>
              <a:t>Processes.</a:t>
            </a:r>
            <a:endParaRPr lang="en-US" sz="1050" dirty="0">
              <a:solidFill>
                <a:srgbClr val="000000"/>
              </a:solidFill>
              <a:latin typeface="Arial" panose="020B0604020202020204" pitchFamily="34" charset="0"/>
              <a:cs typeface="Arial" panose="020B0604020202020204" pitchFamily="34" charset="0"/>
            </a:endParaRPr>
          </a:p>
        </p:txBody>
      </p:sp>
      <p:sp>
        <p:nvSpPr>
          <p:cNvPr id="53" name="Rectangle 52"/>
          <p:cNvSpPr/>
          <p:nvPr/>
        </p:nvSpPr>
        <p:spPr>
          <a:xfrm>
            <a:off x="711188" y="2526360"/>
            <a:ext cx="8029995" cy="422147"/>
          </a:xfrm>
          <a:prstGeom prst="rect">
            <a:avLst/>
          </a:prstGeom>
          <a:solidFill>
            <a:srgbClr val="E1DEEE"/>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r>
              <a:rPr lang="en-US" sz="1050" dirty="0">
                <a:solidFill>
                  <a:srgbClr val="000000"/>
                </a:solidFill>
                <a:latin typeface="Arial" panose="020B0604020202020204" pitchFamily="34" charset="0"/>
                <a:cs typeface="Arial" panose="020B0604020202020204" pitchFamily="34" charset="0"/>
              </a:rPr>
              <a:t>Coordinated with ACE Business Office to discuss ongoing </a:t>
            </a:r>
            <a:r>
              <a:rPr lang="en-US" sz="1050" dirty="0" smtClean="0">
                <a:solidFill>
                  <a:srgbClr val="000000"/>
                </a:solidFill>
                <a:latin typeface="Arial" panose="020B0604020202020204" pitchFamily="34" charset="0"/>
                <a:cs typeface="Arial" panose="020B0604020202020204" pitchFamily="34" charset="0"/>
              </a:rPr>
              <a:t>Post-Summary </a:t>
            </a:r>
            <a:r>
              <a:rPr lang="en-US" sz="1050" dirty="0">
                <a:solidFill>
                  <a:srgbClr val="000000"/>
                </a:solidFill>
                <a:latin typeface="Arial" panose="020B0604020202020204" pitchFamily="34" charset="0"/>
                <a:cs typeface="Arial" panose="020B0604020202020204" pitchFamily="34" charset="0"/>
              </a:rPr>
              <a:t>accomplishments related to Simplified </a:t>
            </a:r>
            <a:r>
              <a:rPr lang="en-US" sz="1050" dirty="0" smtClean="0">
                <a:solidFill>
                  <a:srgbClr val="000000"/>
                </a:solidFill>
                <a:latin typeface="Arial" panose="020B0604020202020204" pitchFamily="34" charset="0"/>
                <a:cs typeface="Arial" panose="020B0604020202020204" pitchFamily="34" charset="0"/>
              </a:rPr>
              <a:t>Processes.</a:t>
            </a:r>
            <a:endParaRPr lang="en-US" sz="1050" dirty="0">
              <a:solidFill>
                <a:srgbClr val="000000"/>
              </a:solidFill>
              <a:latin typeface="Arial" panose="020B0604020202020204" pitchFamily="34" charset="0"/>
              <a:cs typeface="Arial" panose="020B0604020202020204" pitchFamily="34" charset="0"/>
            </a:endParaRPr>
          </a:p>
        </p:txBody>
      </p:sp>
      <p:pic>
        <p:nvPicPr>
          <p:cNvPr id="5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781" y="2590818"/>
            <a:ext cx="510784" cy="32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Rectangle 54"/>
          <p:cNvSpPr/>
          <p:nvPr/>
        </p:nvSpPr>
        <p:spPr>
          <a:xfrm>
            <a:off x="711188" y="2972465"/>
            <a:ext cx="8029995" cy="432158"/>
          </a:xfrm>
          <a:prstGeom prst="rect">
            <a:avLst/>
          </a:prstGeom>
          <a:solidFill>
            <a:srgbClr val="E1DEEE"/>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r>
              <a:rPr lang="en-US" sz="1050" dirty="0">
                <a:solidFill>
                  <a:srgbClr val="000000"/>
                </a:solidFill>
                <a:latin typeface="Arial" panose="020B0604020202020204" pitchFamily="34" charset="0"/>
                <a:cs typeface="Arial" panose="020B0604020202020204" pitchFamily="34" charset="0"/>
              </a:rPr>
              <a:t>Facilitated </a:t>
            </a:r>
            <a:r>
              <a:rPr lang="en-US" sz="1050" dirty="0" smtClean="0">
                <a:solidFill>
                  <a:srgbClr val="000000"/>
                </a:solidFill>
                <a:latin typeface="Arial" panose="020B0604020202020204" pitchFamily="34" charset="0"/>
                <a:cs typeface="Arial" panose="020B0604020202020204" pitchFamily="34" charset="0"/>
              </a:rPr>
              <a:t>two meetings </a:t>
            </a:r>
            <a:r>
              <a:rPr lang="en-US" sz="1050" dirty="0">
                <a:solidFill>
                  <a:srgbClr val="000000"/>
                </a:solidFill>
                <a:latin typeface="Arial" panose="020B0604020202020204" pitchFamily="34" charset="0"/>
                <a:cs typeface="Arial" panose="020B0604020202020204" pitchFamily="34" charset="0"/>
              </a:rPr>
              <a:t>with U.S. Census to discuss the impact to their analysis and reporting if a simplified summary recommendation was </a:t>
            </a:r>
            <a:r>
              <a:rPr lang="en-US" sz="1050" dirty="0" smtClean="0">
                <a:solidFill>
                  <a:srgbClr val="000000"/>
                </a:solidFill>
                <a:latin typeface="Arial" panose="020B0604020202020204" pitchFamily="34" charset="0"/>
                <a:cs typeface="Arial" panose="020B0604020202020204" pitchFamily="34" charset="0"/>
              </a:rPr>
              <a:t>implemented.</a:t>
            </a:r>
            <a:endParaRPr lang="en-US" sz="1050" dirty="0">
              <a:solidFill>
                <a:srgbClr val="000000"/>
              </a:solidFill>
              <a:latin typeface="Arial" panose="020B0604020202020204" pitchFamily="34" charset="0"/>
              <a:cs typeface="Arial" panose="020B0604020202020204" pitchFamily="34" charset="0"/>
            </a:endParaRPr>
          </a:p>
        </p:txBody>
      </p:sp>
      <p:pic>
        <p:nvPicPr>
          <p:cNvPr id="56" name="Picture 6" descr="United States Census Burea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243" y="3025407"/>
            <a:ext cx="601593" cy="344118"/>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729152" y="1846208"/>
            <a:ext cx="523413" cy="457200"/>
          </a:xfrm>
          <a:prstGeom prst="rect">
            <a:avLst/>
          </a:prstGeom>
        </p:spPr>
      </p:pic>
      <p:sp>
        <p:nvSpPr>
          <p:cNvPr id="58" name="Round Same Side Corner Rectangle 57"/>
          <p:cNvSpPr>
            <a:spLocks/>
          </p:cNvSpPr>
          <p:nvPr/>
        </p:nvSpPr>
        <p:spPr>
          <a:xfrm rot="16200000">
            <a:off x="-255720" y="4368737"/>
            <a:ext cx="1295402" cy="482727"/>
          </a:xfrm>
          <a:prstGeom prst="round2SameRect">
            <a:avLst>
              <a:gd name="adj1" fmla="val 8726"/>
              <a:gd name="adj2" fmla="val 0"/>
            </a:avLst>
          </a:prstGeom>
          <a:solidFill>
            <a:schemeClr val="accent6"/>
          </a:solidFill>
          <a:ln w="19050" cap="flat" cmpd="sng" algn="ctr">
            <a:noFill/>
            <a:prstDash val="solid"/>
          </a:ln>
          <a:effectLst/>
        </p:spPr>
        <p:txBody>
          <a:bodyPr vert="horz" lIns="91440" tIns="45720" rIns="91440" bIns="0" rtlCol="0" anchor="t"/>
          <a:lstStyle/>
          <a:p>
            <a:pPr algn="ctr">
              <a:defRPr/>
            </a:pPr>
            <a:r>
              <a:rPr lang="en-US" sz="1000" b="1" kern="0" dirty="0">
                <a:solidFill>
                  <a:srgbClr val="FFFFFF"/>
                </a:solidFill>
                <a:latin typeface="Arial"/>
              </a:rPr>
              <a:t>Data Analysis</a:t>
            </a:r>
          </a:p>
        </p:txBody>
      </p:sp>
      <p:sp>
        <p:nvSpPr>
          <p:cNvPr id="59" name="TextBox 58"/>
          <p:cNvSpPr txBox="1"/>
          <p:nvPr/>
        </p:nvSpPr>
        <p:spPr>
          <a:xfrm>
            <a:off x="711188" y="4038600"/>
            <a:ext cx="8029995" cy="3951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defPPr>
              <a:defRPr lang="en-US"/>
            </a:defPPr>
            <a:lvl1pPr>
              <a:defRPr sz="1050">
                <a:solidFill>
                  <a:srgbClr val="00206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smtClean="0">
                <a:solidFill>
                  <a:srgbClr val="000000"/>
                </a:solidFill>
              </a:rPr>
              <a:t>Analyzed 5 months </a:t>
            </a:r>
            <a:r>
              <a:rPr lang="en-US" dirty="0">
                <a:solidFill>
                  <a:srgbClr val="000000"/>
                </a:solidFill>
              </a:rPr>
              <a:t>of entry data for </a:t>
            </a:r>
            <a:r>
              <a:rPr lang="en-US" dirty="0" smtClean="0">
                <a:solidFill>
                  <a:srgbClr val="000000"/>
                </a:solidFill>
              </a:rPr>
              <a:t>a selection of </a:t>
            </a:r>
            <a:r>
              <a:rPr lang="en-US" dirty="0">
                <a:solidFill>
                  <a:srgbClr val="000000"/>
                </a:solidFill>
              </a:rPr>
              <a:t>filers </a:t>
            </a:r>
            <a:r>
              <a:rPr lang="en-US" dirty="0" smtClean="0">
                <a:solidFill>
                  <a:srgbClr val="000000"/>
                </a:solidFill>
              </a:rPr>
              <a:t>from Center industries. </a:t>
            </a:r>
            <a:endParaRPr lang="en-US" dirty="0">
              <a:solidFill>
                <a:srgbClr val="000000"/>
              </a:solidFill>
            </a:endParaRPr>
          </a:p>
        </p:txBody>
      </p:sp>
      <p:sp>
        <p:nvSpPr>
          <p:cNvPr id="60" name="TextBox 59"/>
          <p:cNvSpPr txBox="1"/>
          <p:nvPr/>
        </p:nvSpPr>
        <p:spPr>
          <a:xfrm>
            <a:off x="711188" y="4481641"/>
            <a:ext cx="8029995" cy="7481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defPPr>
              <a:defRPr lang="en-US"/>
            </a:defPPr>
            <a:lvl1pPr>
              <a:defRPr sz="1050">
                <a:solidFill>
                  <a:srgbClr val="00206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600"/>
              </a:spcAft>
            </a:pPr>
            <a:r>
              <a:rPr lang="en-US" dirty="0" smtClean="0">
                <a:solidFill>
                  <a:srgbClr val="000000"/>
                </a:solidFill>
              </a:rPr>
              <a:t>Reviewed </a:t>
            </a:r>
            <a:r>
              <a:rPr lang="en-US" dirty="0">
                <a:solidFill>
                  <a:srgbClr val="000000"/>
                </a:solidFill>
              </a:rPr>
              <a:t>n</a:t>
            </a:r>
            <a:r>
              <a:rPr lang="en-US" dirty="0" smtClean="0">
                <a:solidFill>
                  <a:srgbClr val="000000"/>
                </a:solidFill>
              </a:rPr>
              <a:t>early </a:t>
            </a:r>
            <a:r>
              <a:rPr lang="en-US" dirty="0">
                <a:solidFill>
                  <a:srgbClr val="000000"/>
                </a:solidFill>
              </a:rPr>
              <a:t>100,000 </a:t>
            </a:r>
            <a:r>
              <a:rPr lang="en-US" dirty="0" smtClean="0">
                <a:solidFill>
                  <a:srgbClr val="000000"/>
                </a:solidFill>
              </a:rPr>
              <a:t>entries and 250,000</a:t>
            </a:r>
            <a:r>
              <a:rPr lang="en-US" dirty="0">
                <a:solidFill>
                  <a:srgbClr val="000000"/>
                </a:solidFill>
              </a:rPr>
              <a:t>+ </a:t>
            </a:r>
            <a:r>
              <a:rPr lang="en-US" dirty="0" smtClean="0">
                <a:solidFill>
                  <a:srgbClr val="000000"/>
                </a:solidFill>
              </a:rPr>
              <a:t>lines to </a:t>
            </a:r>
            <a:r>
              <a:rPr lang="en-US" dirty="0">
                <a:solidFill>
                  <a:srgbClr val="000000"/>
                </a:solidFill>
              </a:rPr>
              <a:t>determine opportunities where </a:t>
            </a:r>
            <a:r>
              <a:rPr lang="en-US" dirty="0" smtClean="0">
                <a:solidFill>
                  <a:srgbClr val="000000"/>
                </a:solidFill>
              </a:rPr>
              <a:t>filers </a:t>
            </a:r>
            <a:r>
              <a:rPr lang="en-US" dirty="0">
                <a:solidFill>
                  <a:srgbClr val="000000"/>
                </a:solidFill>
              </a:rPr>
              <a:t>could potentially benefit from transitioning to a monthly Simplified Summary </a:t>
            </a:r>
            <a:r>
              <a:rPr lang="en-US" dirty="0" smtClean="0">
                <a:solidFill>
                  <a:srgbClr val="000000"/>
                </a:solidFill>
              </a:rPr>
              <a:t>format.</a:t>
            </a:r>
          </a:p>
          <a:p>
            <a:pPr>
              <a:spcAft>
                <a:spcPts val="600"/>
              </a:spcAft>
            </a:pPr>
            <a:r>
              <a:rPr lang="en-US" dirty="0">
                <a:solidFill>
                  <a:srgbClr val="000000"/>
                </a:solidFill>
              </a:rPr>
              <a:t>Additionally analyzed impacts of a National Monthly Statement and how it can streamline the amount of Daily and Periodic Monthly Statements</a:t>
            </a:r>
            <a:r>
              <a:rPr lang="en-US" dirty="0" smtClean="0">
                <a:solidFill>
                  <a:srgbClr val="000000"/>
                </a:solidFill>
              </a:rPr>
              <a:t>.</a:t>
            </a:r>
            <a:endParaRPr lang="en-US" dirty="0">
              <a:solidFill>
                <a:srgbClr val="000000"/>
              </a:solidFill>
            </a:endParaRPr>
          </a:p>
        </p:txBody>
      </p:sp>
      <p:pic>
        <p:nvPicPr>
          <p:cNvPr id="61" name="Picture 60"/>
          <p:cNvPicPr>
            <a:picLocks noChangeAspect="1"/>
          </p:cNvPicPr>
          <p:nvPr/>
        </p:nvPicPr>
        <p:blipFill>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tretch>
            <a:fillRect/>
          </a:stretch>
        </p:blipFill>
        <p:spPr>
          <a:xfrm>
            <a:off x="741781" y="4648200"/>
            <a:ext cx="457200" cy="457200"/>
          </a:xfrm>
          <a:prstGeom prst="rect">
            <a:avLst/>
          </a:prstGeom>
        </p:spPr>
      </p:pic>
      <p:pic>
        <p:nvPicPr>
          <p:cNvPr id="62" name="Picture 61"/>
          <p:cNvPicPr>
            <a:picLocks noChangeAspect="1"/>
          </p:cNvPicPr>
          <p:nvPr/>
        </p:nvPicPr>
        <p:blipFill>
          <a:blip r:embed="rId8" cstate="print">
            <a:extLst>
              <a:ext uri="{BEBA8EAE-BF5A-486C-A8C5-ECC9F3942E4B}">
                <a14:imgProps xmlns:a14="http://schemas.microsoft.com/office/drawing/2010/main">
                  <a14:imgLayer r:embed="rId9">
                    <a14:imgEffect>
                      <a14:saturation sat="400000"/>
                    </a14:imgEffect>
                  </a14:imgLayer>
                </a14:imgProps>
              </a:ext>
              <a:ext uri="{28A0092B-C50C-407E-A947-70E740481C1C}">
                <a14:useLocalDpi xmlns:a14="http://schemas.microsoft.com/office/drawing/2010/main" val="0"/>
              </a:ext>
            </a:extLst>
          </a:blip>
          <a:stretch>
            <a:fillRect/>
          </a:stretch>
        </p:blipFill>
        <p:spPr>
          <a:xfrm>
            <a:off x="781186" y="4081958"/>
            <a:ext cx="365760" cy="365760"/>
          </a:xfrm>
          <a:prstGeom prst="rect">
            <a:avLst/>
          </a:prstGeom>
        </p:spPr>
      </p:pic>
      <p:sp>
        <p:nvSpPr>
          <p:cNvPr id="63" name="Round Same Side Corner Rectangle 62"/>
          <p:cNvSpPr>
            <a:spLocks/>
          </p:cNvSpPr>
          <p:nvPr/>
        </p:nvSpPr>
        <p:spPr>
          <a:xfrm rot="16200000">
            <a:off x="-358482" y="5793120"/>
            <a:ext cx="1500924" cy="482727"/>
          </a:xfrm>
          <a:prstGeom prst="round2SameRect">
            <a:avLst>
              <a:gd name="adj1" fmla="val 8726"/>
              <a:gd name="adj2" fmla="val 0"/>
            </a:avLst>
          </a:prstGeom>
          <a:solidFill>
            <a:srgbClr val="F88D18"/>
          </a:solidFill>
          <a:ln w="19050" cap="flat" cmpd="sng" algn="ctr">
            <a:noFill/>
            <a:prstDash val="solid"/>
          </a:ln>
          <a:effectLst/>
        </p:spPr>
        <p:txBody>
          <a:bodyPr vert="horz" lIns="91440" tIns="45720" rIns="91440" bIns="0" rtlCol="0" anchor="t"/>
          <a:lstStyle/>
          <a:p>
            <a:pPr algn="ctr">
              <a:defRPr/>
            </a:pPr>
            <a:r>
              <a:rPr lang="en-US" sz="1000" b="1" kern="0" dirty="0">
                <a:solidFill>
                  <a:srgbClr val="FFFFFF"/>
                </a:solidFill>
                <a:latin typeface="Arial"/>
              </a:rPr>
              <a:t>Mockup Development</a:t>
            </a:r>
          </a:p>
        </p:txBody>
      </p:sp>
      <p:sp>
        <p:nvSpPr>
          <p:cNvPr id="64" name="TextBox 63"/>
          <p:cNvSpPr txBox="1"/>
          <p:nvPr/>
        </p:nvSpPr>
        <p:spPr>
          <a:xfrm>
            <a:off x="711188" y="5309538"/>
            <a:ext cx="8029995" cy="4622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defPPr>
              <a:defRPr lang="en-US"/>
            </a:defPPr>
            <a:lvl1pPr>
              <a:defRPr sz="1050">
                <a:solidFill>
                  <a:srgbClr val="00206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600"/>
              </a:spcAft>
            </a:pPr>
            <a:r>
              <a:rPr lang="en-US" dirty="0" smtClean="0">
                <a:solidFill>
                  <a:srgbClr val="000000"/>
                </a:solidFill>
              </a:rPr>
              <a:t>Developed a Monthly Statement mockup to </a:t>
            </a:r>
            <a:r>
              <a:rPr lang="en-US" dirty="0">
                <a:solidFill>
                  <a:srgbClr val="000000"/>
                </a:solidFill>
              </a:rPr>
              <a:t>include </a:t>
            </a:r>
            <a:r>
              <a:rPr lang="en-US" dirty="0" smtClean="0">
                <a:solidFill>
                  <a:srgbClr val="000000"/>
                </a:solidFill>
              </a:rPr>
              <a:t>debits </a:t>
            </a:r>
            <a:r>
              <a:rPr lang="en-US" dirty="0">
                <a:solidFill>
                  <a:srgbClr val="000000"/>
                </a:solidFill>
              </a:rPr>
              <a:t>(duties, taxes, fees, bills and interest) and credits (refunds) netted as a total balance due for a calendar month.</a:t>
            </a:r>
          </a:p>
        </p:txBody>
      </p:sp>
      <p:sp>
        <p:nvSpPr>
          <p:cNvPr id="65" name="TextBox 64"/>
          <p:cNvSpPr txBox="1"/>
          <p:nvPr/>
        </p:nvSpPr>
        <p:spPr>
          <a:xfrm>
            <a:off x="702359" y="5789023"/>
            <a:ext cx="8029995" cy="4622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defPPr>
              <a:defRPr lang="en-US"/>
            </a:defPPr>
            <a:lvl1pPr>
              <a:defRPr sz="1050">
                <a:solidFill>
                  <a:srgbClr val="00206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600"/>
              </a:spcAft>
            </a:pPr>
            <a:r>
              <a:rPr lang="en-US" dirty="0" smtClean="0">
                <a:solidFill>
                  <a:srgbClr val="000000"/>
                </a:solidFill>
              </a:rPr>
              <a:t>Coordinated with CBP and ABO SMEs to determine header and line level requirements for a Simplified Summary.</a:t>
            </a:r>
            <a:endParaRPr lang="en-US" dirty="0">
              <a:solidFill>
                <a:srgbClr val="000000"/>
              </a:solidFill>
            </a:endParaRPr>
          </a:p>
        </p:txBody>
      </p:sp>
      <p:pic>
        <p:nvPicPr>
          <p:cNvPr id="66" name="Picture 65"/>
          <p:cNvPicPr>
            <a:picLocks noChangeAspect="1"/>
          </p:cNvPicPr>
          <p:nvPr/>
        </p:nvPicPr>
        <p:blipFill>
          <a:blip r:embed="rId10">
            <a:biLevel thresh="75000"/>
            <a:extLst>
              <a:ext uri="{28A0092B-C50C-407E-A947-70E740481C1C}">
                <a14:useLocalDpi xmlns:a14="http://schemas.microsoft.com/office/drawing/2010/main" val="0"/>
              </a:ext>
            </a:extLst>
          </a:blip>
          <a:stretch>
            <a:fillRect/>
          </a:stretch>
        </p:blipFill>
        <p:spPr>
          <a:xfrm>
            <a:off x="771063" y="5328402"/>
            <a:ext cx="419943" cy="419943"/>
          </a:xfrm>
          <a:prstGeom prst="rect">
            <a:avLst/>
          </a:prstGeom>
        </p:spPr>
      </p:pic>
      <p:pic>
        <p:nvPicPr>
          <p:cNvPr id="67" name="Picture 66"/>
          <p:cNvPicPr>
            <a:picLocks noChangeAspect="1"/>
          </p:cNvPicPr>
          <p:nvPr/>
        </p:nvPicPr>
        <p:blipFill>
          <a:blip r:embed="rId11" cstate="print">
            <a:biLevel thresh="75000"/>
            <a:extLst>
              <a:ext uri="{28A0092B-C50C-407E-A947-70E740481C1C}">
                <a14:useLocalDpi xmlns:a14="http://schemas.microsoft.com/office/drawing/2010/main" val="0"/>
              </a:ext>
            </a:extLst>
          </a:blip>
          <a:stretch>
            <a:fillRect/>
          </a:stretch>
        </p:blipFill>
        <p:spPr>
          <a:xfrm>
            <a:off x="798154" y="5831766"/>
            <a:ext cx="365760" cy="365760"/>
          </a:xfrm>
          <a:prstGeom prst="rect">
            <a:avLst/>
          </a:prstGeom>
        </p:spPr>
      </p:pic>
      <p:sp>
        <p:nvSpPr>
          <p:cNvPr id="36" name="Rectangle 35"/>
          <p:cNvSpPr/>
          <p:nvPr/>
        </p:nvSpPr>
        <p:spPr>
          <a:xfrm>
            <a:off x="711188" y="3429002"/>
            <a:ext cx="8029995" cy="432158"/>
          </a:xfrm>
          <a:prstGeom prst="rect">
            <a:avLst/>
          </a:prstGeom>
          <a:solidFill>
            <a:srgbClr val="E1DEEE"/>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p>
            <a:r>
              <a:rPr lang="en-US" sz="1050" dirty="0">
                <a:solidFill>
                  <a:srgbClr val="000000"/>
                </a:solidFill>
                <a:latin typeface="Arial" panose="020B0604020202020204" pitchFamily="34" charset="0"/>
                <a:cs typeface="Arial" panose="020B0604020202020204" pitchFamily="34" charset="0"/>
              </a:rPr>
              <a:t>Facilitated </a:t>
            </a:r>
            <a:r>
              <a:rPr lang="en-US" sz="1050" dirty="0" smtClean="0">
                <a:solidFill>
                  <a:srgbClr val="000000"/>
                </a:solidFill>
                <a:latin typeface="Arial" panose="020B0604020202020204" pitchFamily="34" charset="0"/>
                <a:cs typeface="Arial" panose="020B0604020202020204" pitchFamily="34" charset="0"/>
              </a:rPr>
              <a:t>three workshops with AAEI members, hosted by Honda. Attendees included importers, brokers, sureties, and software developers. </a:t>
            </a:r>
            <a:endParaRPr lang="en-US" sz="1050" dirty="0">
              <a:solidFill>
                <a:srgbClr val="000000"/>
              </a:solidFill>
              <a:latin typeface="Arial" panose="020B0604020202020204" pitchFamily="34" charset="0"/>
              <a:cs typeface="Arial" panose="020B0604020202020204" pitchFamily="34" charset="0"/>
            </a:endParaRPr>
          </a:p>
        </p:txBody>
      </p:sp>
      <p:pic>
        <p:nvPicPr>
          <p:cNvPr id="1026" name="Picture 2" descr="Image result for aaei"/>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42815" y="3541384"/>
            <a:ext cx="552585" cy="192418"/>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689423" y="6268508"/>
            <a:ext cx="8029995" cy="4622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tlCol="0" anchor="ctr"/>
          <a:lstStyle>
            <a:defPPr>
              <a:defRPr lang="en-US"/>
            </a:defPPr>
            <a:lvl1pPr>
              <a:defRPr sz="1050">
                <a:solidFill>
                  <a:srgbClr val="002060"/>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Aft>
                <a:spcPts val="600"/>
              </a:spcAft>
            </a:pPr>
            <a:r>
              <a:rPr lang="en-US" dirty="0" smtClean="0">
                <a:solidFill>
                  <a:srgbClr val="000000"/>
                </a:solidFill>
              </a:rPr>
              <a:t>Developed a Monthly Summary mockup based on the data analysis for stakeholder discussion.</a:t>
            </a:r>
            <a:endParaRPr lang="en-US" dirty="0">
              <a:solidFill>
                <a:srgbClr val="000000"/>
              </a:solidFill>
            </a:endParaRPr>
          </a:p>
        </p:txBody>
      </p:sp>
      <p:pic>
        <p:nvPicPr>
          <p:cNvPr id="39" name="Picture 38"/>
          <p:cNvPicPr>
            <a:picLocks noChangeAspect="1"/>
          </p:cNvPicPr>
          <p:nvPr/>
        </p:nvPicPr>
        <p:blipFill>
          <a:blip r:embed="rId11" cstate="print">
            <a:biLevel thresh="75000"/>
            <a:extLst>
              <a:ext uri="{28A0092B-C50C-407E-A947-70E740481C1C}">
                <a14:useLocalDpi xmlns:a14="http://schemas.microsoft.com/office/drawing/2010/main" val="0"/>
              </a:ext>
            </a:extLst>
          </a:blip>
          <a:stretch>
            <a:fillRect/>
          </a:stretch>
        </p:blipFill>
        <p:spPr>
          <a:xfrm>
            <a:off x="785218" y="6311251"/>
            <a:ext cx="365760" cy="365760"/>
          </a:xfrm>
          <a:prstGeom prst="rect">
            <a:avLst/>
          </a:prstGeom>
        </p:spPr>
      </p:pic>
    </p:spTree>
    <p:extLst>
      <p:ext uri="{BB962C8B-B14F-4D97-AF65-F5344CB8AC3E}">
        <p14:creationId xmlns:p14="http://schemas.microsoft.com/office/powerpoint/2010/main" val="395325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own Arrow 29"/>
          <p:cNvSpPr/>
          <p:nvPr/>
        </p:nvSpPr>
        <p:spPr>
          <a:xfrm>
            <a:off x="3168475" y="1828800"/>
            <a:ext cx="383279" cy="563525"/>
          </a:xfrm>
          <a:prstGeom prst="downArrow">
            <a:avLst/>
          </a:prstGeom>
          <a:solidFill>
            <a:sysClr val="window" lastClr="FFFFFF">
              <a:lumMod val="50000"/>
            </a:sysClr>
          </a:solidFill>
          <a:ln w="9525" cap="flat" cmpd="sng" algn="ctr">
            <a:noFill/>
            <a:prstDash val="solid"/>
          </a:ln>
          <a:effectLst/>
        </p:spPr>
        <p:txBody>
          <a:bodyPr rtlCol="0" anchor="ctr"/>
          <a:lstStyle/>
          <a:p>
            <a:pPr algn="ctr" defTabSz="457200" fontAlgn="auto">
              <a:spcBef>
                <a:spcPts val="0"/>
              </a:spcBef>
              <a:spcAft>
                <a:spcPts val="0"/>
              </a:spcAft>
              <a:defRPr/>
            </a:pPr>
            <a:endParaRPr lang="en-US" sz="1800" b="1" kern="0">
              <a:solidFill>
                <a:prstClr val="white"/>
              </a:solidFill>
              <a:latin typeface="Calibri"/>
            </a:endParaRPr>
          </a:p>
        </p:txBody>
      </p:sp>
      <p:sp>
        <p:nvSpPr>
          <p:cNvPr id="31" name="Down Arrow 30"/>
          <p:cNvSpPr/>
          <p:nvPr/>
        </p:nvSpPr>
        <p:spPr>
          <a:xfrm>
            <a:off x="1084353" y="1828800"/>
            <a:ext cx="383279" cy="563525"/>
          </a:xfrm>
          <a:prstGeom prst="downArrow">
            <a:avLst/>
          </a:prstGeom>
          <a:solidFill>
            <a:sysClr val="window" lastClr="FFFFFF">
              <a:lumMod val="50000"/>
            </a:sysClr>
          </a:solidFill>
          <a:ln w="9525" cap="flat" cmpd="sng" algn="ctr">
            <a:noFill/>
            <a:prstDash val="solid"/>
          </a:ln>
          <a:effectLst/>
        </p:spPr>
        <p:txBody>
          <a:bodyPr rtlCol="0" anchor="ctr"/>
          <a:lstStyle/>
          <a:p>
            <a:pPr algn="ctr" defTabSz="457200" fontAlgn="auto">
              <a:spcBef>
                <a:spcPts val="0"/>
              </a:spcBef>
              <a:spcAft>
                <a:spcPts val="0"/>
              </a:spcAft>
              <a:defRPr/>
            </a:pPr>
            <a:endParaRPr lang="en-US" sz="1800" b="1" kern="0">
              <a:solidFill>
                <a:prstClr val="white"/>
              </a:solidFill>
              <a:latin typeface="Calibri"/>
            </a:endParaRPr>
          </a:p>
        </p:txBody>
      </p:sp>
      <p:sp>
        <p:nvSpPr>
          <p:cNvPr id="32" name="Down Arrow 31"/>
          <p:cNvSpPr/>
          <p:nvPr/>
        </p:nvSpPr>
        <p:spPr>
          <a:xfrm>
            <a:off x="7216411" y="1828800"/>
            <a:ext cx="383279" cy="563525"/>
          </a:xfrm>
          <a:prstGeom prst="downArrow">
            <a:avLst/>
          </a:prstGeom>
          <a:solidFill>
            <a:sysClr val="window" lastClr="FFFFFF">
              <a:lumMod val="50000"/>
            </a:sysClr>
          </a:solidFill>
          <a:ln w="9525" cap="flat" cmpd="sng" algn="ctr">
            <a:noFill/>
            <a:prstDash val="solid"/>
          </a:ln>
          <a:effectLst/>
        </p:spPr>
        <p:txBody>
          <a:bodyPr rtlCol="0" anchor="ctr"/>
          <a:lstStyle/>
          <a:p>
            <a:pPr algn="ctr" defTabSz="457200" fontAlgn="auto">
              <a:spcBef>
                <a:spcPts val="0"/>
              </a:spcBef>
              <a:spcAft>
                <a:spcPts val="0"/>
              </a:spcAft>
              <a:defRPr/>
            </a:pPr>
            <a:endParaRPr lang="en-US" sz="1800" b="1" kern="0">
              <a:solidFill>
                <a:prstClr val="white"/>
              </a:solidFill>
              <a:latin typeface="Calibri"/>
            </a:endParaRPr>
          </a:p>
        </p:txBody>
      </p:sp>
      <p:sp>
        <p:nvSpPr>
          <p:cNvPr id="33" name="Down Arrow 32"/>
          <p:cNvSpPr/>
          <p:nvPr/>
        </p:nvSpPr>
        <p:spPr>
          <a:xfrm>
            <a:off x="5132289" y="1828800"/>
            <a:ext cx="383279" cy="563525"/>
          </a:xfrm>
          <a:prstGeom prst="downArrow">
            <a:avLst/>
          </a:prstGeom>
          <a:solidFill>
            <a:sysClr val="window" lastClr="FFFFFF">
              <a:lumMod val="50000"/>
            </a:sysClr>
          </a:solidFill>
          <a:ln w="9525" cap="flat" cmpd="sng" algn="ctr">
            <a:noFill/>
            <a:prstDash val="solid"/>
          </a:ln>
          <a:effectLst/>
        </p:spPr>
        <p:txBody>
          <a:bodyPr rtlCol="0" anchor="ctr"/>
          <a:lstStyle/>
          <a:p>
            <a:pPr algn="ctr" defTabSz="457200" fontAlgn="auto">
              <a:spcBef>
                <a:spcPts val="0"/>
              </a:spcBef>
              <a:spcAft>
                <a:spcPts val="0"/>
              </a:spcAft>
              <a:defRPr/>
            </a:pPr>
            <a:endParaRPr lang="en-US" sz="1800" b="1" kern="0">
              <a:solidFill>
                <a:prstClr val="white"/>
              </a:solidFill>
              <a:latin typeface="Calibri"/>
            </a:endParaRPr>
          </a:p>
        </p:txBody>
      </p:sp>
      <p:sp>
        <p:nvSpPr>
          <p:cNvPr id="3" name="Title 2"/>
          <p:cNvSpPr>
            <a:spLocks noGrp="1"/>
          </p:cNvSpPr>
          <p:nvPr>
            <p:ph type="title"/>
          </p:nvPr>
        </p:nvSpPr>
        <p:spPr>
          <a:xfrm>
            <a:off x="-4575" y="397577"/>
            <a:ext cx="9148575" cy="521958"/>
          </a:xfrm>
        </p:spPr>
        <p:txBody>
          <a:bodyPr/>
          <a:lstStyle/>
          <a:p>
            <a:r>
              <a:rPr lang="en-US" dirty="0"/>
              <a:t>CBP </a:t>
            </a:r>
            <a:r>
              <a:rPr lang="en-US" dirty="0" smtClean="0"/>
              <a:t>will </a:t>
            </a:r>
            <a:r>
              <a:rPr lang="en-US" dirty="0"/>
              <a:t>prioritize </a:t>
            </a:r>
            <a:r>
              <a:rPr lang="en-US" dirty="0" smtClean="0"/>
              <a:t>its efforts to develop the Simplified Processes Road Map</a:t>
            </a:r>
            <a:endParaRPr lang="en-US" dirty="0"/>
          </a:p>
        </p:txBody>
      </p:sp>
      <p:sp>
        <p:nvSpPr>
          <p:cNvPr id="4" name="Slide Number Placeholder 3"/>
          <p:cNvSpPr>
            <a:spLocks noGrp="1"/>
          </p:cNvSpPr>
          <p:nvPr>
            <p:ph type="sldNum" sz="quarter" idx="4"/>
          </p:nvPr>
        </p:nvSpPr>
        <p:spPr>
          <a:xfrm>
            <a:off x="8686800" y="6611938"/>
            <a:ext cx="457200" cy="246062"/>
          </a:xfrm>
        </p:spPr>
        <p:txBody>
          <a:bodyPr/>
          <a:lstStyle/>
          <a:p>
            <a:pPr>
              <a:defRPr/>
            </a:pPr>
            <a:fld id="{61F64A15-FAE5-4401-B304-CB845C8887D0}" type="slidenum">
              <a:rPr lang="en-US" smtClean="0">
                <a:solidFill>
                  <a:srgbClr val="000063"/>
                </a:solidFill>
              </a:rPr>
              <a:pPr>
                <a:defRPr/>
              </a:pPr>
              <a:t>6</a:t>
            </a:fld>
            <a:endParaRPr lang="en-US" dirty="0">
              <a:solidFill>
                <a:srgbClr val="000063"/>
              </a:solidFill>
            </a:endParaRPr>
          </a:p>
        </p:txBody>
      </p:sp>
      <p:sp>
        <p:nvSpPr>
          <p:cNvPr id="8" name="Title 1"/>
          <p:cNvSpPr txBox="1">
            <a:spLocks/>
          </p:cNvSpPr>
          <p:nvPr/>
        </p:nvSpPr>
        <p:spPr bwMode="auto">
          <a:xfrm>
            <a:off x="-4575" y="855042"/>
            <a:ext cx="9148575" cy="3385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dirty="0" smtClean="0">
                <a:solidFill>
                  <a:prstClr val="black"/>
                </a:solidFill>
                <a:latin typeface="Arial" panose="020B0604020202020204" pitchFamily="34" charset="0"/>
                <a:cs typeface="Arial" panose="020B0604020202020204" pitchFamily="34" charset="0"/>
              </a:rPr>
              <a:t>Four factors will be used to evaluate and prioritize recommendations: </a:t>
            </a:r>
            <a:endParaRPr lang="en-US" sz="1600" dirty="0">
              <a:solidFill>
                <a:prstClr val="black"/>
              </a:solidFill>
              <a:latin typeface="Arial" panose="020B0604020202020204" pitchFamily="34" charset="0"/>
              <a:cs typeface="Arial" panose="020B0604020202020204" pitchFamily="34" charset="0"/>
            </a:endParaRPr>
          </a:p>
        </p:txBody>
      </p:sp>
      <p:sp>
        <p:nvSpPr>
          <p:cNvPr id="11" name="Rectangle 10"/>
          <p:cNvSpPr/>
          <p:nvPr/>
        </p:nvSpPr>
        <p:spPr>
          <a:xfrm>
            <a:off x="478972" y="1290683"/>
            <a:ext cx="1730828" cy="690517"/>
          </a:xfrm>
          <a:prstGeom prst="rect">
            <a:avLst/>
          </a:prstGeom>
          <a:solidFill>
            <a:sysClr val="window" lastClr="FFFFFF">
              <a:lumMod val="50000"/>
            </a:sysClr>
          </a:solidFill>
          <a:ln w="9525" cap="flat" cmpd="sng" algn="ctr">
            <a:noFill/>
            <a:prstDash val="solid"/>
          </a:ln>
          <a:effectLst/>
        </p:spPr>
        <p:txBody>
          <a:bodyPr rtlCol="0" anchor="t"/>
          <a:lstStyle/>
          <a:p>
            <a:pPr algn="ctr" defTabSz="457200" fontAlgn="auto">
              <a:spcBef>
                <a:spcPts val="0"/>
              </a:spcBef>
              <a:spcAft>
                <a:spcPts val="0"/>
              </a:spcAft>
              <a:defRPr/>
            </a:pPr>
            <a:r>
              <a:rPr lang="en-US" sz="1200" b="1" i="1" kern="0" dirty="0">
                <a:solidFill>
                  <a:prstClr val="white"/>
                </a:solidFill>
                <a:latin typeface="Calibri"/>
              </a:rPr>
              <a:t>Factor 1</a:t>
            </a:r>
          </a:p>
          <a:p>
            <a:pPr algn="ctr" defTabSz="457200" fontAlgn="auto">
              <a:spcBef>
                <a:spcPts val="0"/>
              </a:spcBef>
              <a:spcAft>
                <a:spcPts val="0"/>
              </a:spcAft>
              <a:defRPr/>
            </a:pPr>
            <a:r>
              <a:rPr lang="en-US" sz="1200" b="1" kern="0" dirty="0">
                <a:solidFill>
                  <a:prstClr val="white"/>
                </a:solidFill>
                <a:latin typeface="Calibri"/>
              </a:rPr>
              <a:t>Stakeholder Priority</a:t>
            </a:r>
          </a:p>
        </p:txBody>
      </p:sp>
      <p:sp>
        <p:nvSpPr>
          <p:cNvPr id="18" name="Rectangle 17"/>
          <p:cNvSpPr/>
          <p:nvPr/>
        </p:nvSpPr>
        <p:spPr>
          <a:xfrm>
            <a:off x="2487613" y="1269418"/>
            <a:ext cx="1730828" cy="690517"/>
          </a:xfrm>
          <a:prstGeom prst="rect">
            <a:avLst/>
          </a:prstGeom>
          <a:solidFill>
            <a:sysClr val="window" lastClr="FFFFFF">
              <a:lumMod val="50000"/>
            </a:sysClr>
          </a:solidFill>
          <a:ln w="9525" cap="flat" cmpd="sng" algn="ctr">
            <a:noFill/>
            <a:prstDash val="solid"/>
          </a:ln>
          <a:effectLst/>
        </p:spPr>
        <p:txBody>
          <a:bodyPr rtlCol="0" anchor="t"/>
          <a:lstStyle/>
          <a:p>
            <a:pPr algn="ctr" defTabSz="457200" fontAlgn="auto">
              <a:spcBef>
                <a:spcPts val="0"/>
              </a:spcBef>
              <a:spcAft>
                <a:spcPts val="0"/>
              </a:spcAft>
              <a:defRPr/>
            </a:pPr>
            <a:r>
              <a:rPr lang="en-US" sz="1200" b="1" i="1" kern="0" dirty="0">
                <a:solidFill>
                  <a:prstClr val="white"/>
                </a:solidFill>
                <a:latin typeface="Calibri"/>
              </a:rPr>
              <a:t>Factor 2</a:t>
            </a:r>
          </a:p>
          <a:p>
            <a:pPr algn="ctr" defTabSz="457200" fontAlgn="auto">
              <a:spcBef>
                <a:spcPts val="0"/>
              </a:spcBef>
              <a:spcAft>
                <a:spcPts val="0"/>
              </a:spcAft>
              <a:defRPr/>
            </a:pPr>
            <a:r>
              <a:rPr lang="en-US" sz="1200" b="1" kern="0" dirty="0">
                <a:solidFill>
                  <a:prstClr val="white"/>
                </a:solidFill>
                <a:latin typeface="Calibri"/>
              </a:rPr>
              <a:t>Business Requirement</a:t>
            </a:r>
          </a:p>
        </p:txBody>
      </p:sp>
      <p:sp>
        <p:nvSpPr>
          <p:cNvPr id="20" name="Rectangle 19"/>
          <p:cNvSpPr/>
          <p:nvPr/>
        </p:nvSpPr>
        <p:spPr>
          <a:xfrm>
            <a:off x="4496254" y="1280051"/>
            <a:ext cx="1730828" cy="690517"/>
          </a:xfrm>
          <a:prstGeom prst="rect">
            <a:avLst/>
          </a:prstGeom>
          <a:solidFill>
            <a:sysClr val="window" lastClr="FFFFFF">
              <a:lumMod val="50000"/>
            </a:sysClr>
          </a:solidFill>
          <a:ln w="9525" cap="flat" cmpd="sng" algn="ctr">
            <a:noFill/>
            <a:prstDash val="solid"/>
          </a:ln>
          <a:effectLst/>
        </p:spPr>
        <p:txBody>
          <a:bodyPr rtlCol="0" anchor="t"/>
          <a:lstStyle/>
          <a:p>
            <a:pPr algn="ctr" defTabSz="457200" fontAlgn="auto">
              <a:spcBef>
                <a:spcPts val="0"/>
              </a:spcBef>
              <a:spcAft>
                <a:spcPts val="0"/>
              </a:spcAft>
              <a:defRPr/>
            </a:pPr>
            <a:r>
              <a:rPr lang="en-US" sz="1200" b="1" i="1" kern="0" dirty="0">
                <a:solidFill>
                  <a:prstClr val="white"/>
                </a:solidFill>
                <a:latin typeface="Calibri"/>
              </a:rPr>
              <a:t>Factor 3</a:t>
            </a:r>
          </a:p>
          <a:p>
            <a:pPr algn="ctr" defTabSz="457200" fontAlgn="auto">
              <a:spcBef>
                <a:spcPts val="0"/>
              </a:spcBef>
              <a:spcAft>
                <a:spcPts val="0"/>
              </a:spcAft>
              <a:defRPr/>
            </a:pPr>
            <a:r>
              <a:rPr lang="en-US" sz="1200" b="1" kern="0" dirty="0">
                <a:solidFill>
                  <a:prstClr val="white"/>
                </a:solidFill>
                <a:latin typeface="Calibri"/>
              </a:rPr>
              <a:t>System Infrastructure and Capability</a:t>
            </a:r>
          </a:p>
        </p:txBody>
      </p:sp>
      <p:sp>
        <p:nvSpPr>
          <p:cNvPr id="22" name="Rectangle 21"/>
          <p:cNvSpPr/>
          <p:nvPr/>
        </p:nvSpPr>
        <p:spPr>
          <a:xfrm>
            <a:off x="6504896" y="1269418"/>
            <a:ext cx="1730828" cy="690517"/>
          </a:xfrm>
          <a:prstGeom prst="rect">
            <a:avLst/>
          </a:prstGeom>
          <a:solidFill>
            <a:sysClr val="window" lastClr="FFFFFF">
              <a:lumMod val="50000"/>
            </a:sysClr>
          </a:solidFill>
          <a:ln w="9525" cap="flat" cmpd="sng" algn="ctr">
            <a:noFill/>
            <a:prstDash val="solid"/>
          </a:ln>
          <a:effectLst/>
        </p:spPr>
        <p:txBody>
          <a:bodyPr rtlCol="0" anchor="t"/>
          <a:lstStyle/>
          <a:p>
            <a:pPr algn="ctr" defTabSz="457200" fontAlgn="auto">
              <a:spcBef>
                <a:spcPts val="0"/>
              </a:spcBef>
              <a:spcAft>
                <a:spcPts val="0"/>
              </a:spcAft>
              <a:defRPr/>
            </a:pPr>
            <a:r>
              <a:rPr lang="en-US" sz="1200" b="1" i="1" kern="0" dirty="0">
                <a:solidFill>
                  <a:prstClr val="white"/>
                </a:solidFill>
                <a:latin typeface="Calibri"/>
              </a:rPr>
              <a:t>Factor 4</a:t>
            </a:r>
          </a:p>
          <a:p>
            <a:pPr algn="ctr" defTabSz="457200" fontAlgn="auto">
              <a:spcBef>
                <a:spcPts val="0"/>
              </a:spcBef>
              <a:spcAft>
                <a:spcPts val="0"/>
              </a:spcAft>
              <a:defRPr/>
            </a:pPr>
            <a:r>
              <a:rPr lang="en-US" sz="1200" b="1" kern="0" dirty="0" smtClean="0">
                <a:solidFill>
                  <a:prstClr val="white"/>
                </a:solidFill>
                <a:latin typeface="Calibri"/>
              </a:rPr>
              <a:t>Statutes </a:t>
            </a:r>
            <a:r>
              <a:rPr lang="en-US" sz="1200" b="1" kern="0" dirty="0">
                <a:solidFill>
                  <a:prstClr val="white"/>
                </a:solidFill>
                <a:latin typeface="Calibri"/>
              </a:rPr>
              <a:t>and Regulations</a:t>
            </a:r>
          </a:p>
        </p:txBody>
      </p:sp>
      <p:sp>
        <p:nvSpPr>
          <p:cNvPr id="34" name="Rectangle 33"/>
          <p:cNvSpPr/>
          <p:nvPr/>
        </p:nvSpPr>
        <p:spPr>
          <a:xfrm>
            <a:off x="500062" y="2459665"/>
            <a:ext cx="1730828" cy="850607"/>
          </a:xfrm>
          <a:prstGeom prst="rect">
            <a:avLst/>
          </a:prstGeom>
          <a:solidFill>
            <a:schemeClr val="tx1">
              <a:lumMod val="95000"/>
            </a:schemeClr>
          </a:solidFill>
          <a:ln w="9525" cap="flat" cmpd="sng" algn="ctr">
            <a:noFill/>
            <a:prstDash val="solid"/>
          </a:ln>
          <a:effectLst/>
        </p:spPr>
        <p:txBody>
          <a:bodyPr rtlCol="0" anchor="t"/>
          <a:lstStyle/>
          <a:p>
            <a:pPr defTabSz="457200" fontAlgn="auto">
              <a:spcBef>
                <a:spcPts val="0"/>
              </a:spcBef>
              <a:spcAft>
                <a:spcPts val="0"/>
              </a:spcAft>
              <a:defRPr/>
            </a:pPr>
            <a:r>
              <a:rPr lang="en-US" sz="1200" i="1" kern="0" dirty="0">
                <a:solidFill>
                  <a:srgbClr val="000000"/>
                </a:solidFill>
                <a:latin typeface="Calibri"/>
              </a:rPr>
              <a:t>Is the recommendation a top priority </a:t>
            </a:r>
            <a:r>
              <a:rPr lang="en-US" sz="1200" i="1" kern="0" dirty="0" smtClean="0">
                <a:solidFill>
                  <a:srgbClr val="000000"/>
                </a:solidFill>
                <a:latin typeface="Calibri"/>
              </a:rPr>
              <a:t>for the trade?</a:t>
            </a:r>
            <a:endParaRPr lang="en-US" sz="1200" kern="0" dirty="0">
              <a:solidFill>
                <a:srgbClr val="000000"/>
              </a:solidFill>
              <a:latin typeface="Calibri"/>
            </a:endParaRPr>
          </a:p>
        </p:txBody>
      </p:sp>
      <p:sp>
        <p:nvSpPr>
          <p:cNvPr id="35" name="Rectangle 34"/>
          <p:cNvSpPr/>
          <p:nvPr/>
        </p:nvSpPr>
        <p:spPr>
          <a:xfrm>
            <a:off x="2508703" y="2438400"/>
            <a:ext cx="1730828" cy="850607"/>
          </a:xfrm>
          <a:prstGeom prst="rect">
            <a:avLst/>
          </a:prstGeom>
          <a:solidFill>
            <a:schemeClr val="tx1">
              <a:lumMod val="95000"/>
            </a:schemeClr>
          </a:solidFill>
          <a:ln w="9525" cap="flat" cmpd="sng" algn="ctr">
            <a:noFill/>
            <a:prstDash val="solid"/>
          </a:ln>
          <a:effectLst/>
        </p:spPr>
        <p:txBody>
          <a:bodyPr rtlCol="0" anchor="t"/>
          <a:lstStyle/>
          <a:p>
            <a:pPr defTabSz="457200" fontAlgn="auto">
              <a:spcBef>
                <a:spcPts val="0"/>
              </a:spcBef>
              <a:spcAft>
                <a:spcPts val="0"/>
              </a:spcAft>
              <a:defRPr/>
            </a:pPr>
            <a:r>
              <a:rPr lang="en-US" sz="1200" i="1" kern="0" dirty="0">
                <a:solidFill>
                  <a:srgbClr val="000000"/>
                </a:solidFill>
                <a:latin typeface="Calibri"/>
              </a:rPr>
              <a:t>Has the concept been vetted by stakeholders, and has a design been developed?</a:t>
            </a:r>
            <a:endParaRPr lang="en-US" sz="1200" kern="0" dirty="0">
              <a:solidFill>
                <a:srgbClr val="000000"/>
              </a:solidFill>
              <a:latin typeface="Calibri"/>
            </a:endParaRPr>
          </a:p>
        </p:txBody>
      </p:sp>
      <p:sp>
        <p:nvSpPr>
          <p:cNvPr id="36" name="Rectangle 35"/>
          <p:cNvSpPr/>
          <p:nvPr/>
        </p:nvSpPr>
        <p:spPr>
          <a:xfrm>
            <a:off x="4517344" y="2449033"/>
            <a:ext cx="1883456" cy="850607"/>
          </a:xfrm>
          <a:prstGeom prst="rect">
            <a:avLst/>
          </a:prstGeom>
          <a:solidFill>
            <a:schemeClr val="tx1">
              <a:lumMod val="95000"/>
            </a:schemeClr>
          </a:solidFill>
          <a:ln w="9525" cap="flat" cmpd="sng" algn="ctr">
            <a:noFill/>
            <a:prstDash val="solid"/>
          </a:ln>
          <a:effectLst/>
        </p:spPr>
        <p:txBody>
          <a:bodyPr rtlCol="0" anchor="t"/>
          <a:lstStyle/>
          <a:p>
            <a:pPr defTabSz="457200" fontAlgn="auto">
              <a:spcBef>
                <a:spcPts val="0"/>
              </a:spcBef>
              <a:spcAft>
                <a:spcPts val="0"/>
              </a:spcAft>
              <a:defRPr/>
            </a:pPr>
            <a:r>
              <a:rPr lang="en-US" sz="1200" i="1" kern="0" dirty="0">
                <a:solidFill>
                  <a:srgbClr val="000000"/>
                </a:solidFill>
                <a:latin typeface="Calibri"/>
              </a:rPr>
              <a:t>Does the capability and technological infrastructure exist within ACE/CBP Systems?</a:t>
            </a:r>
            <a:endParaRPr lang="en-US" sz="1200" kern="0" dirty="0">
              <a:solidFill>
                <a:srgbClr val="000000"/>
              </a:solidFill>
              <a:latin typeface="Calibri"/>
            </a:endParaRPr>
          </a:p>
        </p:txBody>
      </p:sp>
      <p:sp>
        <p:nvSpPr>
          <p:cNvPr id="37" name="Rectangle 36"/>
          <p:cNvSpPr/>
          <p:nvPr/>
        </p:nvSpPr>
        <p:spPr>
          <a:xfrm>
            <a:off x="6525986" y="2438400"/>
            <a:ext cx="1856014" cy="850607"/>
          </a:xfrm>
          <a:prstGeom prst="rect">
            <a:avLst/>
          </a:prstGeom>
          <a:solidFill>
            <a:schemeClr val="tx1">
              <a:lumMod val="95000"/>
            </a:schemeClr>
          </a:solidFill>
          <a:ln w="9525" cap="flat" cmpd="sng" algn="ctr">
            <a:noFill/>
            <a:prstDash val="solid"/>
          </a:ln>
          <a:effectLst/>
        </p:spPr>
        <p:txBody>
          <a:bodyPr rtlCol="0" anchor="t"/>
          <a:lstStyle/>
          <a:p>
            <a:pPr defTabSz="457200" fontAlgn="auto">
              <a:spcBef>
                <a:spcPts val="0"/>
              </a:spcBef>
              <a:spcAft>
                <a:spcPts val="0"/>
              </a:spcAft>
              <a:defRPr/>
            </a:pPr>
            <a:r>
              <a:rPr lang="en-US" sz="1200" i="1" kern="0" dirty="0">
                <a:solidFill>
                  <a:srgbClr val="000000"/>
                </a:solidFill>
                <a:latin typeface="Calibri"/>
              </a:rPr>
              <a:t>Does the recommendation requires statue or regulation changes?</a:t>
            </a:r>
            <a:endParaRPr lang="en-US" sz="1200" kern="0" dirty="0">
              <a:solidFill>
                <a:srgbClr val="000000"/>
              </a:solidFill>
              <a:latin typeface="Calibri"/>
            </a:endParaRPr>
          </a:p>
        </p:txBody>
      </p:sp>
      <p:sp>
        <p:nvSpPr>
          <p:cNvPr id="41" name="Rectangle 40"/>
          <p:cNvSpPr/>
          <p:nvPr/>
        </p:nvSpPr>
        <p:spPr>
          <a:xfrm>
            <a:off x="198120" y="4188229"/>
            <a:ext cx="182880" cy="64008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2700000" scaled="1"/>
            <a:tileRect/>
          </a:gradFill>
          <a:ln w="12700" cap="flat" cmpd="sng" algn="ctr">
            <a:noFill/>
            <a:prstDash val="solid"/>
            <a:miter lim="800000"/>
          </a:ln>
          <a:effectLst/>
        </p:spPr>
        <p:txBody>
          <a:bodyPr lIns="45720" rIns="45720" rtlCol="0" anchor="ctr"/>
          <a:lstStyle/>
          <a:p>
            <a:pPr algn="ctr" fontAlgn="auto">
              <a:spcBef>
                <a:spcPts val="0"/>
              </a:spcBef>
              <a:spcAft>
                <a:spcPts val="0"/>
              </a:spcAft>
            </a:pPr>
            <a:endParaRPr lang="en-US" sz="900" b="1" kern="0" dirty="0">
              <a:solidFill>
                <a:prstClr val="white"/>
              </a:solidFill>
              <a:cs typeface="Arial" panose="020B0604020202020204" pitchFamily="34" charset="0"/>
            </a:endParaRPr>
          </a:p>
        </p:txBody>
      </p:sp>
      <p:sp>
        <p:nvSpPr>
          <p:cNvPr id="42" name="Rectangle 41"/>
          <p:cNvSpPr/>
          <p:nvPr/>
        </p:nvSpPr>
        <p:spPr>
          <a:xfrm>
            <a:off x="198119" y="3400271"/>
            <a:ext cx="182880" cy="640080"/>
          </a:xfrm>
          <a:prstGeom prst="rect">
            <a:avLst/>
          </a:prstGeom>
          <a:gradFill flip="none" rotWithShape="1">
            <a:gsLst>
              <a:gs pos="0">
                <a:srgbClr val="9BBB59">
                  <a:lumMod val="75000"/>
                  <a:shade val="30000"/>
                  <a:satMod val="115000"/>
                </a:srgbClr>
              </a:gs>
              <a:gs pos="50000">
                <a:srgbClr val="9BBB59">
                  <a:lumMod val="75000"/>
                  <a:shade val="67500"/>
                  <a:satMod val="115000"/>
                </a:srgbClr>
              </a:gs>
              <a:gs pos="100000">
                <a:srgbClr val="9BBB59">
                  <a:lumMod val="75000"/>
                  <a:shade val="100000"/>
                  <a:satMod val="115000"/>
                </a:srgbClr>
              </a:gs>
            </a:gsLst>
            <a:lin ang="2700000" scaled="1"/>
            <a:tileRect/>
          </a:gradFill>
          <a:ln w="12700" cap="flat" cmpd="sng" algn="ctr">
            <a:noFill/>
            <a:prstDash val="solid"/>
            <a:miter lim="800000"/>
          </a:ln>
          <a:effectLst/>
        </p:spPr>
        <p:txBody>
          <a:bodyPr lIns="45720" rIns="45720" rtlCol="0" anchor="ctr"/>
          <a:lstStyle/>
          <a:p>
            <a:pPr algn="ctr" fontAlgn="auto">
              <a:spcBef>
                <a:spcPts val="0"/>
              </a:spcBef>
              <a:spcAft>
                <a:spcPts val="0"/>
              </a:spcAft>
              <a:defRPr/>
            </a:pPr>
            <a:endParaRPr lang="en-US" sz="900" b="1" kern="0" dirty="0">
              <a:solidFill>
                <a:prstClr val="white"/>
              </a:solidFill>
              <a:cs typeface="Arial" panose="020B0604020202020204" pitchFamily="34" charset="0"/>
            </a:endParaRPr>
          </a:p>
        </p:txBody>
      </p:sp>
      <p:sp>
        <p:nvSpPr>
          <p:cNvPr id="43" name="Rectangle 42"/>
          <p:cNvSpPr/>
          <p:nvPr/>
        </p:nvSpPr>
        <p:spPr>
          <a:xfrm>
            <a:off x="198119" y="4976187"/>
            <a:ext cx="182880" cy="64008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w="12700" cap="flat" cmpd="sng" algn="ctr">
            <a:noFill/>
            <a:prstDash val="solid"/>
            <a:miter lim="800000"/>
          </a:ln>
          <a:effectLst/>
        </p:spPr>
        <p:txBody>
          <a:bodyPr lIns="45720" rIns="45720" rtlCol="0" anchor="ctr"/>
          <a:lstStyle/>
          <a:p>
            <a:pPr algn="ctr" fontAlgn="auto">
              <a:spcBef>
                <a:spcPts val="0"/>
              </a:spcBef>
              <a:spcAft>
                <a:spcPts val="0"/>
              </a:spcAft>
            </a:pPr>
            <a:endParaRPr lang="en-US" sz="900" b="1" kern="0" dirty="0">
              <a:solidFill>
                <a:prstClr val="white"/>
              </a:solidFill>
              <a:cs typeface="Arial" panose="020B0604020202020204" pitchFamily="34" charset="0"/>
            </a:endParaRPr>
          </a:p>
        </p:txBody>
      </p:sp>
      <p:graphicFrame>
        <p:nvGraphicFramePr>
          <p:cNvPr id="44" name="Table 43"/>
          <p:cNvGraphicFramePr>
            <a:graphicFrameLocks noGrp="1"/>
          </p:cNvGraphicFramePr>
          <p:nvPr>
            <p:extLst>
              <p:ext uri="{D42A27DB-BD31-4B8C-83A1-F6EECF244321}">
                <p14:modId xmlns:p14="http://schemas.microsoft.com/office/powerpoint/2010/main" val="2619606197"/>
              </p:ext>
            </p:extLst>
          </p:nvPr>
        </p:nvGraphicFramePr>
        <p:xfrm>
          <a:off x="471709" y="3400271"/>
          <a:ext cx="8138891" cy="2238529"/>
        </p:xfrm>
        <a:graphic>
          <a:graphicData uri="http://schemas.openxmlformats.org/drawingml/2006/table">
            <a:tbl>
              <a:tblPr firstRow="1" bandRow="1">
                <a:tableStyleId>{2D5ABB26-0587-4C30-8999-92F81FD0307C}</a:tableStyleId>
              </a:tblPr>
              <a:tblGrid>
                <a:gridCol w="1946276"/>
                <a:gridCol w="2001615"/>
                <a:gridCol w="2057400"/>
                <a:gridCol w="2133600"/>
              </a:tblGrid>
              <a:tr h="745009">
                <a:tc>
                  <a:txBody>
                    <a:bodyPr/>
                    <a:lstStyle/>
                    <a:p>
                      <a:pPr algn="l"/>
                      <a:r>
                        <a:rPr lang="en-US" sz="1000" i="1" dirty="0" smtClean="0">
                          <a:solidFill>
                            <a:srgbClr val="000000"/>
                          </a:solidFill>
                        </a:rPr>
                        <a:t>High</a:t>
                      </a:r>
                      <a:r>
                        <a:rPr lang="en-US" sz="1000" i="1" baseline="0" dirty="0" smtClean="0">
                          <a:solidFill>
                            <a:srgbClr val="000000"/>
                          </a:solidFill>
                        </a:rPr>
                        <a:t> priority for a majority of the trade</a:t>
                      </a: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6EF9B">
                        <a:alpha val="69804"/>
                      </a:srgbClr>
                    </a:solidFill>
                  </a:tcPr>
                </a:tc>
                <a:tc>
                  <a:txBody>
                    <a:bodyPr/>
                    <a:lstStyle/>
                    <a:p>
                      <a:pPr algn="l"/>
                      <a:r>
                        <a:rPr lang="en-US" sz="1000" i="1" baseline="0" dirty="0" smtClean="0">
                          <a:solidFill>
                            <a:srgbClr val="000000"/>
                          </a:solidFill>
                        </a:rPr>
                        <a:t>Business requirements for the recommendations are developed, or are in the process of being finalized</a:t>
                      </a: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6EF9B">
                        <a:alpha val="69804"/>
                      </a:srgbClr>
                    </a:solidFill>
                  </a:tcPr>
                </a:tc>
                <a:tc>
                  <a:txBody>
                    <a:bodyPr/>
                    <a:lstStyle/>
                    <a:p>
                      <a:pPr algn="l"/>
                      <a:r>
                        <a:rPr lang="en-US" sz="1000" i="1" dirty="0" smtClean="0">
                          <a:solidFill>
                            <a:srgbClr val="000000"/>
                          </a:solidFill>
                        </a:rPr>
                        <a:t>The</a:t>
                      </a:r>
                      <a:r>
                        <a:rPr lang="en-US" sz="1000" i="1" baseline="0" dirty="0" smtClean="0">
                          <a:solidFill>
                            <a:srgbClr val="000000"/>
                          </a:solidFill>
                        </a:rPr>
                        <a:t> </a:t>
                      </a:r>
                      <a:r>
                        <a:rPr lang="en-US" sz="1000" i="1" dirty="0" smtClean="0">
                          <a:solidFill>
                            <a:srgbClr val="000000"/>
                          </a:solidFill>
                        </a:rPr>
                        <a:t>capability and technological infrastructure exist within ACE/CBP Systems</a:t>
                      </a: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6EF9B">
                        <a:alpha val="69804"/>
                      </a:srgbClr>
                    </a:solidFill>
                  </a:tcPr>
                </a:tc>
                <a:tc>
                  <a:txBody>
                    <a:bodyPr/>
                    <a:lstStyle/>
                    <a:p>
                      <a:pPr algn="l"/>
                      <a:r>
                        <a:rPr lang="en-US" sz="1000" i="1" dirty="0" smtClean="0">
                          <a:solidFill>
                            <a:srgbClr val="000000"/>
                          </a:solidFill>
                        </a:rPr>
                        <a:t>The recommendations do not require statue or regulation changes</a:t>
                      </a:r>
                    </a:p>
                    <a:p>
                      <a:pPr algn="ct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6EF9B">
                        <a:alpha val="69804"/>
                      </a:srgbClr>
                    </a:solidFill>
                  </a:tcPr>
                </a:tc>
              </a:tr>
              <a:tr h="745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rgbClr val="000000"/>
                          </a:solidFill>
                        </a:rPr>
                        <a:t>A high </a:t>
                      </a:r>
                      <a:r>
                        <a:rPr lang="en-US" sz="1000" i="1" baseline="0" dirty="0" smtClean="0">
                          <a:solidFill>
                            <a:srgbClr val="000000"/>
                          </a:solidFill>
                        </a:rPr>
                        <a:t>priority for select members of the trade, or considered a mid-tier priority</a:t>
                      </a:r>
                      <a:endParaRPr lang="en-US" sz="1000" i="1" dirty="0" smtClean="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199">
                        <a:alpha val="6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solidFill>
                            <a:srgbClr val="000000"/>
                          </a:solidFill>
                        </a:rPr>
                        <a:t>Business requirements for the recommendations are in the development phase</a:t>
                      </a:r>
                      <a:endParaRPr lang="en-US" sz="1000" i="1" dirty="0" smtClean="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199">
                        <a:alpha val="69804"/>
                      </a:srgbClr>
                    </a:solidFill>
                  </a:tcPr>
                </a:tc>
                <a:tc>
                  <a:txBody>
                    <a:bodyPr/>
                    <a:lstStyle/>
                    <a:p>
                      <a:pPr algn="l"/>
                      <a:r>
                        <a:rPr lang="en-US" sz="1000" i="1" dirty="0" smtClean="0">
                          <a:solidFill>
                            <a:srgbClr val="000000"/>
                          </a:solidFill>
                        </a:rPr>
                        <a:t>The capability and technological infrastructure partially exist within ACE/CBP Systems and would</a:t>
                      </a:r>
                      <a:r>
                        <a:rPr lang="en-US" sz="1000" i="1" baseline="0" dirty="0" smtClean="0">
                          <a:solidFill>
                            <a:srgbClr val="000000"/>
                          </a:solidFill>
                        </a:rPr>
                        <a:t> require modifications</a:t>
                      </a:r>
                      <a:endParaRPr lang="en-US" sz="1000" i="1" dirty="0" smtClean="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199">
                        <a:alpha val="6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rgbClr val="000000"/>
                          </a:solidFill>
                          <a:effectLst/>
                          <a:uLnTx/>
                          <a:uFillTx/>
                          <a:latin typeface="+mn-lt"/>
                          <a:ea typeface="+mn-ea"/>
                          <a:cs typeface="+mn-cs"/>
                        </a:rPr>
                        <a:t>The recommendations potentially requires statue or regulation changes and additional research is needed</a:t>
                      </a: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199">
                        <a:alpha val="69804"/>
                      </a:srgbClr>
                    </a:solidFill>
                  </a:tcPr>
                </a:tc>
              </a:tr>
              <a:tr h="745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rgbClr val="000000"/>
                          </a:solidFill>
                        </a:rPr>
                        <a:t>Not seen</a:t>
                      </a:r>
                      <a:r>
                        <a:rPr lang="en-US" sz="1000" i="1" baseline="0" dirty="0" smtClean="0">
                          <a:solidFill>
                            <a:srgbClr val="000000"/>
                          </a:solidFill>
                        </a:rPr>
                        <a:t> as a</a:t>
                      </a:r>
                      <a:r>
                        <a:rPr lang="en-US" sz="1000" i="1" dirty="0" smtClean="0">
                          <a:solidFill>
                            <a:srgbClr val="000000"/>
                          </a:solidFill>
                        </a:rPr>
                        <a:t> top</a:t>
                      </a:r>
                      <a:r>
                        <a:rPr lang="en-US" sz="1000" i="1" baseline="0" dirty="0" smtClean="0">
                          <a:solidFill>
                            <a:srgbClr val="000000"/>
                          </a:solidFill>
                        </a:rPr>
                        <a:t> priority for a majority of the trade</a:t>
                      </a:r>
                      <a:endParaRPr lang="en-US" sz="1000" i="1" dirty="0" smtClean="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baseline="0" dirty="0" smtClean="0">
                          <a:solidFill>
                            <a:srgbClr val="000000"/>
                          </a:solidFill>
                        </a:rPr>
                        <a:t>The business requirements for the recommendations have not been developed</a:t>
                      </a:r>
                      <a:endParaRPr lang="en-US" sz="1000" i="1" dirty="0" smtClean="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en-US" sz="1000" i="1" dirty="0" smtClean="0">
                          <a:solidFill>
                            <a:srgbClr val="000000"/>
                          </a:solidFill>
                        </a:rPr>
                        <a:t>The</a:t>
                      </a:r>
                      <a:r>
                        <a:rPr lang="en-US" sz="1000" i="1" baseline="0" dirty="0" smtClean="0">
                          <a:solidFill>
                            <a:srgbClr val="000000"/>
                          </a:solidFill>
                        </a:rPr>
                        <a:t> </a:t>
                      </a:r>
                      <a:r>
                        <a:rPr lang="en-US" sz="1000" i="1" dirty="0" smtClean="0">
                          <a:solidFill>
                            <a:srgbClr val="000000"/>
                          </a:solidFill>
                        </a:rPr>
                        <a:t>capability and technological infrastructure does not exist within ACE/CBP Systems</a:t>
                      </a:r>
                      <a:endParaRPr lang="en-US" sz="1000" i="1" dirty="0">
                        <a:solidFill>
                          <a:srgbClr val="000000"/>
                        </a:solidFill>
                      </a:endParaRP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en-US" sz="1000" i="1" dirty="0" smtClean="0">
                          <a:solidFill>
                            <a:srgbClr val="000000"/>
                          </a:solidFill>
                        </a:rPr>
                        <a:t>The recommendations do require statue or regulation changes</a:t>
                      </a:r>
                    </a:p>
                  </a:txBody>
                  <a:tcPr marL="137160" marT="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21" name="Title 1"/>
          <p:cNvSpPr txBox="1">
            <a:spLocks/>
          </p:cNvSpPr>
          <p:nvPr/>
        </p:nvSpPr>
        <p:spPr bwMode="auto">
          <a:xfrm>
            <a:off x="219890" y="5654189"/>
            <a:ext cx="8514263" cy="3385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dirty="0" smtClean="0">
                <a:solidFill>
                  <a:prstClr val="black"/>
                </a:solidFill>
                <a:latin typeface="Arial" panose="020B0604020202020204" pitchFamily="34" charset="0"/>
                <a:cs typeface="Arial" panose="020B0604020202020204" pitchFamily="34" charset="0"/>
              </a:rPr>
              <a:t>Top Recommendations: </a:t>
            </a:r>
            <a:endParaRPr lang="en-US" sz="1600" dirty="0">
              <a:solidFill>
                <a:prstClr val="black"/>
              </a:solidFill>
              <a:latin typeface="Arial" panose="020B0604020202020204" pitchFamily="34" charset="0"/>
              <a:cs typeface="Arial" panose="020B0604020202020204" pitchFamily="34" charset="0"/>
            </a:endParaRP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943848"/>
            <a:ext cx="837952" cy="837952"/>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248" y="5943848"/>
            <a:ext cx="837952" cy="837952"/>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1120" y="5943848"/>
            <a:ext cx="837952" cy="837952"/>
          </a:xfrm>
          <a:prstGeom prst="rect">
            <a:avLst/>
          </a:prstGeom>
        </p:spPr>
      </p:pic>
      <p:sp>
        <p:nvSpPr>
          <p:cNvPr id="39" name="Title 1"/>
          <p:cNvSpPr txBox="1">
            <a:spLocks/>
          </p:cNvSpPr>
          <p:nvPr/>
        </p:nvSpPr>
        <p:spPr bwMode="auto">
          <a:xfrm>
            <a:off x="685800" y="5937666"/>
            <a:ext cx="1981448" cy="8309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b="0" dirty="0" smtClean="0">
                <a:solidFill>
                  <a:prstClr val="black"/>
                </a:solidFill>
                <a:latin typeface="Arial" panose="020B0604020202020204" pitchFamily="34" charset="0"/>
                <a:cs typeface="Arial" panose="020B0604020202020204" pitchFamily="34" charset="0"/>
              </a:rPr>
              <a:t>National Monthly Statement (phased implementation)</a:t>
            </a:r>
            <a:endParaRPr lang="en-US" sz="1600" b="0" dirty="0">
              <a:solidFill>
                <a:prstClr val="black"/>
              </a:solidFill>
              <a:latin typeface="Arial" panose="020B0604020202020204" pitchFamily="34" charset="0"/>
              <a:cs typeface="Arial" panose="020B0604020202020204" pitchFamily="34" charset="0"/>
            </a:endParaRPr>
          </a:p>
        </p:txBody>
      </p:sp>
      <p:sp>
        <p:nvSpPr>
          <p:cNvPr id="40" name="Title 1"/>
          <p:cNvSpPr txBox="1">
            <a:spLocks/>
          </p:cNvSpPr>
          <p:nvPr/>
        </p:nvSpPr>
        <p:spPr bwMode="auto">
          <a:xfrm>
            <a:off x="5132289" y="5950803"/>
            <a:ext cx="2120504" cy="8309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b="0" dirty="0" smtClean="0">
                <a:solidFill>
                  <a:prstClr val="black"/>
                </a:solidFill>
                <a:latin typeface="Arial" panose="020B0604020202020204" pitchFamily="34" charset="0"/>
                <a:cs typeface="Arial" panose="020B0604020202020204" pitchFamily="34" charset="0"/>
              </a:rPr>
              <a:t>Reconciliation (eliminating 09 Entry; use PSC process)</a:t>
            </a:r>
            <a:endParaRPr lang="en-US" sz="1600" b="0" dirty="0">
              <a:solidFill>
                <a:prstClr val="black"/>
              </a:solidFill>
              <a:latin typeface="Arial" panose="020B0604020202020204" pitchFamily="34" charset="0"/>
              <a:cs typeface="Arial" panose="020B0604020202020204" pitchFamily="34" charset="0"/>
            </a:endParaRPr>
          </a:p>
        </p:txBody>
      </p:sp>
      <p:sp>
        <p:nvSpPr>
          <p:cNvPr id="45" name="Title 1"/>
          <p:cNvSpPr txBox="1">
            <a:spLocks/>
          </p:cNvSpPr>
          <p:nvPr/>
        </p:nvSpPr>
        <p:spPr bwMode="auto">
          <a:xfrm>
            <a:off x="3168475" y="5953947"/>
            <a:ext cx="1587966" cy="8309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b="0" dirty="0" smtClean="0">
                <a:solidFill>
                  <a:prstClr val="black"/>
                </a:solidFill>
                <a:latin typeface="Arial" panose="020B0604020202020204" pitchFamily="34" charset="0"/>
                <a:cs typeface="Arial" panose="020B0604020202020204" pitchFamily="34" charset="0"/>
              </a:rPr>
              <a:t>Line-Level Liquidation (longer term)</a:t>
            </a:r>
            <a:endParaRPr lang="en-US" sz="1600" b="0" dirty="0">
              <a:solidFill>
                <a:prstClr val="black"/>
              </a:solidFill>
              <a:latin typeface="Arial" panose="020B0604020202020204" pitchFamily="34" charset="0"/>
              <a:cs typeface="Arial" panose="020B0604020202020204" pitchFamily="34" charset="0"/>
            </a:endParaRPr>
          </a:p>
        </p:txBody>
      </p:sp>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325" y="5943848"/>
            <a:ext cx="837952" cy="837952"/>
          </a:xfrm>
          <a:prstGeom prst="rect">
            <a:avLst/>
          </a:prstGeom>
        </p:spPr>
      </p:pic>
      <p:sp>
        <p:nvSpPr>
          <p:cNvPr id="47" name="Title 1"/>
          <p:cNvSpPr txBox="1">
            <a:spLocks/>
          </p:cNvSpPr>
          <p:nvPr/>
        </p:nvSpPr>
        <p:spPr bwMode="auto">
          <a:xfrm>
            <a:off x="7649494" y="6120825"/>
            <a:ext cx="1241927" cy="584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lvl1pPr algn="ctr" defTabSz="457200" rtl="0" eaLnBrk="0" fontAlgn="base" hangingPunct="0">
              <a:spcBef>
                <a:spcPct val="0"/>
              </a:spcBef>
              <a:spcAft>
                <a:spcPct val="0"/>
              </a:spcAft>
              <a:defRPr sz="4400" b="1" kern="1200">
                <a:solidFill>
                  <a:schemeClr val="tx2">
                    <a:lumMod val="75000"/>
                  </a:schemeClr>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1600" b="0" dirty="0" smtClean="0">
                <a:solidFill>
                  <a:prstClr val="black"/>
                </a:solidFill>
                <a:latin typeface="Arial" panose="020B0604020202020204" pitchFamily="34" charset="0"/>
                <a:cs typeface="Arial" panose="020B0604020202020204" pitchFamily="34" charset="0"/>
              </a:rPr>
              <a:t>Monthly Summary</a:t>
            </a:r>
            <a:endParaRPr lang="en-US" sz="1600" b="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6029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6312" y="1070084"/>
            <a:ext cx="8689088" cy="1020762"/>
          </a:xfrm>
        </p:spPr>
        <p:txBody>
          <a:bodyPr/>
          <a:lstStyle/>
          <a:p>
            <a:r>
              <a:rPr lang="en-US" dirty="0" smtClean="0">
                <a:latin typeface="Arial" panose="020B0604020202020204" pitchFamily="34" charset="0"/>
                <a:cs typeface="Arial" panose="020B0604020202020204" pitchFamily="34" charset="0"/>
              </a:rPr>
              <a:t>The proposed next steps for designing and developing the requirement for the Monthly Statement include rolling out three different phases. </a:t>
            </a:r>
          </a:p>
          <a:p>
            <a:r>
              <a:rPr lang="en-US" dirty="0" smtClean="0">
                <a:latin typeface="Arial" panose="020B0604020202020204" pitchFamily="34" charset="0"/>
                <a:cs typeface="Arial" panose="020B0604020202020204" pitchFamily="34" charset="0"/>
              </a:rPr>
              <a:t>Each phase would be a version of the Monthly Statement that would include a new feature that accounts for a different type of financial transaction (e.g., bills, refunds, protests, and possibly drawback).</a:t>
            </a:r>
          </a:p>
          <a:p>
            <a:r>
              <a:rPr lang="en-US" dirty="0" smtClean="0">
                <a:latin typeface="Arial" panose="020B0604020202020204" pitchFamily="34" charset="0"/>
                <a:cs typeface="Arial" panose="020B0604020202020204" pitchFamily="34" charset="0"/>
              </a:rPr>
              <a:t>Improves the Periodic Monthly Statement process and streamlines financial transactions</a:t>
            </a:r>
          </a:p>
          <a:p>
            <a:pPr marL="0" indent="0">
              <a:buNone/>
            </a:pPr>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US" dirty="0" smtClean="0"/>
              <a:t>NATIONAL MONTHLY STATEMENT</a:t>
            </a:r>
            <a:endParaRPr lang="en-US" dirty="0"/>
          </a:p>
        </p:txBody>
      </p:sp>
      <p:pic>
        <p:nvPicPr>
          <p:cNvPr id="5" name="Picture 4"/>
          <p:cNvPicPr>
            <a:picLocks/>
          </p:cNvPicPr>
          <p:nvPr/>
        </p:nvPicPr>
        <p:blipFill rotWithShape="1">
          <a:blip r:embed="rId3">
            <a:extLst>
              <a:ext uri="{28A0092B-C50C-407E-A947-70E740481C1C}">
                <a14:useLocalDpi xmlns:a14="http://schemas.microsoft.com/office/drawing/2010/main" val="0"/>
              </a:ext>
            </a:extLst>
          </a:blip>
          <a:srcRect l="-1" t="18174" r="2937" b="18101"/>
          <a:stretch/>
        </p:blipFill>
        <p:spPr>
          <a:xfrm>
            <a:off x="914400" y="2839456"/>
            <a:ext cx="1280160" cy="1005840"/>
          </a:xfrm>
          <a:prstGeom prst="rect">
            <a:avLst/>
          </a:prstGeom>
          <a:solidFill>
            <a:schemeClr val="tx1"/>
          </a:solidFill>
        </p:spPr>
      </p:pic>
      <p:pic>
        <p:nvPicPr>
          <p:cNvPr id="6" name="Picture 5"/>
          <p:cNvPicPr>
            <a:picLocks/>
          </p:cNvPicPr>
          <p:nvPr/>
        </p:nvPicPr>
        <p:blipFill rotWithShape="1">
          <a:blip r:embed="rId4">
            <a:extLst>
              <a:ext uri="{28A0092B-C50C-407E-A947-70E740481C1C}">
                <a14:useLocalDpi xmlns:a14="http://schemas.microsoft.com/office/drawing/2010/main" val="0"/>
              </a:ext>
            </a:extLst>
          </a:blip>
          <a:srcRect l="2941" t="5918" r="1471" b="5847"/>
          <a:stretch/>
        </p:blipFill>
        <p:spPr>
          <a:xfrm>
            <a:off x="914400" y="4306294"/>
            <a:ext cx="1280160" cy="1005840"/>
          </a:xfrm>
          <a:prstGeom prst="rect">
            <a:avLst/>
          </a:prstGeom>
          <a:solidFill>
            <a:schemeClr val="tx1"/>
          </a:solidFill>
        </p:spPr>
      </p:pic>
      <p:sp>
        <p:nvSpPr>
          <p:cNvPr id="9" name="TextBox 8"/>
          <p:cNvSpPr txBox="1"/>
          <p:nvPr/>
        </p:nvSpPr>
        <p:spPr>
          <a:xfrm>
            <a:off x="2386984" y="2873167"/>
            <a:ext cx="4599204" cy="307777"/>
          </a:xfrm>
          <a:prstGeom prst="rect">
            <a:avLst/>
          </a:prstGeom>
          <a:noFill/>
          <a:ln>
            <a:noFill/>
          </a:ln>
        </p:spPr>
        <p:txBody>
          <a:bodyPr wrap="square" rtlCol="0">
            <a:spAutoFit/>
          </a:bodyPr>
          <a:lstStyle/>
          <a:p>
            <a:r>
              <a:rPr lang="en-US" sz="1400" b="1" dirty="0" smtClean="0">
                <a:solidFill>
                  <a:schemeClr val="accent4">
                    <a:lumMod val="50000"/>
                  </a:schemeClr>
                </a:solidFill>
                <a:latin typeface="Arial" panose="020B0604020202020204" pitchFamily="34" charset="0"/>
                <a:cs typeface="Arial" panose="020B0604020202020204" pitchFamily="34" charset="0"/>
              </a:rPr>
              <a:t>Version 1.0</a:t>
            </a:r>
            <a:endParaRPr lang="en-US" sz="1400" b="1" dirty="0">
              <a:solidFill>
                <a:schemeClr val="accent4">
                  <a:lumMod val="50000"/>
                </a:schemeClr>
              </a:solidFill>
              <a:latin typeface="Arial" panose="020B0604020202020204" pitchFamily="34" charset="0"/>
              <a:cs typeface="Arial" panose="020B0604020202020204" pitchFamily="34" charset="0"/>
            </a:endParaRPr>
          </a:p>
        </p:txBody>
      </p:sp>
      <p:sp>
        <p:nvSpPr>
          <p:cNvPr id="10" name="Rectangle 9"/>
          <p:cNvSpPr/>
          <p:nvPr/>
        </p:nvSpPr>
        <p:spPr bwMode="auto">
          <a:xfrm>
            <a:off x="2286000" y="3164219"/>
            <a:ext cx="6324600" cy="601659"/>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287338" indent="-171450" eaLnBrk="0" hangingPunct="0">
              <a:lnSpc>
                <a:spcPct val="110000"/>
              </a:lnSpc>
              <a:spcBef>
                <a:spcPts val="600"/>
              </a:spcBef>
              <a:buFont typeface="Arial" panose="020B0604020202020204" pitchFamily="34" charset="0"/>
              <a:buChar char="•"/>
            </a:pPr>
            <a:r>
              <a:rPr lang="en-US" sz="1100" dirty="0" smtClean="0">
                <a:solidFill>
                  <a:srgbClr val="000000"/>
                </a:solidFill>
              </a:rPr>
              <a:t>Requirements </a:t>
            </a:r>
            <a:r>
              <a:rPr lang="en-US" sz="1100" dirty="0">
                <a:solidFill>
                  <a:srgbClr val="000000"/>
                </a:solidFill>
              </a:rPr>
              <a:t>and format would include all entries in a calendar month for all POEs into one </a:t>
            </a:r>
            <a:r>
              <a:rPr lang="en-US" sz="1100" dirty="0" smtClean="0">
                <a:solidFill>
                  <a:srgbClr val="000000"/>
                </a:solidFill>
              </a:rPr>
              <a:t>statement</a:t>
            </a:r>
          </a:p>
          <a:p>
            <a:pPr marL="287338" indent="-171450" eaLnBrk="0" hangingPunct="0">
              <a:lnSpc>
                <a:spcPct val="110000"/>
              </a:lnSpc>
              <a:spcBef>
                <a:spcPts val="600"/>
              </a:spcBef>
              <a:buFont typeface="Arial" panose="020B0604020202020204" pitchFamily="34" charset="0"/>
              <a:buChar char="•"/>
            </a:pPr>
            <a:r>
              <a:rPr lang="en-US" sz="1100" kern="0" dirty="0" smtClean="0">
                <a:solidFill>
                  <a:srgbClr val="000000"/>
                </a:solidFill>
                <a:latin typeface="Arial"/>
              </a:rPr>
              <a:t>Process would apply for both importer statements and broker statements</a:t>
            </a:r>
          </a:p>
          <a:p>
            <a:pPr marL="287338" indent="-171450" eaLnBrk="0" hangingPunct="0">
              <a:lnSpc>
                <a:spcPct val="110000"/>
              </a:lnSpc>
              <a:spcBef>
                <a:spcPts val="600"/>
              </a:spcBef>
              <a:buFont typeface="Arial" panose="020B0604020202020204" pitchFamily="34" charset="0"/>
              <a:buChar char="•"/>
            </a:pPr>
            <a:r>
              <a:rPr lang="en-US" sz="1100" kern="0" dirty="0" smtClean="0">
                <a:solidFill>
                  <a:srgbClr val="000000"/>
                </a:solidFill>
                <a:latin typeface="Arial"/>
              </a:rPr>
              <a:t>Eliminate the need for Daily Statements</a:t>
            </a:r>
            <a:endParaRPr lang="en-US" sz="1100" kern="0" dirty="0">
              <a:solidFill>
                <a:srgbClr val="323232"/>
              </a:solidFill>
              <a:latin typeface="Arial"/>
            </a:endParaRPr>
          </a:p>
        </p:txBody>
      </p:sp>
      <p:cxnSp>
        <p:nvCxnSpPr>
          <p:cNvPr id="11" name="Straight Connector 10"/>
          <p:cNvCxnSpPr/>
          <p:nvPr/>
        </p:nvCxnSpPr>
        <p:spPr bwMode="auto">
          <a:xfrm>
            <a:off x="2438401" y="3167164"/>
            <a:ext cx="5651769" cy="0"/>
          </a:xfrm>
          <a:prstGeom prst="line">
            <a:avLst/>
          </a:prstGeom>
          <a:solidFill>
            <a:srgbClr val="FFFFFF"/>
          </a:solidFill>
          <a:ln w="15875" cap="flat" cmpd="sng" algn="ctr">
            <a:solidFill>
              <a:srgbClr val="7030A0"/>
            </a:solidFill>
            <a:prstDash val="solid"/>
            <a:round/>
            <a:headEnd type="none" w="med" len="med"/>
            <a:tailEnd type="none" w="med" len="med"/>
          </a:ln>
          <a:effectLst/>
        </p:spPr>
      </p:cxnSp>
      <p:sp>
        <p:nvSpPr>
          <p:cNvPr id="13" name="TextBox 12"/>
          <p:cNvSpPr txBox="1"/>
          <p:nvPr/>
        </p:nvSpPr>
        <p:spPr>
          <a:xfrm>
            <a:off x="2386984" y="4229100"/>
            <a:ext cx="4599204" cy="307777"/>
          </a:xfrm>
          <a:prstGeom prst="rect">
            <a:avLst/>
          </a:prstGeom>
          <a:noFill/>
          <a:ln>
            <a:noFill/>
          </a:ln>
        </p:spPr>
        <p:txBody>
          <a:bodyPr wrap="square" rtlCol="0">
            <a:spAutoFit/>
          </a:bodyPr>
          <a:lstStyle/>
          <a:p>
            <a:r>
              <a:rPr lang="en-US" sz="1400" b="1" dirty="0" smtClean="0">
                <a:solidFill>
                  <a:schemeClr val="accent4">
                    <a:lumMod val="50000"/>
                  </a:schemeClr>
                </a:solidFill>
                <a:latin typeface="Arial" panose="020B0604020202020204" pitchFamily="34" charset="0"/>
                <a:cs typeface="Arial" panose="020B0604020202020204" pitchFamily="34" charset="0"/>
              </a:rPr>
              <a:t>Version 2.0</a:t>
            </a:r>
            <a:endParaRPr lang="en-US" sz="1400" b="1" dirty="0">
              <a:solidFill>
                <a:schemeClr val="accent4">
                  <a:lumMod val="50000"/>
                </a:schemeClr>
              </a:solidFill>
              <a:latin typeface="Arial" panose="020B0604020202020204" pitchFamily="34" charset="0"/>
              <a:cs typeface="Arial" panose="020B0604020202020204" pitchFamily="34" charset="0"/>
            </a:endParaRPr>
          </a:p>
        </p:txBody>
      </p:sp>
      <p:sp>
        <p:nvSpPr>
          <p:cNvPr id="14" name="Rectangle 13"/>
          <p:cNvSpPr/>
          <p:nvPr/>
        </p:nvSpPr>
        <p:spPr bwMode="auto">
          <a:xfrm>
            <a:off x="2286000" y="4541841"/>
            <a:ext cx="6324600" cy="601659"/>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287338" indent="-171450" eaLnBrk="0" hangingPunct="0">
              <a:lnSpc>
                <a:spcPct val="110000"/>
              </a:lnSpc>
              <a:spcBef>
                <a:spcPts val="600"/>
              </a:spcBef>
              <a:buFont typeface="Arial" panose="020B0604020202020204" pitchFamily="34" charset="0"/>
              <a:buChar char="•"/>
            </a:pPr>
            <a:r>
              <a:rPr lang="en-US" sz="1100" dirty="0">
                <a:solidFill>
                  <a:srgbClr val="000000"/>
                </a:solidFill>
              </a:rPr>
              <a:t>Adding bills incurred during the referenced calendar </a:t>
            </a:r>
            <a:r>
              <a:rPr lang="en-US" sz="1100" dirty="0" smtClean="0">
                <a:solidFill>
                  <a:srgbClr val="000000"/>
                </a:solidFill>
              </a:rPr>
              <a:t>month</a:t>
            </a:r>
          </a:p>
          <a:p>
            <a:pPr marL="287338" indent="-171450" eaLnBrk="0" hangingPunct="0">
              <a:lnSpc>
                <a:spcPct val="110000"/>
              </a:lnSpc>
              <a:spcBef>
                <a:spcPts val="600"/>
              </a:spcBef>
              <a:buFont typeface="Arial" panose="020B0604020202020204" pitchFamily="34" charset="0"/>
              <a:buChar char="•"/>
            </a:pPr>
            <a:r>
              <a:rPr lang="en-US" sz="1100" dirty="0" smtClean="0">
                <a:solidFill>
                  <a:srgbClr val="000000"/>
                </a:solidFill>
              </a:rPr>
              <a:t>Statute changes need to address 30-day due date requirement</a:t>
            </a:r>
          </a:p>
          <a:p>
            <a:pPr marL="287338" indent="-171450" eaLnBrk="0" hangingPunct="0">
              <a:lnSpc>
                <a:spcPct val="110000"/>
              </a:lnSpc>
              <a:spcBef>
                <a:spcPts val="600"/>
              </a:spcBef>
              <a:buFont typeface="Arial" panose="020B0604020202020204" pitchFamily="34" charset="0"/>
              <a:buChar char="•"/>
            </a:pPr>
            <a:r>
              <a:rPr lang="en-US" sz="1100" dirty="0" smtClean="0">
                <a:solidFill>
                  <a:srgbClr val="000000"/>
                </a:solidFill>
              </a:rPr>
              <a:t>Immediate need is adding additional payment methods, like Pay.gov, to pay bills and in an aggregate manner</a:t>
            </a:r>
          </a:p>
          <a:p>
            <a:pPr marL="115888" eaLnBrk="0" hangingPunct="0">
              <a:lnSpc>
                <a:spcPct val="110000"/>
              </a:lnSpc>
              <a:spcBef>
                <a:spcPts val="600"/>
              </a:spcBef>
            </a:pPr>
            <a:r>
              <a:rPr lang="en-US" sz="1100" dirty="0" smtClean="0">
                <a:solidFill>
                  <a:srgbClr val="000000"/>
                </a:solidFill>
              </a:rPr>
              <a:t> </a:t>
            </a:r>
            <a:endParaRPr lang="en-US" sz="1100" dirty="0">
              <a:solidFill>
                <a:srgbClr val="000000"/>
              </a:solidFill>
            </a:endParaRPr>
          </a:p>
        </p:txBody>
      </p:sp>
      <p:cxnSp>
        <p:nvCxnSpPr>
          <p:cNvPr id="15" name="Straight Connector 14"/>
          <p:cNvCxnSpPr/>
          <p:nvPr/>
        </p:nvCxnSpPr>
        <p:spPr bwMode="auto">
          <a:xfrm>
            <a:off x="2438401" y="4509517"/>
            <a:ext cx="5651769" cy="0"/>
          </a:xfrm>
          <a:prstGeom prst="line">
            <a:avLst/>
          </a:prstGeom>
          <a:solidFill>
            <a:srgbClr val="FFFFFF"/>
          </a:solidFill>
          <a:ln w="15875" cap="flat" cmpd="sng" algn="ctr">
            <a:solidFill>
              <a:srgbClr val="7030A0"/>
            </a:solidFill>
            <a:prstDash val="solid"/>
            <a:round/>
            <a:headEnd type="none" w="med" len="med"/>
            <a:tailEnd type="none" w="med" len="med"/>
          </a:ln>
          <a:effectLst/>
        </p:spPr>
      </p:cxnSp>
      <p:sp>
        <p:nvSpPr>
          <p:cNvPr id="16" name="TextBox 15"/>
          <p:cNvSpPr txBox="1"/>
          <p:nvPr/>
        </p:nvSpPr>
        <p:spPr>
          <a:xfrm>
            <a:off x="2386984" y="5612963"/>
            <a:ext cx="4599204" cy="307777"/>
          </a:xfrm>
          <a:prstGeom prst="rect">
            <a:avLst/>
          </a:prstGeom>
          <a:noFill/>
          <a:ln>
            <a:noFill/>
          </a:ln>
        </p:spPr>
        <p:txBody>
          <a:bodyPr wrap="square" rtlCol="0">
            <a:spAutoFit/>
          </a:bodyPr>
          <a:lstStyle/>
          <a:p>
            <a:r>
              <a:rPr lang="en-US" sz="1400" b="1" dirty="0" smtClean="0">
                <a:solidFill>
                  <a:schemeClr val="accent4">
                    <a:lumMod val="50000"/>
                  </a:schemeClr>
                </a:solidFill>
                <a:latin typeface="Arial" panose="020B0604020202020204" pitchFamily="34" charset="0"/>
                <a:cs typeface="Arial" panose="020B0604020202020204" pitchFamily="34" charset="0"/>
              </a:rPr>
              <a:t>Version 3.0</a:t>
            </a:r>
            <a:endParaRPr lang="en-US" sz="1400" b="1" dirty="0">
              <a:solidFill>
                <a:schemeClr val="accent4">
                  <a:lumMod val="50000"/>
                </a:schemeClr>
              </a:solidFill>
              <a:latin typeface="Arial" panose="020B0604020202020204" pitchFamily="34" charset="0"/>
              <a:cs typeface="Arial" panose="020B0604020202020204" pitchFamily="34" charset="0"/>
            </a:endParaRPr>
          </a:p>
        </p:txBody>
      </p:sp>
      <p:cxnSp>
        <p:nvCxnSpPr>
          <p:cNvPr id="18" name="Straight Connector 17"/>
          <p:cNvCxnSpPr/>
          <p:nvPr/>
        </p:nvCxnSpPr>
        <p:spPr bwMode="auto">
          <a:xfrm>
            <a:off x="2438401" y="5906960"/>
            <a:ext cx="5651769" cy="0"/>
          </a:xfrm>
          <a:prstGeom prst="line">
            <a:avLst/>
          </a:prstGeom>
          <a:solidFill>
            <a:srgbClr val="FFFFFF"/>
          </a:solidFill>
          <a:ln w="15875" cap="flat" cmpd="sng" algn="ctr">
            <a:solidFill>
              <a:srgbClr val="7030A0"/>
            </a:solidFill>
            <a:prstDash val="solid"/>
            <a:round/>
            <a:headEnd type="none" w="med" len="med"/>
            <a:tailEnd type="none" w="med" len="med"/>
          </a:ln>
          <a:effectLst/>
        </p:spPr>
      </p:cxnSp>
      <p:sp>
        <p:nvSpPr>
          <p:cNvPr id="20" name="Rectangle 19"/>
          <p:cNvSpPr/>
          <p:nvPr/>
        </p:nvSpPr>
        <p:spPr bwMode="auto">
          <a:xfrm>
            <a:off x="2256609" y="5943600"/>
            <a:ext cx="6324600" cy="601659"/>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287338" indent="-171450" eaLnBrk="0" hangingPunct="0">
              <a:lnSpc>
                <a:spcPct val="110000"/>
              </a:lnSpc>
              <a:spcBef>
                <a:spcPts val="600"/>
              </a:spcBef>
              <a:buFont typeface="Arial" panose="020B0604020202020204" pitchFamily="34" charset="0"/>
              <a:buChar char="•"/>
            </a:pPr>
            <a:r>
              <a:rPr lang="en-US" sz="1100" dirty="0">
                <a:solidFill>
                  <a:srgbClr val="000000"/>
                </a:solidFill>
              </a:rPr>
              <a:t>Adding refunds (excluding Drawback) that accrued during the referenced calendar month. This may be difficult from an accounting perspective </a:t>
            </a:r>
            <a:endParaRPr lang="en-US" sz="1100" dirty="0" smtClean="0">
              <a:solidFill>
                <a:srgbClr val="000000"/>
              </a:solidFill>
            </a:endParaRPr>
          </a:p>
          <a:p>
            <a:pPr marL="287338" indent="-171450" eaLnBrk="0" hangingPunct="0">
              <a:lnSpc>
                <a:spcPct val="110000"/>
              </a:lnSpc>
              <a:spcBef>
                <a:spcPts val="600"/>
              </a:spcBef>
              <a:buFont typeface="Arial" panose="020B0604020202020204" pitchFamily="34" charset="0"/>
              <a:buChar char="•"/>
            </a:pPr>
            <a:r>
              <a:rPr lang="en-US" sz="1100" dirty="0" smtClean="0">
                <a:solidFill>
                  <a:srgbClr val="000000"/>
                </a:solidFill>
              </a:rPr>
              <a:t>Collections and Financials need to be fully incorporated into ACE</a:t>
            </a:r>
            <a:endParaRPr lang="en-US" sz="1100" dirty="0">
              <a:solidFill>
                <a:srgbClr val="000000"/>
              </a:solidFill>
            </a:endParaRPr>
          </a:p>
        </p:txBody>
      </p:sp>
      <p:sp>
        <p:nvSpPr>
          <p:cNvPr id="24" name="Isosceles Triangle 23"/>
          <p:cNvSpPr/>
          <p:nvPr/>
        </p:nvSpPr>
        <p:spPr bwMode="auto">
          <a:xfrm rot="10800000">
            <a:off x="2781300" y="4137659"/>
            <a:ext cx="274320" cy="91440"/>
          </a:xfrm>
          <a:prstGeom prst="triangle">
            <a:avLst/>
          </a:prstGeom>
          <a:solidFill>
            <a:srgbClr val="8B7EB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CC00"/>
              </a:solidFill>
              <a:effectLst/>
              <a:latin typeface="Arial Black" pitchFamily="34" charset="0"/>
            </a:endParaRPr>
          </a:p>
        </p:txBody>
      </p:sp>
      <p:sp>
        <p:nvSpPr>
          <p:cNvPr id="25" name="Isosceles Triangle 24"/>
          <p:cNvSpPr/>
          <p:nvPr/>
        </p:nvSpPr>
        <p:spPr bwMode="auto">
          <a:xfrm rot="10800000">
            <a:off x="2781300" y="5524500"/>
            <a:ext cx="274320" cy="91440"/>
          </a:xfrm>
          <a:prstGeom prst="triangle">
            <a:avLst/>
          </a:prstGeom>
          <a:solidFill>
            <a:srgbClr val="8B7EB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CC00"/>
              </a:solidFill>
              <a:effectLst/>
              <a:latin typeface="Arial Black" pitchFamily="34" charset="0"/>
            </a:endParaRPr>
          </a:p>
        </p:txBody>
      </p:sp>
      <p:grpSp>
        <p:nvGrpSpPr>
          <p:cNvPr id="33" name="Group 32"/>
          <p:cNvGrpSpPr/>
          <p:nvPr/>
        </p:nvGrpSpPr>
        <p:grpSpPr>
          <a:xfrm>
            <a:off x="990600" y="5676898"/>
            <a:ext cx="960575" cy="914402"/>
            <a:chOff x="1096314" y="4913846"/>
            <a:chExt cx="854861" cy="763056"/>
          </a:xfrm>
        </p:grpSpPr>
        <p:grpSp>
          <p:nvGrpSpPr>
            <p:cNvPr id="27" name="Group 26"/>
            <p:cNvGrpSpPr/>
            <p:nvPr/>
          </p:nvGrpSpPr>
          <p:grpSpPr>
            <a:xfrm>
              <a:off x="1096314" y="4965593"/>
              <a:ext cx="846454" cy="711309"/>
              <a:chOff x="4766712" y="3621097"/>
              <a:chExt cx="883397" cy="1005051"/>
            </a:xfrm>
          </p:grpSpPr>
          <p:pic>
            <p:nvPicPr>
              <p:cNvPr id="28" name="Picture 27"/>
              <p:cNvPicPr>
                <a:picLocks/>
              </p:cNvPicPr>
              <p:nvPr/>
            </p:nvPicPr>
            <p:blipFill>
              <a:blip r:embed="rId5" cstate="print">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850876" y="3621097"/>
                <a:ext cx="799233" cy="853527"/>
              </a:xfrm>
              <a:prstGeom prst="rect">
                <a:avLst/>
              </a:prstGeom>
            </p:spPr>
          </p:pic>
          <p:pic>
            <p:nvPicPr>
              <p:cNvPr id="29" name="Picture 28"/>
              <p:cNvPicPr>
                <a:picLocks/>
              </p:cNvPicPr>
              <p:nvPr/>
            </p:nvPicPr>
            <p:blipFill>
              <a:blip r:embed="rId6" cstate="print">
                <a:duotone>
                  <a:prstClr val="black"/>
                  <a:srgbClr val="7030A0">
                    <a:tint val="45000"/>
                    <a:satMod val="400000"/>
                  </a:srgbClr>
                </a:duotone>
                <a:extLst>
                  <a:ext uri="{28A0092B-C50C-407E-A947-70E740481C1C}">
                    <a14:useLocalDpi xmlns:a14="http://schemas.microsoft.com/office/drawing/2010/main" val="0"/>
                  </a:ext>
                </a:extLst>
              </a:blip>
              <a:stretch>
                <a:fillRect/>
              </a:stretch>
            </p:blipFill>
            <p:spPr>
              <a:xfrm>
                <a:off x="4993868" y="4116784"/>
                <a:ext cx="611435" cy="509364"/>
              </a:xfrm>
              <a:prstGeom prst="rect">
                <a:avLst/>
              </a:prstGeom>
            </p:spPr>
          </p:pic>
          <p:pic>
            <p:nvPicPr>
              <p:cNvPr id="31" name="Picture 30"/>
              <p:cNvPicPr>
                <a:picLocks/>
              </p:cNvPicPr>
              <p:nvPr/>
            </p:nvPicPr>
            <p:blipFill>
              <a:blip r:embed="rId7" cstate="print">
                <a:duotone>
                  <a:prstClr val="black"/>
                  <a:srgbClr val="7030A0">
                    <a:tint val="45000"/>
                    <a:satMod val="400000"/>
                  </a:srgbClr>
                </a:duotone>
                <a:extLst>
                  <a:ext uri="{28A0092B-C50C-407E-A947-70E740481C1C}">
                    <a14:useLocalDpi xmlns:a14="http://schemas.microsoft.com/office/drawing/2010/main" val="0"/>
                  </a:ext>
                </a:extLst>
              </a:blip>
              <a:stretch>
                <a:fillRect/>
              </a:stretch>
            </p:blipFill>
            <p:spPr>
              <a:xfrm rot="20270632">
                <a:off x="4766712" y="3637664"/>
                <a:ext cx="450327" cy="525915"/>
              </a:xfrm>
              <a:prstGeom prst="rect">
                <a:avLst/>
              </a:prstGeom>
            </p:spPr>
          </p:pic>
        </p:grpSp>
        <p:pic>
          <p:nvPicPr>
            <p:cNvPr id="32" name="Picture 31"/>
            <p:cNvPicPr>
              <a:picLocks/>
            </p:cNvPicPr>
            <p:nvPr/>
          </p:nvPicPr>
          <p:blipFill>
            <a:blip r:embed="rId8" cstate="print">
              <a:duotone>
                <a:prstClr val="black"/>
                <a:srgbClr val="7030A0">
                  <a:tint val="45000"/>
                  <a:satMod val="400000"/>
                </a:srgbClr>
              </a:duotone>
              <a:extLst>
                <a:ext uri="{BEBA8EAE-BF5A-486C-A8C5-ECC9F3942E4B}">
                  <a14:imgProps xmlns:a14="http://schemas.microsoft.com/office/drawing/2010/main">
                    <a14:imgLayer r:embed="rId9">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585415" y="4913846"/>
              <a:ext cx="365760" cy="365760"/>
            </a:xfrm>
            <a:prstGeom prst="rect">
              <a:avLst/>
            </a:prstGeom>
          </p:spPr>
        </p:pic>
      </p:grpSp>
      <p:sp>
        <p:nvSpPr>
          <p:cNvPr id="34" name="Rectangle 33"/>
          <p:cNvSpPr/>
          <p:nvPr/>
        </p:nvSpPr>
        <p:spPr bwMode="auto">
          <a:xfrm>
            <a:off x="495300" y="2819400"/>
            <a:ext cx="8115300" cy="3886200"/>
          </a:xfrm>
          <a:prstGeom prst="rect">
            <a:avLst/>
          </a:prstGeom>
          <a:no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CC00"/>
              </a:solidFill>
              <a:effectLst/>
              <a:latin typeface="Arial Black" pitchFamily="34" charset="0"/>
            </a:endParaRPr>
          </a:p>
        </p:txBody>
      </p:sp>
      <p:sp>
        <p:nvSpPr>
          <p:cNvPr id="30" name="Slide Number Placeholder 1"/>
          <p:cNvSpPr>
            <a:spLocks noGrp="1"/>
          </p:cNvSpPr>
          <p:nvPr>
            <p:ph type="sldNum" sz="quarter" idx="4294967295"/>
          </p:nvPr>
        </p:nvSpPr>
        <p:spPr>
          <a:xfrm>
            <a:off x="8686800" y="6611938"/>
            <a:ext cx="457200" cy="246062"/>
          </a:xfrm>
          <a:prstGeom prst="rect">
            <a:avLst/>
          </a:prstGeom>
        </p:spPr>
        <p:txBody>
          <a:bodyPr/>
          <a:lstStyle/>
          <a:p>
            <a:pPr>
              <a:defRPr/>
            </a:pPr>
            <a:r>
              <a:rPr lang="en-US" dirty="0" smtClean="0">
                <a:solidFill>
                  <a:srgbClr val="DADADA">
                    <a:lumMod val="10000"/>
                  </a:srgbClr>
                </a:solidFill>
              </a:rPr>
              <a:t>7</a:t>
            </a:r>
            <a:endParaRPr lang="en-US" dirty="0">
              <a:solidFill>
                <a:srgbClr val="DADADA">
                  <a:lumMod val="10000"/>
                </a:srgbClr>
              </a:solidFill>
            </a:endParaRPr>
          </a:p>
        </p:txBody>
      </p:sp>
    </p:spTree>
    <p:extLst>
      <p:ext uri="{BB962C8B-B14F-4D97-AF65-F5344CB8AC3E}">
        <p14:creationId xmlns:p14="http://schemas.microsoft.com/office/powerpoint/2010/main" val="2140957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lgn="r">
              <a:defRPr/>
            </a:pPr>
            <a:fld id="{22DF3F7E-769F-4E74-BEDE-FAACD7ED6EB8}" type="slidenum">
              <a:rPr lang="en-US" smtClean="0">
                <a:solidFill>
                  <a:srgbClr val="DADADA">
                    <a:lumMod val="10000"/>
                  </a:srgbClr>
                </a:solidFill>
              </a:rPr>
              <a:pPr algn="r">
                <a:defRPr/>
              </a:pPr>
              <a:t>8</a:t>
            </a:fld>
            <a:endParaRPr lang="en-US" dirty="0">
              <a:solidFill>
                <a:srgbClr val="DADADA">
                  <a:lumMod val="10000"/>
                </a:srgbClr>
              </a:solidFill>
            </a:endParaRPr>
          </a:p>
        </p:txBody>
      </p:sp>
      <p:sp>
        <p:nvSpPr>
          <p:cNvPr id="3" name="Title 2"/>
          <p:cNvSpPr>
            <a:spLocks noGrp="1"/>
          </p:cNvSpPr>
          <p:nvPr>
            <p:ph type="title"/>
          </p:nvPr>
        </p:nvSpPr>
        <p:spPr/>
        <p:txBody>
          <a:bodyPr/>
          <a:lstStyle/>
          <a:p>
            <a:r>
              <a:rPr lang="en-US" dirty="0" smtClean="0"/>
              <a:t>The Monthly Statement captures all transactions, including credits and debits issued from bills and refunds.</a:t>
            </a: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2826820619"/>
              </p:ext>
            </p:extLst>
          </p:nvPr>
        </p:nvGraphicFramePr>
        <p:xfrm>
          <a:off x="28455" y="1239706"/>
          <a:ext cx="7439143" cy="4361002"/>
        </p:xfrm>
        <a:graphic>
          <a:graphicData uri="http://schemas.openxmlformats.org/drawingml/2006/table">
            <a:tbl>
              <a:tblPr/>
              <a:tblGrid>
                <a:gridCol w="532350"/>
                <a:gridCol w="354901"/>
                <a:gridCol w="556826"/>
                <a:gridCol w="342663"/>
                <a:gridCol w="458923"/>
                <a:gridCol w="435977"/>
                <a:gridCol w="513994"/>
                <a:gridCol w="416089"/>
                <a:gridCol w="452804"/>
                <a:gridCol w="465042"/>
                <a:gridCol w="435977"/>
                <a:gridCol w="342663"/>
                <a:gridCol w="435977"/>
                <a:gridCol w="422209"/>
                <a:gridCol w="361020"/>
                <a:gridCol w="391614"/>
                <a:gridCol w="520114"/>
              </a:tblGrid>
              <a:tr h="162073">
                <a:tc gridSpan="17">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600" b="1" i="0" u="none" strike="noStrike" dirty="0">
                          <a:solidFill>
                            <a:srgbClr val="FFFFFF"/>
                          </a:solidFill>
                          <a:effectLst/>
                          <a:latin typeface="Calibri" panose="020F0502020204030204" pitchFamily="34" charset="0"/>
                        </a:rPr>
                        <a:t>Monthly Entry Data</a:t>
                      </a:r>
                    </a:p>
                  </a:txBody>
                  <a:tcPr marL="5138" marR="5138" marT="51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3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Summary Number</a:t>
                      </a:r>
                    </a:p>
                  </a:txBody>
                  <a:tcPr marL="5138" marR="5138" marT="5138" marB="0" anchor="ctr">
                    <a:lnL w="12700" cap="flat" cmpd="sng" algn="ctr">
                      <a:solidFill>
                        <a:srgbClr val="000000"/>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Summary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a:t>
                      </a:r>
                      <a:br>
                        <a:rPr lang="en-US" sz="500" b="1" i="0" u="none" strike="noStrike">
                          <a:solidFill>
                            <a:srgbClr val="FFFFFF"/>
                          </a:solidFill>
                          <a:effectLst/>
                          <a:latin typeface="Calibri" panose="020F0502020204030204" pitchFamily="34" charset="0"/>
                        </a:rPr>
                      </a:br>
                      <a:r>
                        <a:rPr lang="en-US" sz="500" b="1" i="0" u="none" strike="noStrike">
                          <a:solidFill>
                            <a:srgbClr val="FFFFFF"/>
                          </a:solidFill>
                          <a:effectLst/>
                          <a:latin typeface="Calibri" panose="020F0502020204030204" pitchFamily="34" charset="0"/>
                        </a:rPr>
                        <a:t>Type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Filer Code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Processing Port/CEE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Reference Num.</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 </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Duty</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Tax</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Interest</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ADD</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CVD</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MPF</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HMF </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Fees or Penalty</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000000"/>
                          </a:solidFill>
                          <a:effectLst/>
                          <a:latin typeface="Calibri" panose="020F0502020204030204" pitchFamily="34" charset="0"/>
                        </a:rPr>
                        <a:t>Total</a:t>
                      </a:r>
                    </a:p>
                  </a:txBody>
                  <a:tcPr marL="5138" marR="5138" marT="5138"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ZZZ-00000010</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ZZZ-000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$4,500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$95,570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ZZZ-00000011</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ZZZ-001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1703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100000002</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$18,000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$180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$19,230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ZZZ-00000012</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ZZZ-002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$21,320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ZZZ-00000013</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MONTHLY</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MULTI</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ZZZ-003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MNTHLY</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dirty="0">
                          <a:solidFill>
                            <a:srgbClr val="2F75B5"/>
                          </a:solidFill>
                          <a:effectLst/>
                          <a:latin typeface="Calibri" panose="020F0502020204030204" pitchFamily="34" charset="0"/>
                        </a:rPr>
                        <a:t>$250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$370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ZZZ-00000014</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ZZZ-004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1703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100000005</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$14,000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$700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$140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$15,060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ZZZ-00000015</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ZZZ-005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ZZZ-00000016</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ZZZ-006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100000007</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$3,120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ZZZ-00000017</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ZZZ-007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1703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100000008</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ZZZ-00000018</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ZZZ-008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100000009</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$60,000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$600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$63,820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ZZZ-00000019</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dirty="0">
                          <a:solidFill>
                            <a:srgbClr val="2F75B5"/>
                          </a:solidFill>
                          <a:effectLst/>
                          <a:latin typeface="Calibri" panose="020F0502020204030204" pitchFamily="34" charset="0"/>
                        </a:rPr>
                        <a:t>6/29/2016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ZZZ-009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100000010</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$22,000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$23,440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ZZZ-00000020</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MONTHLY</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MULTI</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ZZZ-010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MNTHLY</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$53,320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ZZZ-00000021</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7/3/2016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ZZZ-011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100000012</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dirty="0">
                          <a:solidFill>
                            <a:srgbClr val="2F75B5"/>
                          </a:solidFill>
                          <a:effectLst/>
                          <a:latin typeface="Calibri" panose="020F0502020204030204" pitchFamily="34" charset="0"/>
                        </a:rPr>
                        <a:t>$10,720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ZZZ-00000022</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dirty="0">
                          <a:solidFill>
                            <a:srgbClr val="2F75B5"/>
                          </a:solidFill>
                          <a:effectLst/>
                          <a:latin typeface="Calibri" panose="020F0502020204030204" pitchFamily="34" charset="0"/>
                        </a:rPr>
                        <a:t>7/5/2016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ZZZ-012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ZZZ-00000023</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7/7/2016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ZZZ-013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1703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$36,000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$1,800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$360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dirty="0">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$38,280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ZZZ-00000024</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6/29/2016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7/9/2016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ZZZ-014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100000015</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$21,420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Totals</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$340,000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$17,000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$3,400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$1,500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$1,000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$366,230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600" b="0" i="0" u="none" strike="noStrike">
                          <a:solidFill>
                            <a:srgbClr val="000000"/>
                          </a:solidFill>
                          <a:effectLst/>
                          <a:latin typeface="Calibri" panose="020F0502020204030204" pitchFamily="34" charset="0"/>
                        </a:rPr>
                        <a:t> </a:t>
                      </a:r>
                    </a:p>
                  </a:txBody>
                  <a:tcPr marL="5138" marR="5138" marT="513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67661">
                <a:tc gridSpan="17">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600" b="1" i="0" u="none" strike="noStrike">
                          <a:solidFill>
                            <a:srgbClr val="FFFFFF"/>
                          </a:solidFill>
                          <a:effectLst/>
                          <a:latin typeface="Calibri" panose="020F0502020204030204" pitchFamily="34" charset="0"/>
                        </a:rPr>
                        <a:t>Other Bills and Refunds</a:t>
                      </a:r>
                    </a:p>
                  </a:txBody>
                  <a:tcPr marL="5138" marR="5138" marT="51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3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Protest or Claim Number</a:t>
                      </a:r>
                    </a:p>
                  </a:txBody>
                  <a:tcPr marL="5138" marR="5138" marT="5138" marB="0" anchor="ctr">
                    <a:lnL w="12700" cap="flat" cmpd="sng" algn="ctr">
                      <a:solidFill>
                        <a:srgbClr val="000000"/>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Summary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a:t>
                      </a:r>
                      <a:br>
                        <a:rPr lang="en-US" sz="500" b="1" i="0" u="none" strike="noStrike">
                          <a:solidFill>
                            <a:srgbClr val="FFFFFF"/>
                          </a:solidFill>
                          <a:effectLst/>
                          <a:latin typeface="Calibri" panose="020F0502020204030204" pitchFamily="34" charset="0"/>
                        </a:rPr>
                      </a:br>
                      <a:r>
                        <a:rPr lang="en-US" sz="500" b="1" i="0" u="none" strike="noStrike">
                          <a:solidFill>
                            <a:srgbClr val="FFFFFF"/>
                          </a:solidFill>
                          <a:effectLst/>
                          <a:latin typeface="Calibri" panose="020F0502020204030204" pitchFamily="34" charset="0"/>
                        </a:rPr>
                        <a:t>Type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Entry Number</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Processing Port</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Liquidation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Case Filing Date</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Duty</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Tax</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Interest</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ADD</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CVD</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MPF</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HMF </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FFFFFF"/>
                          </a:solidFill>
                          <a:effectLst/>
                          <a:latin typeface="Calibri" panose="020F0502020204030204" pitchFamily="34" charset="0"/>
                        </a:rPr>
                        <a:t>Fees or Penalty</a:t>
                      </a:r>
                    </a:p>
                  </a:txBody>
                  <a:tcPr marL="5138" marR="5138" marT="5138"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1F4E78"/>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ctr"/>
                      <a:r>
                        <a:rPr lang="en-US" sz="500" b="1" i="0" u="none" strike="noStrike">
                          <a:solidFill>
                            <a:srgbClr val="000000"/>
                          </a:solidFill>
                          <a:effectLst/>
                          <a:latin typeface="Calibri" panose="020F0502020204030204" pitchFamily="34" charset="0"/>
                        </a:rPr>
                        <a:t>Total</a:t>
                      </a:r>
                    </a:p>
                  </a:txBody>
                  <a:tcPr marL="5138" marR="5138" marT="5138"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PRTST CLAIM 001</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ZZZ0001112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1/1/2016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($25,000)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$4,500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($19,700)</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PRTST CLAIM 002</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6/13/2016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ZZZ00011123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1703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100000002</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3/15/2016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$900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$180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$30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$1,160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no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Bill- 001</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6/15/2016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dirty="0">
                          <a:solidFill>
                            <a:srgbClr val="2F75B5"/>
                          </a:solidFill>
                          <a:effectLst/>
                          <a:latin typeface="Calibri" panose="020F0502020204030204" pitchFamily="34" charset="0"/>
                        </a:rPr>
                        <a:t>06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ZZZ00011124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100000003</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$11,200 </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Bill- 002</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6/17/2016</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01</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ZZZ00011125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2704</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100000015</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l" fontAlgn="b"/>
                      <a:r>
                        <a:rPr lang="en-US" sz="500" b="0" i="0" u="none" strike="noStrike">
                          <a:solidFill>
                            <a:srgbClr val="2F75B5"/>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dirty="0">
                          <a:solidFill>
                            <a:srgbClr val="2F75B5"/>
                          </a:solidFill>
                          <a:effectLst/>
                          <a:latin typeface="Calibri" panose="020F0502020204030204" pitchFamily="34" charset="0"/>
                        </a:rPr>
                        <a:t>($30,000)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$1,000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($50)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0" i="0" u="none" strike="noStrike">
                          <a:solidFill>
                            <a:srgbClr val="2F75B5"/>
                          </a:solidFill>
                          <a:effectLst/>
                          <a:latin typeface="Calibri" panose="020F0502020204030204" pitchFamily="34" charset="0"/>
                        </a:rPr>
                        <a:t>($28,850)</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6350" cap="flat" cmpd="sng" algn="ctr">
                      <a:solidFill>
                        <a:srgbClr val="BDD7EE"/>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6766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Totals</a:t>
                      </a:r>
                    </a:p>
                  </a:txBody>
                  <a:tcPr marL="5138" marR="5138" marT="5138" marB="0" anchor="b">
                    <a:lnL w="12700" cap="flat" cmpd="sng" algn="ctr">
                      <a:solidFill>
                        <a:srgbClr val="000000"/>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 </a:t>
                      </a:r>
                    </a:p>
                  </a:txBody>
                  <a:tcPr marL="5138" marR="5138"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($45,000)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$7,400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$1,480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$30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$0 </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a:solidFill>
                            <a:srgbClr val="000000"/>
                          </a:solidFill>
                          <a:effectLst/>
                          <a:latin typeface="Calibri" panose="020F0502020204030204" pitchFamily="34" charset="0"/>
                        </a:rPr>
                        <a:t>($100)</a:t>
                      </a:r>
                    </a:p>
                  </a:txBody>
                  <a:tcPr marL="5138" marR="46240" marT="5138" marB="0" anchor="b">
                    <a:lnL w="6350" cap="flat" cmpd="sng" algn="ctr">
                      <a:solidFill>
                        <a:srgbClr val="BDD7EE"/>
                      </a:solidFill>
                      <a:prstDash val="solid"/>
                      <a:round/>
                      <a:headEnd type="none" w="med" len="med"/>
                      <a:tailEnd type="none" w="med" len="med"/>
                    </a:lnL>
                    <a:lnR w="6350" cap="flat" cmpd="sng" algn="ctr">
                      <a:solidFill>
                        <a:srgbClr val="BDD7EE"/>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fontAlgn="b"/>
                      <a:r>
                        <a:rPr lang="en-US" sz="500" b="1" i="0" u="none" strike="noStrike" dirty="0">
                          <a:solidFill>
                            <a:srgbClr val="000000"/>
                          </a:solidFill>
                          <a:effectLst/>
                          <a:latin typeface="Calibri" panose="020F0502020204030204" pitchFamily="34" charset="0"/>
                        </a:rPr>
                        <a:t>($36,190)</a:t>
                      </a:r>
                    </a:p>
                  </a:txBody>
                  <a:tcPr marL="5138" marR="46240" marT="5138" marB="0" anchor="b">
                    <a:lnL w="6350" cap="flat" cmpd="sng" algn="ctr">
                      <a:solidFill>
                        <a:srgbClr val="BDD7EE"/>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DD7EE"/>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4B084"/>
                    </a:solidFill>
                  </a:tcPr>
                </a:tc>
              </a:tr>
            </a:tbl>
          </a:graphicData>
        </a:graphic>
      </p:graphicFrame>
      <p:sp>
        <p:nvSpPr>
          <p:cNvPr id="17" name="Isosceles Triangle 16"/>
          <p:cNvSpPr/>
          <p:nvPr/>
        </p:nvSpPr>
        <p:spPr bwMode="auto">
          <a:xfrm rot="3360623" flipV="1">
            <a:off x="7800621" y="1185709"/>
            <a:ext cx="407601" cy="1320033"/>
          </a:xfrm>
          <a:prstGeom prst="triangle">
            <a:avLst/>
          </a:prstGeom>
          <a:solidFill>
            <a:srgbClr val="FFFFFF">
              <a:lumMod val="5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auto">
              <a:spcBef>
                <a:spcPts val="0"/>
              </a:spcBef>
              <a:spcAft>
                <a:spcPts val="0"/>
              </a:spcAft>
              <a:defRPr/>
            </a:pPr>
            <a:endParaRPr lang="en-US" sz="1400" kern="0" smtClean="0">
              <a:solidFill>
                <a:srgbClr val="FFCC00"/>
              </a:solidFill>
              <a:latin typeface="Arial Black" pitchFamily="34" charset="0"/>
            </a:endParaRPr>
          </a:p>
        </p:txBody>
      </p:sp>
      <p:sp>
        <p:nvSpPr>
          <p:cNvPr id="18" name="Rectangle 17"/>
          <p:cNvSpPr/>
          <p:nvPr/>
        </p:nvSpPr>
        <p:spPr bwMode="auto">
          <a:xfrm>
            <a:off x="7391400" y="1136521"/>
            <a:ext cx="1672832" cy="683749"/>
          </a:xfrm>
          <a:prstGeom prst="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fontAlgn="auto">
              <a:spcBef>
                <a:spcPts val="0"/>
              </a:spcBef>
              <a:spcAft>
                <a:spcPts val="0"/>
              </a:spcAft>
              <a:defRPr/>
            </a:pPr>
            <a:r>
              <a:rPr lang="en-US" sz="800" b="1" kern="0" dirty="0" smtClean="0">
                <a:solidFill>
                  <a:srgbClr val="DADADA">
                    <a:lumMod val="10000"/>
                  </a:srgbClr>
                </a:solidFill>
                <a:cs typeface="Arial" panose="020B0604020202020204" pitchFamily="34" charset="0"/>
              </a:rPr>
              <a:t>Entry Summaries and Monthly Summaries filed within the Monthly Statement reporting period</a:t>
            </a:r>
          </a:p>
        </p:txBody>
      </p:sp>
      <p:sp>
        <p:nvSpPr>
          <p:cNvPr id="19" name="Isosceles Triangle 18"/>
          <p:cNvSpPr/>
          <p:nvPr/>
        </p:nvSpPr>
        <p:spPr bwMode="auto">
          <a:xfrm rot="14037825" flipV="1">
            <a:off x="1110436" y="5227072"/>
            <a:ext cx="407601" cy="1320033"/>
          </a:xfrm>
          <a:prstGeom prst="triangle">
            <a:avLst/>
          </a:prstGeom>
          <a:solidFill>
            <a:srgbClr val="FFFFFF">
              <a:lumMod val="5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auto">
              <a:spcBef>
                <a:spcPts val="0"/>
              </a:spcBef>
              <a:spcAft>
                <a:spcPts val="0"/>
              </a:spcAft>
              <a:defRPr/>
            </a:pPr>
            <a:endParaRPr lang="en-US" sz="1400" kern="0" smtClean="0">
              <a:solidFill>
                <a:srgbClr val="FFCC00"/>
              </a:solidFill>
              <a:latin typeface="Arial Black" pitchFamily="34" charset="0"/>
            </a:endParaRPr>
          </a:p>
        </p:txBody>
      </p:sp>
      <p:sp>
        <p:nvSpPr>
          <p:cNvPr id="20" name="Rectangle 19"/>
          <p:cNvSpPr/>
          <p:nvPr/>
        </p:nvSpPr>
        <p:spPr bwMode="auto">
          <a:xfrm>
            <a:off x="266700" y="5887088"/>
            <a:ext cx="1928087" cy="814911"/>
          </a:xfrm>
          <a:prstGeom prst="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fontAlgn="auto">
              <a:spcBef>
                <a:spcPts val="0"/>
              </a:spcBef>
              <a:spcAft>
                <a:spcPts val="0"/>
              </a:spcAft>
              <a:defRPr/>
            </a:pPr>
            <a:r>
              <a:rPr lang="en-US" sz="800" b="1" kern="0" dirty="0" smtClean="0">
                <a:solidFill>
                  <a:srgbClr val="DADADA">
                    <a:lumMod val="10000"/>
                  </a:srgbClr>
                </a:solidFill>
                <a:cs typeface="Arial" panose="020B0604020202020204" pitchFamily="34" charset="0"/>
              </a:rPr>
              <a:t>Processed bills and refunds from VA reviews and/or Protest cases posted during the Monthly Statement reporting period</a:t>
            </a:r>
          </a:p>
        </p:txBody>
      </p:sp>
      <p:sp>
        <p:nvSpPr>
          <p:cNvPr id="21" name="Rectangle 20"/>
          <p:cNvSpPr/>
          <p:nvPr/>
        </p:nvSpPr>
        <p:spPr bwMode="auto">
          <a:xfrm>
            <a:off x="28453" y="1047775"/>
            <a:ext cx="3933947" cy="17142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r>
              <a:rPr lang="en-US" sz="1000" b="1" dirty="0" smtClean="0">
                <a:solidFill>
                  <a:srgbClr val="DADADA">
                    <a:lumMod val="10000"/>
                  </a:srgbClr>
                </a:solidFill>
                <a:cs typeface="Arial" panose="020B0604020202020204" pitchFamily="34" charset="0"/>
              </a:rPr>
              <a:t>DRAFT MONTHLY STATEMENT MOCK-UP: FOR DISCUSSION</a:t>
            </a:r>
          </a:p>
        </p:txBody>
      </p:sp>
      <p:pic>
        <p:nvPicPr>
          <p:cNvPr id="22" name="Picture 21"/>
          <p:cNvPicPr>
            <a:picLocks noChangeAspect="1"/>
          </p:cNvPicPr>
          <p:nvPr/>
        </p:nvPicPr>
        <p:blipFill rotWithShape="1">
          <a:blip r:embed="rId3"/>
          <a:srcRect t="8157" b="5230"/>
          <a:stretch/>
        </p:blipFill>
        <p:spPr>
          <a:xfrm>
            <a:off x="5076674" y="4343400"/>
            <a:ext cx="3457726" cy="2441064"/>
          </a:xfrm>
          <a:prstGeom prst="rect">
            <a:avLst/>
          </a:prstGeom>
          <a:ln>
            <a:solidFill>
              <a:sysClr val="windowText" lastClr="000000"/>
            </a:solidFill>
          </a:ln>
        </p:spPr>
      </p:pic>
      <p:sp>
        <p:nvSpPr>
          <p:cNvPr id="23" name="Isosceles Triangle 22"/>
          <p:cNvSpPr/>
          <p:nvPr/>
        </p:nvSpPr>
        <p:spPr bwMode="auto">
          <a:xfrm rot="2024850" flipV="1">
            <a:off x="8151645" y="4161822"/>
            <a:ext cx="350200" cy="674535"/>
          </a:xfrm>
          <a:prstGeom prst="triangle">
            <a:avLst/>
          </a:prstGeom>
          <a:solidFill>
            <a:srgbClr val="FFFFFF">
              <a:lumMod val="50000"/>
            </a:srgb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algn="ctr" fontAlgn="auto">
              <a:spcBef>
                <a:spcPts val="0"/>
              </a:spcBef>
              <a:spcAft>
                <a:spcPts val="0"/>
              </a:spcAft>
              <a:defRPr/>
            </a:pPr>
            <a:endParaRPr lang="en-US" sz="800" kern="0" smtClean="0">
              <a:solidFill>
                <a:srgbClr val="FFCC00"/>
              </a:solidFill>
              <a:latin typeface="Arial Black" pitchFamily="34" charset="0"/>
            </a:endParaRPr>
          </a:p>
        </p:txBody>
      </p:sp>
      <p:sp>
        <p:nvSpPr>
          <p:cNvPr id="24" name="Rectangle 23"/>
          <p:cNvSpPr/>
          <p:nvPr/>
        </p:nvSpPr>
        <p:spPr bwMode="auto">
          <a:xfrm>
            <a:off x="7467600" y="3935678"/>
            <a:ext cx="1628388" cy="597790"/>
          </a:xfrm>
          <a:prstGeom prst="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fontAlgn="auto">
              <a:spcBef>
                <a:spcPts val="0"/>
              </a:spcBef>
              <a:spcAft>
                <a:spcPts val="0"/>
              </a:spcAft>
              <a:defRPr/>
            </a:pPr>
            <a:r>
              <a:rPr lang="en-US" sz="800" b="1" kern="0" dirty="0" smtClean="0">
                <a:solidFill>
                  <a:srgbClr val="DADADA">
                    <a:lumMod val="10000"/>
                  </a:srgbClr>
                </a:solidFill>
                <a:cs typeface="Arial" panose="020B0604020202020204" pitchFamily="34" charset="0"/>
              </a:rPr>
              <a:t>Net balance owed or refunded after aggregating all debits and credits for one final financial transaction</a:t>
            </a:r>
          </a:p>
        </p:txBody>
      </p:sp>
    </p:spTree>
    <p:extLst>
      <p:ext uri="{BB962C8B-B14F-4D97-AF65-F5344CB8AC3E}">
        <p14:creationId xmlns:p14="http://schemas.microsoft.com/office/powerpoint/2010/main" val="2286974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5" y="397577"/>
            <a:ext cx="9148575" cy="511968"/>
          </a:xfrm>
        </p:spPr>
        <p:txBody>
          <a:bodyPr/>
          <a:lstStyle/>
          <a:p>
            <a:r>
              <a:rPr lang="en-US" dirty="0" smtClean="0"/>
              <a:t>LINE-LEVEL LIQUIDATION</a:t>
            </a:r>
            <a:endParaRPr lang="en-US" dirty="0"/>
          </a:p>
        </p:txBody>
      </p:sp>
      <p:sp>
        <p:nvSpPr>
          <p:cNvPr id="11" name="Rectangle 10"/>
          <p:cNvSpPr/>
          <p:nvPr/>
        </p:nvSpPr>
        <p:spPr>
          <a:xfrm>
            <a:off x="1142999" y="1394734"/>
            <a:ext cx="4038601" cy="261610"/>
          </a:xfrm>
          <a:prstGeom prst="rect">
            <a:avLst/>
          </a:prstGeom>
        </p:spPr>
        <p:txBody>
          <a:bodyPr wrap="square">
            <a:spAutoFit/>
          </a:bodyPr>
          <a:lstStyle/>
          <a:p>
            <a:pPr algn="ctr" fontAlgn="auto">
              <a:spcBef>
                <a:spcPts val="0"/>
              </a:spcBef>
              <a:spcAft>
                <a:spcPts val="0"/>
              </a:spcAft>
              <a:buClr>
                <a:srgbClr val="000000"/>
              </a:buClr>
              <a:buSzPct val="150000"/>
              <a:defRPr/>
            </a:pPr>
            <a:r>
              <a:rPr lang="en-US" sz="1100" b="1" dirty="0" smtClean="0">
                <a:solidFill>
                  <a:srgbClr val="00B050"/>
                </a:solidFill>
                <a:latin typeface="Arial" panose="020B0604020202020204" pitchFamily="34" charset="0"/>
                <a:cs typeface="Arial" panose="020B0604020202020204" pitchFamily="34" charset="0"/>
              </a:rPr>
              <a:t>Line Level Liquidation Life Cycle Process</a:t>
            </a:r>
            <a:endParaRPr lang="en-US" sz="1100" b="1" dirty="0">
              <a:solidFill>
                <a:srgbClr val="00B050"/>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stretch>
            <a:fillRect/>
          </a:stretch>
        </p:blipFill>
        <p:spPr>
          <a:xfrm>
            <a:off x="87378" y="1756608"/>
            <a:ext cx="5963975" cy="3958392"/>
          </a:xfrm>
          <a:prstGeom prst="rect">
            <a:avLst/>
          </a:prstGeom>
          <a:ln w="38100" cap="sq">
            <a:solidFill>
              <a:srgbClr val="000000"/>
            </a:solidFill>
            <a:prstDash val="solid"/>
            <a:miter lim="800000"/>
          </a:ln>
          <a:effectLst/>
        </p:spPr>
      </p:pic>
      <p:sp>
        <p:nvSpPr>
          <p:cNvPr id="7" name="TextBox 6"/>
          <p:cNvSpPr txBox="1"/>
          <p:nvPr/>
        </p:nvSpPr>
        <p:spPr>
          <a:xfrm>
            <a:off x="6423262" y="1364291"/>
            <a:ext cx="2604369" cy="261610"/>
          </a:xfrm>
          <a:prstGeom prst="rect">
            <a:avLst/>
          </a:prstGeom>
        </p:spPr>
        <p:txBody>
          <a:bodyPr wrap="square">
            <a:spAutoFit/>
          </a:bodyPr>
          <a:lstStyle>
            <a:defPPr>
              <a:defRPr lang="en-US"/>
            </a:defPPr>
            <a:lvl1pPr algn="ctr" fontAlgn="auto">
              <a:spcBef>
                <a:spcPts val="0"/>
              </a:spcBef>
              <a:spcAft>
                <a:spcPts val="0"/>
              </a:spcAft>
              <a:buClr>
                <a:srgbClr val="000000"/>
              </a:buClr>
              <a:buSzPct val="150000"/>
              <a:defRPr sz="1100" b="1">
                <a:solidFill>
                  <a:srgbClr val="000000"/>
                </a:solidFill>
                <a:cs typeface="Arial" panose="020B0604020202020204" pitchFamily="34" charset="0"/>
              </a:defRPr>
            </a:lvl1pPr>
          </a:lstStyle>
          <a:p>
            <a:r>
              <a:rPr lang="en-US" dirty="0">
                <a:solidFill>
                  <a:srgbClr val="00B050"/>
                </a:solidFill>
              </a:rPr>
              <a:t>Identified Benefits</a:t>
            </a:r>
          </a:p>
        </p:txBody>
      </p:sp>
      <p:sp>
        <p:nvSpPr>
          <p:cNvPr id="8" name="Rectangle 7"/>
          <p:cNvSpPr/>
          <p:nvPr/>
        </p:nvSpPr>
        <p:spPr bwMode="auto">
          <a:xfrm>
            <a:off x="6196264" y="1654416"/>
            <a:ext cx="2833660" cy="477445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342900" marR="0" lvl="0" indent="-342900">
              <a:lnSpc>
                <a:spcPct val="115000"/>
              </a:lnSpc>
              <a:spcBef>
                <a:spcPts val="600"/>
              </a:spcBef>
              <a:spcAft>
                <a:spcPts val="200"/>
              </a:spcAft>
              <a:buFont typeface="+mj-lt"/>
              <a:buAutoNum type="arabicPeriod"/>
            </a:pPr>
            <a:r>
              <a:rPr lang="en-US" sz="1050" kern="0" dirty="0">
                <a:solidFill>
                  <a:srgbClr val="000000"/>
                </a:solidFill>
                <a:cs typeface="Arial" panose="020B0604020202020204" pitchFamily="34" charset="0"/>
              </a:rPr>
              <a:t>Line-level liquidation allows importers and filers to liquidate entry summaries without having to wait for lines subjected to </a:t>
            </a:r>
            <a:r>
              <a:rPr lang="en-US" sz="1050" kern="0" dirty="0" smtClean="0">
                <a:solidFill>
                  <a:srgbClr val="000000"/>
                </a:solidFill>
                <a:cs typeface="Arial" panose="020B0604020202020204" pitchFamily="34" charset="0"/>
              </a:rPr>
              <a:t>AD/CVD </a:t>
            </a:r>
            <a:r>
              <a:rPr lang="en-US" sz="1050" kern="0" dirty="0">
                <a:solidFill>
                  <a:srgbClr val="000000"/>
                </a:solidFill>
                <a:cs typeface="Arial" panose="020B0604020202020204" pitchFamily="34" charset="0"/>
              </a:rPr>
              <a:t>case reviews or other CBP reviews to be resolved.  </a:t>
            </a:r>
          </a:p>
          <a:p>
            <a:pPr marL="342900" marR="0" lvl="0" indent="-342900">
              <a:lnSpc>
                <a:spcPct val="115000"/>
              </a:lnSpc>
              <a:spcBef>
                <a:spcPts val="600"/>
              </a:spcBef>
              <a:spcAft>
                <a:spcPts val="200"/>
              </a:spcAft>
              <a:buFont typeface="+mj-lt"/>
              <a:buAutoNum type="arabicPeriod"/>
            </a:pPr>
            <a:r>
              <a:rPr lang="en-US" sz="1050" kern="0" dirty="0">
                <a:solidFill>
                  <a:srgbClr val="000000"/>
                </a:solidFill>
                <a:cs typeface="Arial" panose="020B0604020202020204" pitchFamily="34" charset="0"/>
              </a:rPr>
              <a:t>Since Drawback is filed at the line-level, having line-level liquidation would allow importers to submit their Drawback claims a lot faster.</a:t>
            </a:r>
          </a:p>
          <a:p>
            <a:pPr marL="342900" marR="0" lvl="0" indent="-342900">
              <a:lnSpc>
                <a:spcPct val="115000"/>
              </a:lnSpc>
              <a:spcBef>
                <a:spcPts val="600"/>
              </a:spcBef>
              <a:spcAft>
                <a:spcPts val="200"/>
              </a:spcAft>
              <a:buFont typeface="+mj-lt"/>
              <a:buAutoNum type="arabicPeriod"/>
            </a:pPr>
            <a:r>
              <a:rPr lang="en-US" sz="1050" kern="0" dirty="0">
                <a:solidFill>
                  <a:srgbClr val="000000"/>
                </a:solidFill>
                <a:cs typeface="Arial" panose="020B0604020202020204" pitchFamily="34" charset="0"/>
              </a:rPr>
              <a:t>Importers with limited importer goods and Special Program Indicators (SPIs) would benefit form line-level </a:t>
            </a:r>
            <a:r>
              <a:rPr lang="en-US" sz="1050" kern="0" dirty="0" smtClean="0">
                <a:solidFill>
                  <a:srgbClr val="000000"/>
                </a:solidFill>
                <a:cs typeface="Arial" panose="020B0604020202020204" pitchFamily="34" charset="0"/>
              </a:rPr>
              <a:t>liquidation.</a:t>
            </a:r>
            <a:endParaRPr lang="en-US" sz="1050" kern="0" dirty="0">
              <a:solidFill>
                <a:srgbClr val="000000"/>
              </a:solidFill>
              <a:cs typeface="Arial" panose="020B0604020202020204" pitchFamily="34" charset="0"/>
            </a:endParaRPr>
          </a:p>
          <a:p>
            <a:pPr marL="342900" marR="0" lvl="0" indent="-342900">
              <a:lnSpc>
                <a:spcPct val="115000"/>
              </a:lnSpc>
              <a:spcBef>
                <a:spcPts val="600"/>
              </a:spcBef>
              <a:spcAft>
                <a:spcPts val="200"/>
              </a:spcAft>
              <a:buFont typeface="+mj-lt"/>
              <a:buAutoNum type="arabicPeriod"/>
            </a:pPr>
            <a:r>
              <a:rPr lang="en-US" sz="1050" kern="0" dirty="0">
                <a:solidFill>
                  <a:srgbClr val="000000"/>
                </a:solidFill>
                <a:cs typeface="Arial" panose="020B0604020202020204" pitchFamily="34" charset="0"/>
              </a:rPr>
              <a:t>With line-level liquidation, an importer can file a protest at the line-level and closeout remaining transactions.</a:t>
            </a:r>
          </a:p>
          <a:p>
            <a:pPr marL="342900" marR="0" lvl="0" indent="-342900">
              <a:lnSpc>
                <a:spcPct val="115000"/>
              </a:lnSpc>
              <a:spcBef>
                <a:spcPts val="600"/>
              </a:spcBef>
              <a:spcAft>
                <a:spcPts val="200"/>
              </a:spcAft>
              <a:buFont typeface="+mj-lt"/>
              <a:buAutoNum type="arabicPeriod"/>
            </a:pPr>
            <a:r>
              <a:rPr lang="en-US" sz="1050" kern="0" dirty="0">
                <a:solidFill>
                  <a:srgbClr val="000000"/>
                </a:solidFill>
                <a:cs typeface="Arial" panose="020B0604020202020204" pitchFamily="34" charset="0"/>
              </a:rPr>
              <a:t>CBP operates at the line-level and many of the post-summary processes are executed at the line level (e.g., drawback, Recon, Protest) which can help streamline CBP’s workload.</a:t>
            </a:r>
          </a:p>
        </p:txBody>
      </p:sp>
      <p:cxnSp>
        <p:nvCxnSpPr>
          <p:cNvPr id="9" name="Straight Connector 8"/>
          <p:cNvCxnSpPr/>
          <p:nvPr/>
        </p:nvCxnSpPr>
        <p:spPr bwMode="auto">
          <a:xfrm>
            <a:off x="6172200" y="1618329"/>
            <a:ext cx="2895600" cy="0"/>
          </a:xfrm>
          <a:prstGeom prst="line">
            <a:avLst/>
          </a:prstGeom>
          <a:solidFill>
            <a:srgbClr val="FFFFFF"/>
          </a:solidFill>
          <a:ln w="12700" cap="flat" cmpd="sng" algn="ctr">
            <a:solidFill>
              <a:srgbClr val="92D050"/>
            </a:solidFill>
            <a:prstDash val="sysDash"/>
            <a:round/>
            <a:headEnd type="none" w="med" len="med"/>
            <a:tailEnd type="none" w="med" len="med"/>
          </a:ln>
          <a:effectLst/>
        </p:spPr>
      </p:cxnSp>
      <p:cxnSp>
        <p:nvCxnSpPr>
          <p:cNvPr id="12" name="Straight Connector 11"/>
          <p:cNvCxnSpPr/>
          <p:nvPr/>
        </p:nvCxnSpPr>
        <p:spPr bwMode="auto">
          <a:xfrm>
            <a:off x="731520" y="1618329"/>
            <a:ext cx="4754880" cy="0"/>
          </a:xfrm>
          <a:prstGeom prst="line">
            <a:avLst/>
          </a:prstGeom>
          <a:solidFill>
            <a:srgbClr val="FFFFFF"/>
          </a:solidFill>
          <a:ln w="12700" cap="flat" cmpd="sng" algn="ctr">
            <a:solidFill>
              <a:srgbClr val="92D050"/>
            </a:solidFill>
            <a:prstDash val="sysDash"/>
            <a:round/>
            <a:headEnd type="none" w="med" len="med"/>
            <a:tailEnd type="none" w="med" len="med"/>
          </a:ln>
          <a:effectLst/>
        </p:spPr>
      </p:cxnSp>
      <p:sp>
        <p:nvSpPr>
          <p:cNvPr id="13" name="Slide Number Placeholder 1"/>
          <p:cNvSpPr>
            <a:spLocks noGrp="1"/>
          </p:cNvSpPr>
          <p:nvPr>
            <p:ph type="sldNum" sz="quarter" idx="4294967295"/>
          </p:nvPr>
        </p:nvSpPr>
        <p:spPr>
          <a:xfrm>
            <a:off x="8686800" y="6611938"/>
            <a:ext cx="457200" cy="246062"/>
          </a:xfrm>
          <a:prstGeom prst="rect">
            <a:avLst/>
          </a:prstGeom>
        </p:spPr>
        <p:txBody>
          <a:bodyPr/>
          <a:lstStyle/>
          <a:p>
            <a:pPr>
              <a:defRPr/>
            </a:pPr>
            <a:r>
              <a:rPr lang="en-US" dirty="0" smtClean="0">
                <a:solidFill>
                  <a:srgbClr val="DADADA">
                    <a:lumMod val="10000"/>
                  </a:srgbClr>
                </a:solidFill>
              </a:rPr>
              <a:t>9</a:t>
            </a:r>
            <a:endParaRPr lang="en-US" dirty="0">
              <a:solidFill>
                <a:srgbClr val="DADADA">
                  <a:lumMod val="10000"/>
                </a:srgbClr>
              </a:solidFill>
            </a:endParaRPr>
          </a:p>
        </p:txBody>
      </p:sp>
      <p:sp>
        <p:nvSpPr>
          <p:cNvPr id="14" name="Content Placeholder 1"/>
          <p:cNvSpPr>
            <a:spLocks noGrp="1"/>
          </p:cNvSpPr>
          <p:nvPr>
            <p:ph idx="1"/>
          </p:nvPr>
        </p:nvSpPr>
        <p:spPr>
          <a:xfrm>
            <a:off x="166186" y="858792"/>
            <a:ext cx="8686800" cy="1020762"/>
          </a:xfrm>
        </p:spPr>
        <p:txBody>
          <a:bodyPr/>
          <a:lstStyle/>
          <a:p>
            <a:pPr marL="0" indent="0">
              <a:buNone/>
            </a:pPr>
            <a:r>
              <a:rPr lang="en-US" sz="1400" dirty="0" smtClean="0">
                <a:latin typeface="Arial" panose="020B0604020202020204" pitchFamily="34" charset="0"/>
                <a:cs typeface="Arial" panose="020B0604020202020204" pitchFamily="34" charset="0"/>
              </a:rPr>
              <a:t>Working Group recognized this is an inevitability, but stated it would be a paradigm shift to start tracking everything at the line level. </a:t>
            </a:r>
            <a:endParaRPr lang="en-US" sz="1400" dirty="0">
              <a:latin typeface="Arial" panose="020B0604020202020204" pitchFamily="34" charset="0"/>
              <a:cs typeface="Arial" panose="020B0604020202020204" pitchFamily="34" charset="0"/>
            </a:endParaRPr>
          </a:p>
        </p:txBody>
      </p:sp>
      <p:sp>
        <p:nvSpPr>
          <p:cNvPr id="15" name="TextBox 14"/>
          <p:cNvSpPr txBox="1"/>
          <p:nvPr/>
        </p:nvSpPr>
        <p:spPr>
          <a:xfrm>
            <a:off x="166186" y="5759112"/>
            <a:ext cx="8686799" cy="261610"/>
          </a:xfrm>
          <a:prstGeom prst="rect">
            <a:avLst/>
          </a:prstGeom>
        </p:spPr>
        <p:txBody>
          <a:bodyPr wrap="square">
            <a:spAutoFit/>
          </a:bodyPr>
          <a:lstStyle>
            <a:defPPr>
              <a:defRPr lang="en-US"/>
            </a:defPPr>
            <a:lvl1pPr algn="ctr" fontAlgn="auto">
              <a:spcBef>
                <a:spcPts val="0"/>
              </a:spcBef>
              <a:spcAft>
                <a:spcPts val="0"/>
              </a:spcAft>
              <a:buClr>
                <a:srgbClr val="000000"/>
              </a:buClr>
              <a:buSzPct val="150000"/>
              <a:defRPr sz="1100" b="1">
                <a:solidFill>
                  <a:srgbClr val="000000"/>
                </a:solidFill>
                <a:cs typeface="Arial" panose="020B0604020202020204" pitchFamily="34" charset="0"/>
              </a:defRPr>
            </a:lvl1pPr>
          </a:lstStyle>
          <a:p>
            <a:r>
              <a:rPr lang="en-US" dirty="0" smtClean="0">
                <a:solidFill>
                  <a:srgbClr val="00B050"/>
                </a:solidFill>
              </a:rPr>
              <a:t>Open Items</a:t>
            </a:r>
            <a:endParaRPr lang="en-US" dirty="0">
              <a:solidFill>
                <a:srgbClr val="00B050"/>
              </a:solidFill>
            </a:endParaRPr>
          </a:p>
        </p:txBody>
      </p:sp>
      <p:sp>
        <p:nvSpPr>
          <p:cNvPr id="16" name="Rectangle 15"/>
          <p:cNvSpPr/>
          <p:nvPr/>
        </p:nvSpPr>
        <p:spPr bwMode="auto">
          <a:xfrm>
            <a:off x="40106" y="5974416"/>
            <a:ext cx="4662642" cy="62670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342900" marR="0" lvl="0" indent="-342900">
              <a:lnSpc>
                <a:spcPct val="115000"/>
              </a:lnSpc>
              <a:spcBef>
                <a:spcPts val="600"/>
              </a:spcBef>
              <a:spcAft>
                <a:spcPts val="200"/>
              </a:spcAft>
              <a:buFont typeface="Wingdings" panose="05000000000000000000" pitchFamily="2" charset="2"/>
              <a:buChar char="§"/>
            </a:pPr>
            <a:r>
              <a:rPr lang="en-US" sz="1050" kern="0" dirty="0">
                <a:solidFill>
                  <a:srgbClr val="000000"/>
                </a:solidFill>
                <a:cs typeface="Arial" panose="020B0604020202020204" pitchFamily="34" charset="0"/>
              </a:rPr>
              <a:t>Can CBP have two liquidation processes (header &amp; line-level) </a:t>
            </a:r>
            <a:r>
              <a:rPr lang="en-US" sz="1050" kern="0" dirty="0" smtClean="0">
                <a:solidFill>
                  <a:srgbClr val="000000"/>
                </a:solidFill>
                <a:cs typeface="Arial" panose="020B0604020202020204" pitchFamily="34" charset="0"/>
              </a:rPr>
              <a:t>for </a:t>
            </a:r>
            <a:r>
              <a:rPr lang="en-US" sz="1050" kern="0" dirty="0">
                <a:solidFill>
                  <a:srgbClr val="000000"/>
                </a:solidFill>
                <a:cs typeface="Arial" panose="020B0604020202020204" pitchFamily="34" charset="0"/>
              </a:rPr>
              <a:t>filers to choose? </a:t>
            </a:r>
          </a:p>
          <a:p>
            <a:pPr marL="342900" indent="-342900">
              <a:lnSpc>
                <a:spcPct val="115000"/>
              </a:lnSpc>
              <a:spcBef>
                <a:spcPts val="600"/>
              </a:spcBef>
              <a:spcAft>
                <a:spcPts val="200"/>
              </a:spcAft>
              <a:buFont typeface="Wingdings" panose="05000000000000000000" pitchFamily="2" charset="2"/>
              <a:buChar char="§"/>
            </a:pPr>
            <a:r>
              <a:rPr lang="en-US" sz="1050" kern="0" dirty="0" smtClean="0">
                <a:solidFill>
                  <a:srgbClr val="000000"/>
                </a:solidFill>
                <a:cs typeface="Arial" panose="020B0604020202020204" pitchFamily="34" charset="0"/>
              </a:rPr>
              <a:t>Confirm </a:t>
            </a:r>
            <a:r>
              <a:rPr lang="en-US" sz="1050" kern="0" dirty="0">
                <a:solidFill>
                  <a:srgbClr val="000000"/>
                </a:solidFill>
                <a:cs typeface="Arial" panose="020B0604020202020204" pitchFamily="34" charset="0"/>
              </a:rPr>
              <a:t>line-level liquidation should be completed before reconciliation and monthly summary </a:t>
            </a:r>
          </a:p>
          <a:p>
            <a:pPr marL="342900" marR="0" lvl="0" indent="-342900">
              <a:lnSpc>
                <a:spcPct val="115000"/>
              </a:lnSpc>
              <a:spcBef>
                <a:spcPts val="600"/>
              </a:spcBef>
              <a:spcAft>
                <a:spcPts val="200"/>
              </a:spcAft>
              <a:buFont typeface="Wingdings" panose="05000000000000000000" pitchFamily="2" charset="2"/>
              <a:buChar char="§"/>
            </a:pPr>
            <a:endParaRPr lang="en-US" sz="1050" kern="0" dirty="0" smtClean="0">
              <a:solidFill>
                <a:srgbClr val="000000"/>
              </a:solidFill>
              <a:cs typeface="Arial" panose="020B0604020202020204" pitchFamily="34" charset="0"/>
            </a:endParaRPr>
          </a:p>
          <a:p>
            <a:pPr marL="171450" marR="0" lvl="0" indent="-171450">
              <a:lnSpc>
                <a:spcPct val="115000"/>
              </a:lnSpc>
              <a:spcBef>
                <a:spcPts val="600"/>
              </a:spcBef>
              <a:spcAft>
                <a:spcPts val="200"/>
              </a:spcAft>
              <a:buFont typeface="Wingdings" panose="05000000000000000000" pitchFamily="2" charset="2"/>
              <a:buChar char="§"/>
            </a:pPr>
            <a:endParaRPr lang="en-US" sz="1050" kern="0" dirty="0">
              <a:solidFill>
                <a:srgbClr val="000000"/>
              </a:solidFill>
              <a:cs typeface="Arial" panose="020B0604020202020204" pitchFamily="34" charset="0"/>
            </a:endParaRPr>
          </a:p>
          <a:p>
            <a:pPr marR="0" lvl="0">
              <a:lnSpc>
                <a:spcPct val="115000"/>
              </a:lnSpc>
              <a:spcBef>
                <a:spcPts val="600"/>
              </a:spcBef>
              <a:spcAft>
                <a:spcPts val="200"/>
              </a:spcAft>
            </a:pPr>
            <a:endParaRPr lang="en-US" sz="1050" kern="0" dirty="0">
              <a:solidFill>
                <a:srgbClr val="000000"/>
              </a:solidFill>
              <a:cs typeface="Arial" panose="020B0604020202020204" pitchFamily="34" charset="0"/>
            </a:endParaRPr>
          </a:p>
        </p:txBody>
      </p:sp>
      <p:cxnSp>
        <p:nvCxnSpPr>
          <p:cNvPr id="17" name="Straight Connector 16"/>
          <p:cNvCxnSpPr/>
          <p:nvPr/>
        </p:nvCxnSpPr>
        <p:spPr bwMode="auto">
          <a:xfrm flipV="1">
            <a:off x="159391" y="5974416"/>
            <a:ext cx="8693595" cy="14670"/>
          </a:xfrm>
          <a:prstGeom prst="line">
            <a:avLst/>
          </a:prstGeom>
          <a:solidFill>
            <a:srgbClr val="FFFFFF"/>
          </a:solidFill>
          <a:ln w="12700" cap="flat" cmpd="sng" algn="ctr">
            <a:solidFill>
              <a:srgbClr val="92D050"/>
            </a:solidFill>
            <a:prstDash val="sysDash"/>
            <a:round/>
            <a:headEnd type="none" w="med" len="med"/>
            <a:tailEnd type="none" w="med" len="med"/>
          </a:ln>
          <a:effectLst/>
        </p:spPr>
      </p:cxnSp>
      <p:sp>
        <p:nvSpPr>
          <p:cNvPr id="2" name="TextBox 1"/>
          <p:cNvSpPr txBox="1"/>
          <p:nvPr/>
        </p:nvSpPr>
        <p:spPr>
          <a:xfrm>
            <a:off x="4702748" y="6006152"/>
            <a:ext cx="4715723" cy="939616"/>
          </a:xfrm>
          <a:prstGeom prst="rect">
            <a:avLst/>
          </a:prstGeom>
          <a:noFill/>
        </p:spPr>
        <p:txBody>
          <a:bodyPr wrap="square" rtlCol="0">
            <a:spAutoFit/>
          </a:bodyPr>
          <a:lstStyle/>
          <a:p>
            <a:pPr marL="342900" marR="0" lvl="0" indent="-342900">
              <a:lnSpc>
                <a:spcPct val="115000"/>
              </a:lnSpc>
              <a:spcBef>
                <a:spcPts val="600"/>
              </a:spcBef>
              <a:spcAft>
                <a:spcPts val="200"/>
              </a:spcAft>
              <a:buFont typeface="Wingdings" panose="05000000000000000000" pitchFamily="2" charset="2"/>
              <a:buChar char="§"/>
            </a:pPr>
            <a:r>
              <a:rPr lang="en-US" sz="1050" kern="0" dirty="0">
                <a:solidFill>
                  <a:srgbClr val="000000"/>
                </a:solidFill>
                <a:cs typeface="Arial" panose="020B0604020202020204" pitchFamily="34" charset="0"/>
              </a:rPr>
              <a:t>Identify downstream effects and touch points including how MPF would be </a:t>
            </a:r>
            <a:r>
              <a:rPr lang="en-US" sz="1050" kern="0" dirty="0" smtClean="0">
                <a:solidFill>
                  <a:srgbClr val="000000"/>
                </a:solidFill>
                <a:cs typeface="Arial" panose="020B0604020202020204" pitchFamily="34" charset="0"/>
              </a:rPr>
              <a:t>handled</a:t>
            </a:r>
          </a:p>
          <a:p>
            <a:pPr marL="342900" indent="-342900">
              <a:lnSpc>
                <a:spcPct val="115000"/>
              </a:lnSpc>
              <a:spcBef>
                <a:spcPts val="600"/>
              </a:spcBef>
              <a:spcAft>
                <a:spcPts val="200"/>
              </a:spcAft>
              <a:buFont typeface="Wingdings" panose="05000000000000000000" pitchFamily="2" charset="2"/>
              <a:buChar char="§"/>
            </a:pPr>
            <a:r>
              <a:rPr lang="en-US" sz="1050" kern="0" dirty="0">
                <a:solidFill>
                  <a:srgbClr val="000000"/>
                </a:solidFill>
                <a:cs typeface="Arial" panose="020B0604020202020204" pitchFamily="34" charset="0"/>
              </a:rPr>
              <a:t>Confirm legal challenges </a:t>
            </a:r>
          </a:p>
          <a:p>
            <a:endParaRPr lang="en-US" sz="1050" dirty="0"/>
          </a:p>
        </p:txBody>
      </p:sp>
    </p:spTree>
    <p:extLst>
      <p:ext uri="{BB962C8B-B14F-4D97-AF65-F5344CB8AC3E}">
        <p14:creationId xmlns:p14="http://schemas.microsoft.com/office/powerpoint/2010/main" val="2789620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0000"/>
      </a:dk1>
      <a:lt1>
        <a:srgbClr val="FFFFFF"/>
      </a:lt1>
      <a:dk2>
        <a:srgbClr val="000000"/>
      </a:dk2>
      <a:lt2>
        <a:srgbClr val="0099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HS_Templa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1_DHS_Templat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1_DHS_Templa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HS_Templa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1_DHS_Templat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1_DHS_Templa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HS_Template">
  <a:themeElements>
    <a:clrScheme name="Custom 18">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000063"/>
      </a:hlink>
      <a:folHlink>
        <a:srgbClr val="990099"/>
      </a:folHlink>
    </a:clrScheme>
    <a:fontScheme name="1_DHS_Templat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1_DHS_Templa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HS_Templa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1_DHS_Template">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1_DHS_Templa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17ec797b-205a-4e1c-a88e-deea39dcd7af">Meetings &amp; Events</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961F2FFDC5664797FBB4DE617D426B" ma:contentTypeVersion="1" ma:contentTypeDescription="Create a new document." ma:contentTypeScope="" ma:versionID="99f2028858fdf090ebb4cf85f67abdd9">
  <xsd:schema xmlns:xsd="http://www.w3.org/2001/XMLSchema" xmlns:xs="http://www.w3.org/2001/XMLSchema" xmlns:p="http://schemas.microsoft.com/office/2006/metadata/properties" xmlns:ns2="17ec797b-205a-4e1c-a88e-deea39dcd7af" targetNamespace="http://schemas.microsoft.com/office/2006/metadata/properties" ma:root="true" ma:fieldsID="1e1c9a3f4fa3c15e9b3278080447fb79" ns2:_="">
    <xsd:import namespace="17ec797b-205a-4e1c-a88e-deea39dcd7af"/>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ec797b-205a-4e1c-a88e-deea39dcd7af"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usiness Cases"/>
          <xsd:enumeration value="Info Graphics"/>
          <xsd:enumeration value="Meetings &amp; Events"/>
          <xsd:enumeration value="Reports (Monthly/Weekly)"/>
          <xsd:enumeration value="Stakeholder Engagement"/>
          <xsd:enumeration value="Mis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318DF8-AF43-40A4-BB01-BC6ECE8EF46F}">
  <ds:schemaRefs>
    <ds:schemaRef ds:uri="http://schemas.microsoft.com/sharepoint/v3/contenttype/forms"/>
  </ds:schemaRefs>
</ds:datastoreItem>
</file>

<file path=customXml/itemProps2.xml><?xml version="1.0" encoding="utf-8"?>
<ds:datastoreItem xmlns:ds="http://schemas.openxmlformats.org/officeDocument/2006/customXml" ds:itemID="{6BB2AEDB-54E1-45E9-A29B-4AD5DA2EC980}">
  <ds:schemaRefs>
    <ds:schemaRef ds:uri="http://purl.org/dc/elements/1.1/"/>
    <ds:schemaRef ds:uri="http://purl.org/dc/terms/"/>
    <ds:schemaRef ds:uri="17ec797b-205a-4e1c-a88e-deea39dcd7af"/>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876F4B6-AE53-4F7C-BBA8-391618A9F6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ec797b-205a-4e1c-a88e-deea39dcd7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17693</TotalTime>
  <Words>3598</Words>
  <Application>Microsoft Office PowerPoint</Application>
  <PresentationFormat>On-screen Show (4:3)</PresentationFormat>
  <Paragraphs>703</Paragraphs>
  <Slides>14</Slides>
  <Notes>11</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14</vt:i4>
      </vt:variant>
    </vt:vector>
  </HeadingPairs>
  <TitlesOfParts>
    <vt:vector size="30" baseType="lpstr">
      <vt:lpstr>Arial Unicode MS</vt:lpstr>
      <vt:lpstr>Arial</vt:lpstr>
      <vt:lpstr>Arial Black</vt:lpstr>
      <vt:lpstr>Calibri</vt:lpstr>
      <vt:lpstr>Century Gothic</vt:lpstr>
      <vt:lpstr>Courier New</vt:lpstr>
      <vt:lpstr>Garamond</vt:lpstr>
      <vt:lpstr>Palatino Linotype</vt:lpstr>
      <vt:lpstr>Times New Roman</vt:lpstr>
      <vt:lpstr>Wingdings</vt:lpstr>
      <vt:lpstr>Wingdings 2</vt:lpstr>
      <vt:lpstr>Blank</vt:lpstr>
      <vt:lpstr>1_DHS_Template</vt:lpstr>
      <vt:lpstr>2_DHS_Template</vt:lpstr>
      <vt:lpstr>3_DHS_Template</vt:lpstr>
      <vt:lpstr>4_DHS_Template</vt:lpstr>
      <vt:lpstr>PowerPoint Presentation</vt:lpstr>
      <vt:lpstr>Simplified Processes Initiative Background</vt:lpstr>
      <vt:lpstr>The working groups from 2014 and 2015 proposed recommendations that transform existing programs and processes.</vt:lpstr>
      <vt:lpstr>We are already implementing many of these recommendations as part of the ACE 2017 deployment.</vt:lpstr>
      <vt:lpstr>Simplified Process Initiative: Activities in 2016</vt:lpstr>
      <vt:lpstr>CBP will prioritize its efforts to develop the Simplified Processes Road Map</vt:lpstr>
      <vt:lpstr>NATIONAL MONTHLY STATEMENT</vt:lpstr>
      <vt:lpstr>The Monthly Statement captures all transactions, including credits and debits issued from bills and refunds.</vt:lpstr>
      <vt:lpstr>LINE-LEVEL LIQUIDATION</vt:lpstr>
      <vt:lpstr>MONTHLY SUMMARY:  Analyzing How to Create a Monthly Summary </vt:lpstr>
      <vt:lpstr>MONTHLY SUMMARY: Mockup, Benefits, and Other Feedback</vt:lpstr>
      <vt:lpstr>The Reconciliation changes and recommendations are intended to automate and simplify the paper-based and cumbersome process.</vt:lpstr>
      <vt:lpstr>Reconciliation Process Concept</vt:lpstr>
      <vt:lpstr>PowerPoint Presentation</vt:lpstr>
    </vt:vector>
  </TitlesOfParts>
  <Company>Grant Thornton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Aviv, Tal</dc:creator>
  <cp:lastModifiedBy>Merit</cp:lastModifiedBy>
  <cp:revision>69</cp:revision>
  <dcterms:created xsi:type="dcterms:W3CDTF">2016-10-03T15:26:08Z</dcterms:created>
  <dcterms:modified xsi:type="dcterms:W3CDTF">2017-03-13T13:47:09Z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T Templates Version">
    <vt:lpwstr>1.0</vt:lpwstr>
  </property>
  <property fmtid="{D5CDD505-2E9C-101B-9397-08002B2CF9AE}" pid="3" name="ContentTypeId">
    <vt:lpwstr>0x0101003F961F2FFDC5664797FBB4DE617D426B</vt:lpwstr>
  </property>
</Properties>
</file>