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3"/>
  </p:notesMasterIdLst>
  <p:sldIdLst>
    <p:sldId id="256" r:id="rId2"/>
    <p:sldId id="257" r:id="rId3"/>
    <p:sldId id="276" r:id="rId4"/>
    <p:sldId id="265" r:id="rId5"/>
    <p:sldId id="271" r:id="rId6"/>
    <p:sldId id="272" r:id="rId7"/>
    <p:sldId id="273" r:id="rId8"/>
    <p:sldId id="274" r:id="rId9"/>
    <p:sldId id="268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3E407-B1A4-4CFC-9ED7-A8DEE945134A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58830-3E20-44E3-A972-A750E3274B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3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5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33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3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6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4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07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8830-3E20-44E3-A972-A750E3274B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9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2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5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7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1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2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1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2F23-9651-407B-AAFF-5C1D716A16F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A5F9-676A-4B25-8C7C-F6750FD80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8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p.gov/A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randy.mitchell@cbp.dh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p.gov/trade/automated/getting-started/using-ace-secure-data-port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975" y="3710907"/>
            <a:ext cx="11006419" cy="187327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PROTEST IN ACE</a:t>
            </a: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AUGUST 16, 2016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11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en-US" sz="60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883" y="3233854"/>
            <a:ext cx="858933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U.S. CUSTOMS AND BORDER PROTECTION</a:t>
            </a:r>
            <a:br>
              <a:rPr lang="en-US" sz="28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OFFICE </a:t>
            </a:r>
            <a:r>
              <a:rPr lang="en-US" sz="28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OF TRADE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5" y="5431809"/>
            <a:ext cx="3778525" cy="12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3416"/>
            <a:ext cx="11045952" cy="435133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ACE BUSINESS RULES AND PROCESS DOCUMENTS (LATEST VERSION)</a:t>
            </a:r>
          </a:p>
          <a:p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PROTEST/PETITION PROCESSING HANDBOOK (TBA)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QUICK REFERENCE GUIDE AND VIDEOS POSTED TO THE ACE PORTAL TRAINING RESOURCES SECTION of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www.cbp.gov/ACE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(TBA)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8386" y="6492875"/>
            <a:ext cx="27432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6023" y="365125"/>
            <a:ext cx="11745563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ACE PROTEST RESOURCES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41" y="2037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U.S. CUSTOMS AND BORDER PROTECTION</a:t>
            </a:r>
            <a:br>
              <a:rPr lang="en-US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OFFICE OF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41" y="2188695"/>
            <a:ext cx="1051560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2060"/>
                </a:solidFill>
              </a:rPr>
              <a:t>TRADE POLICY AND PROGRAMS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2060"/>
                </a:solidFill>
              </a:rPr>
              <a:t>COMMERCIAL </a:t>
            </a:r>
            <a:r>
              <a:rPr lang="en-US" b="1" dirty="0" smtClean="0">
                <a:solidFill>
                  <a:srgbClr val="002060"/>
                </a:solidFill>
              </a:rPr>
              <a:t>OPERATIONS &amp; </a:t>
            </a:r>
            <a:r>
              <a:rPr lang="en-US" b="1" dirty="0">
                <a:solidFill>
                  <a:srgbClr val="002060"/>
                </a:solidFill>
              </a:rPr>
              <a:t>ENTRY DIVISION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DIRECTOR, MR. RANDY MITCHELL,</a:t>
            </a:r>
            <a:r>
              <a:rPr lang="en-US" b="1" dirty="0" smtClean="0"/>
              <a:t> </a:t>
            </a:r>
            <a:r>
              <a:rPr lang="en-US" b="1" u="sng" dirty="0" smtClean="0">
                <a:hlinkClick r:id="rId2"/>
              </a:rPr>
              <a:t>randy.mitchell@cbp.dhs.gov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5" y="5431809"/>
            <a:ext cx="3778525" cy="12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3839"/>
            <a:ext cx="12192000" cy="49150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	</a:t>
            </a:r>
            <a:r>
              <a:rPr lang="en-US" sz="11200" b="1" dirty="0" smtClean="0">
                <a:solidFill>
                  <a:srgbClr val="002060"/>
                </a:solidFill>
              </a:rPr>
              <a:t>AUGUST 27, 2016		CBP WILL DEPLOY PROTEST FILING IN ACE. </a:t>
            </a:r>
          </a:p>
          <a:p>
            <a:pPr marL="0" indent="0">
              <a:buNone/>
            </a:pPr>
            <a:endParaRPr lang="en-US" sz="8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	AUGUST 28, 2016		FEDERAL REGISTER NOTICE, 80 FR 49685</a:t>
            </a:r>
          </a:p>
          <a:p>
            <a:pPr marL="3657600" lvl="8" indent="0">
              <a:buNone/>
            </a:pPr>
            <a:r>
              <a:rPr lang="en-US" sz="11200" b="1" dirty="0" smtClean="0">
                <a:solidFill>
                  <a:srgbClr val="002060"/>
                </a:solidFill>
              </a:rPr>
              <a:t>	ANNOUNCED, EFFECTIVE AUGUST 29, 2016 THE 	AUTOMATED COMMERCIAL ENVIRONMENT 	(ACE) 	WILL 	BE THE SOLE CBP-AUTHORIZED 	METHOD FOR THE FILING ELECTRONIC PROTESTS.</a:t>
            </a:r>
          </a:p>
          <a:p>
            <a:pPr lvl="8"/>
            <a:endParaRPr lang="en-US" sz="11200" b="1" dirty="0" smtClean="0">
              <a:solidFill>
                <a:srgbClr val="002060"/>
              </a:solidFill>
            </a:endParaRPr>
          </a:p>
          <a:p>
            <a:pPr marL="5595938" lvl="1" indent="-1023938">
              <a:buNone/>
              <a:tabLst>
                <a:tab pos="974725" algn="l"/>
                <a:tab pos="5595938" algn="l"/>
                <a:tab pos="11777663" algn="l"/>
                <a:tab pos="11887200" algn="l"/>
              </a:tabLst>
            </a:pPr>
            <a:r>
              <a:rPr lang="en-US" sz="11200" b="1" dirty="0" smtClean="0">
                <a:solidFill>
                  <a:srgbClr val="002060"/>
                </a:solidFill>
              </a:rPr>
              <a:t>NOTE: </a:t>
            </a:r>
            <a:r>
              <a:rPr lang="en-US" sz="11200" b="1" i="1" dirty="0" smtClean="0">
                <a:solidFill>
                  <a:srgbClr val="002060"/>
                </a:solidFill>
              </a:rPr>
              <a:t>Because </a:t>
            </a:r>
            <a:r>
              <a:rPr lang="en-US" sz="11200" b="1" i="1" dirty="0">
                <a:solidFill>
                  <a:srgbClr val="002060"/>
                </a:solidFill>
              </a:rPr>
              <a:t>of the unique circumstance of the unavailability of ACS on August 28, 2016, for protest filing, and because August 28, 2016, falls on a Sunday, CBP will accept electronic protest filings that were due on August </a:t>
            </a:r>
            <a:r>
              <a:rPr lang="en-US" sz="11200" b="1" i="1" dirty="0" smtClean="0">
                <a:solidFill>
                  <a:srgbClr val="002060"/>
                </a:solidFill>
              </a:rPr>
              <a:t>28, 2016</a:t>
            </a:r>
            <a:r>
              <a:rPr lang="en-US" sz="11200" b="1" i="1" dirty="0">
                <a:solidFill>
                  <a:srgbClr val="002060"/>
                </a:solidFill>
              </a:rPr>
              <a:t>, to be filed in ACE on the next business day on August 29, </a:t>
            </a:r>
            <a:r>
              <a:rPr lang="en-US" sz="11200" b="1" i="1" dirty="0" smtClean="0">
                <a:solidFill>
                  <a:srgbClr val="002060"/>
                </a:solidFill>
              </a:rPr>
              <a:t>2016.</a:t>
            </a:r>
            <a:endParaRPr lang="en-US" sz="11200" b="1" i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marL="3657600" lvl="8" indent="0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3657600" lvl="8" indent="0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3657600" lvl="8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</a:t>
            </a:r>
            <a:r>
              <a:rPr lang="en-US" sz="3600" b="1" dirty="0" smtClean="0"/>
              <a:t>	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sz="2800" dirty="0" smtClean="0"/>
          </a:p>
          <a:p>
            <a:pPr marL="3657600" lvl="8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84943" y="6492875"/>
            <a:ext cx="274320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6025" y="365126"/>
            <a:ext cx="11732118" cy="9930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ACE PROTEST DEPLOYMENT TIMELINE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649"/>
            <a:ext cx="12192000" cy="4323166"/>
          </a:xfrm>
        </p:spPr>
        <p:txBody>
          <a:bodyPr>
            <a:normAutofit/>
          </a:bodyPr>
          <a:lstStyle/>
          <a:p>
            <a:pPr marL="4627563" indent="-4627563">
              <a:buNone/>
              <a:tabLst>
                <a:tab pos="858838" algn="l"/>
                <a:tab pos="914400" algn="l"/>
                <a:tab pos="969963" algn="l"/>
                <a:tab pos="4797425" algn="l"/>
                <a:tab pos="4910138" algn="l"/>
              </a:tabLst>
            </a:pPr>
            <a:r>
              <a:rPr lang="en-US" b="1" dirty="0" smtClean="0">
                <a:solidFill>
                  <a:srgbClr val="002060"/>
                </a:solidFill>
              </a:rPr>
              <a:t>           AUGUST 29, 2016              </a:t>
            </a:r>
            <a:r>
              <a:rPr lang="en-US" sz="200" b="1" dirty="0" smtClean="0">
                <a:solidFill>
                  <a:srgbClr val="002060"/>
                </a:solidFill>
              </a:rPr>
              <a:t>   </a:t>
            </a:r>
            <a:r>
              <a:rPr lang="en-US" b="1" dirty="0" smtClean="0">
                <a:solidFill>
                  <a:srgbClr val="002060"/>
                </a:solidFill>
              </a:rPr>
              <a:t>FILERS WHO INTEND TO SUBMIT PROTESTS                </a:t>
            </a:r>
            <a:r>
              <a:rPr lang="en-US" sz="200" b="1" dirty="0" smtClean="0">
                <a:solidFill>
                  <a:srgbClr val="002060"/>
                </a:solidFill>
              </a:rPr>
              <a:t>                                                                     </a:t>
            </a:r>
            <a:r>
              <a:rPr lang="en-US" sz="100" b="1" dirty="0" smtClean="0">
                <a:solidFill>
                  <a:srgbClr val="002060"/>
                </a:solidFill>
              </a:rPr>
              <a:t>              </a:t>
            </a:r>
            <a:r>
              <a:rPr lang="en-US" b="1" dirty="0" smtClean="0">
                <a:solidFill>
                  <a:srgbClr val="002060"/>
                </a:solidFill>
              </a:rPr>
              <a:t>ELECTRONICALLY MUST USE THE ACE PROTEST                                                                 MODULE </a:t>
            </a: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6025" y="365126"/>
            <a:ext cx="11761513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ACE PROTEST DEPLOYMENT TIMELINE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CONT’)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14338" y="6492875"/>
            <a:ext cx="2743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3417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ACE PROTEST MODULE PROVIDES AN ELECTRONIC FORM TO CREATE A 514 PROTEST AND A 520(d) PETITION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ALLOWS USERS TO RECORD THE SAME INFORMATION AS THE PAPER CBP FORM 19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SUPPORTING DOCUMENTS AND ENTRY SUMMARIES CAN BE UPLOADED TO THE PROTEST RECORD VIA THE ACE PORTAL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8388" y="6492875"/>
            <a:ext cx="27432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6026" y="365126"/>
            <a:ext cx="11745562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PROTEST ELECTRONIC FORM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1132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TO SUBMIT PROTESTS ELECTRONICALLY IN ACE, TRADE PARTIES MUST  </a:t>
            </a:r>
            <a:r>
              <a:rPr lang="en-US" b="1" dirty="0" smtClean="0">
                <a:solidFill>
                  <a:srgbClr val="002060"/>
                </a:solidFill>
              </a:rPr>
              <a:t>ESTABLISH </a:t>
            </a:r>
            <a:r>
              <a:rPr lang="en-US" b="1" dirty="0">
                <a:solidFill>
                  <a:srgbClr val="002060"/>
                </a:solidFill>
              </a:rPr>
              <a:t>A PROTEST FILER ACCOUNT IN THE ACE PORTAL.</a:t>
            </a:r>
          </a:p>
          <a:p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INSTRUCTIONS TO REQUEST AN ACE PORTAL ACCOUNT FOR FILING ELECTRONIC PROTESTS IN ACE CAN BE FOUND </a:t>
            </a:r>
            <a:r>
              <a:rPr lang="en-US" b="1" dirty="0" smtClean="0">
                <a:solidFill>
                  <a:srgbClr val="002060"/>
                </a:solidFill>
              </a:rPr>
              <a:t>USING THE FOLLOWING LINK: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://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www.cbp.gov/trade/automated/getting-started/using-ace-secure-data-portal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8388" y="6511781"/>
            <a:ext cx="2743200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6025" y="365125"/>
            <a:ext cx="11745563" cy="99669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PROTEST FILER ACCOUNT REQUIRED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357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WITH A PROTEST FILER ACCOUNT, THE TRADE PARTIES WILL BE ABLE TO ACCESS THE PROTEST MODULE TO: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LOGIN AND SUBMIT ELECTRONIC PROTESTS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AMEND PROTEST DATA THEY HAVE ALREADY SUBMITTED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VIEW PROTESTS THEY HAVE ALREADY SUBMITTED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8388" y="6492875"/>
            <a:ext cx="27432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6025" y="365125"/>
            <a:ext cx="11745563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PROTEST FILER ACCOUNT (CONT’)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0" y="1596011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PROTEST FILER CREATE A PROTEST/PETITION VIA ACE PROTEST MODULE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NO DRAFT OR INCOMPLETE PROTESTS ALLOWED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CBP REVIEW AND DECISION MADE VIA THE ACE PROTEST MODULE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NOTIFICATIONS PROVIDED TO PROTEST FILER AND ADDITIONAL IDENTIFIED PARTIES ON THE PROTEST VIA EMAIL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8387" y="6492875"/>
            <a:ext cx="27432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6024" y="365125"/>
            <a:ext cx="11745563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ELECTRONIC SUBMISSION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3416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NOT PART OF THE PROTEST CREATION PROCESS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PROTEST FILER MUST HAVE AN ASSIGNED PROTEST NUMBER ON RECORD TO REQUEST ACCELERATED DISPOSITION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UPLOAD PROOF OF APPROPRIATE MAILING AS SUPPORT IN ACE PORTAL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98387" y="6492875"/>
            <a:ext cx="27432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6024" y="365125"/>
            <a:ext cx="11745563" cy="9966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ACCELERATED DISPOSITION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1496617"/>
            <a:ext cx="11223812" cy="5167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STILL  ACCEPTED AT CBP PORTS OF ENTRY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2060"/>
                </a:solidFill>
              </a:rPr>
              <a:t>PAPER CBP FORM 19 (OR EQUIVALENT) OR DECLARATION  STATEMENT AND SUPPORTING DOCUMENTS REQUIRED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CBP INPUT INTO ACE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NO INCOMPLETE CLAIMS ACCEPTED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NOTIFICATIONS WILL BE BY MAIL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5" y="6112470"/>
            <a:ext cx="1554480" cy="51387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8386" y="6481366"/>
            <a:ext cx="27432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6023" y="365125"/>
            <a:ext cx="11745563" cy="99669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PAPER SUBMISSIONS</a:t>
            </a:r>
            <a:endParaRPr 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366</Words>
  <Application>Microsoft Office PowerPoint</Application>
  <PresentationFormat>Widescreen</PresentationFormat>
  <Paragraphs>85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   PROTEST IN ACE     AUGUST 16, 2016                       </vt:lpstr>
      <vt:lpstr>PowerPoint Presentation</vt:lpstr>
      <vt:lpstr>PowerPoint Presentation</vt:lpstr>
      <vt:lpstr>PowerPoint Presentation</vt:lpstr>
      <vt:lpstr>PROTEST FILER ACCOUNT REQUIRED</vt:lpstr>
      <vt:lpstr>PowerPoint Presentation</vt:lpstr>
      <vt:lpstr>PowerPoint Presentation</vt:lpstr>
      <vt:lpstr>PowerPoint Presentation</vt:lpstr>
      <vt:lpstr>PAPER SUBMISSIONS</vt:lpstr>
      <vt:lpstr>PowerPoint Presentation</vt:lpstr>
      <vt:lpstr>U.S. CUSTOMS AND BORDER PROTECTION OFFICE OF TRADE</vt:lpstr>
    </vt:vector>
  </TitlesOfParts>
  <Company>U.S. Customs &amp; Border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CUSTOMS AND BORDER PROTECTION OFFICE OF TRADE</dc:title>
  <dc:creator>BEALS, KATHY</dc:creator>
  <cp:lastModifiedBy>THURMOND, EDWARD T</cp:lastModifiedBy>
  <cp:revision>57</cp:revision>
  <dcterms:created xsi:type="dcterms:W3CDTF">2016-08-15T02:37:05Z</dcterms:created>
  <dcterms:modified xsi:type="dcterms:W3CDTF">2016-08-16T15:52:52Z</dcterms:modified>
</cp:coreProperties>
</file>