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20"/>
  </p:notesMasterIdLst>
  <p:handoutMasterIdLst>
    <p:handoutMasterId r:id="rId21"/>
  </p:handoutMasterIdLst>
  <p:sldIdLst>
    <p:sldId id="266" r:id="rId6"/>
    <p:sldId id="277" r:id="rId7"/>
    <p:sldId id="267" r:id="rId8"/>
    <p:sldId id="288" r:id="rId9"/>
    <p:sldId id="268" r:id="rId10"/>
    <p:sldId id="270" r:id="rId11"/>
    <p:sldId id="286" r:id="rId12"/>
    <p:sldId id="272" r:id="rId13"/>
    <p:sldId id="271" r:id="rId14"/>
    <p:sldId id="287" r:id="rId15"/>
    <p:sldId id="282" r:id="rId16"/>
    <p:sldId id="275" r:id="rId17"/>
    <p:sldId id="279" r:id="rId18"/>
    <p:sldId id="276"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6ABA"/>
    <a:srgbClr val="003366"/>
    <a:srgbClr val="91A3C5"/>
    <a:srgbClr val="6992BC"/>
    <a:srgbClr val="92A4C5"/>
    <a:srgbClr val="006699"/>
    <a:srgbClr val="E1F4FF"/>
    <a:srgbClr val="EBF8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92692" autoAdjust="0"/>
  </p:normalViewPr>
  <p:slideViewPr>
    <p:cSldViewPr snapToGrid="0">
      <p:cViewPr varScale="1">
        <p:scale>
          <a:sx n="79" d="100"/>
          <a:sy n="79" d="100"/>
        </p:scale>
        <p:origin x="2304"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8" d="100"/>
          <a:sy n="78" d="100"/>
        </p:scale>
        <p:origin x="3222"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https://uconnect.cbpnet.cbp.dhs.gov/sites/OT/abo/CTOD%20Documents/Master%20ACE%20Template%20Data.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Certified in ACE</c:v>
                </c:pt>
              </c:strCache>
            </c:strRef>
          </c:tx>
          <c:dPt>
            <c:idx val="0"/>
            <c:bubble3D val="0"/>
            <c:spPr>
              <a:solidFill>
                <a:srgbClr val="006699"/>
              </a:solidFill>
              <a:ln>
                <a:noFill/>
              </a:ln>
              <a:effectLst>
                <a:outerShdw blurRad="50800" dist="38100" dir="5400000" algn="t" rotWithShape="0">
                  <a:prstClr val="black">
                    <a:alpha val="40000"/>
                  </a:prst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cat>
            <c:strRef>
              <c:f>Sheet1!$A$2:$A$3</c:f>
              <c:strCache>
                <c:ptCount val="2"/>
                <c:pt idx="0">
                  <c:v>Certified</c:v>
                </c:pt>
                <c:pt idx="1">
                  <c:v>Not Certified</c:v>
                </c:pt>
              </c:strCache>
            </c:str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Certified in ACE</c:v>
                </c:pt>
              </c:strCache>
            </c:strRef>
          </c:tx>
          <c:dPt>
            <c:idx val="0"/>
            <c:bubble3D val="0"/>
            <c:spPr>
              <a:solidFill>
                <a:srgbClr val="CC0033"/>
              </a:solidFill>
              <a:ln>
                <a:noFill/>
              </a:ln>
              <a:effectLst>
                <a:outerShdw blurRad="50800" dist="38100" dir="5400000" algn="t" rotWithShape="0">
                  <a:prstClr val="black">
                    <a:alpha val="40000"/>
                  </a:prst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cat>
            <c:strRef>
              <c:f>Sheet1!$A$2:$A$3</c:f>
              <c:strCache>
                <c:ptCount val="2"/>
                <c:pt idx="0">
                  <c:v>Certified</c:v>
                </c:pt>
                <c:pt idx="1">
                  <c:v>Not Certified</c:v>
                </c:pt>
              </c:strCache>
            </c:strRef>
          </c:cat>
          <c:val>
            <c:numRef>
              <c:f>Sheet1!$B$2:$B$3</c:f>
              <c:numCache>
                <c:formatCode>General</c:formatCode>
                <c:ptCount val="2"/>
                <c:pt idx="0">
                  <c:v>95.3</c:v>
                </c:pt>
                <c:pt idx="1">
                  <c:v>4.7000000000000028</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Certified in ACE</c:v>
                </c:pt>
              </c:strCache>
            </c:strRef>
          </c:tx>
          <c:dPt>
            <c:idx val="0"/>
            <c:bubble3D val="0"/>
            <c:spPr>
              <a:solidFill>
                <a:srgbClr val="006699"/>
              </a:solidFill>
              <a:ln>
                <a:noFill/>
              </a:ln>
              <a:effectLst>
                <a:outerShdw blurRad="50800" dist="38100" dir="5400000" algn="t" rotWithShape="0">
                  <a:prstClr val="black">
                    <a:alpha val="40000"/>
                  </a:prst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cat>
            <c:strRef>
              <c:f>Sheet1!$A$2:$A$3</c:f>
              <c:strCache>
                <c:ptCount val="2"/>
                <c:pt idx="0">
                  <c:v>Certified</c:v>
                </c:pt>
                <c:pt idx="1">
                  <c:v>Not Certified</c:v>
                </c:pt>
              </c:strCache>
            </c:strRef>
          </c:cat>
          <c:val>
            <c:numRef>
              <c:f>Sheet1!$B$2:$B$3</c:f>
              <c:numCache>
                <c:formatCode>General</c:formatCode>
                <c:ptCount val="2"/>
                <c:pt idx="0">
                  <c:v>100</c:v>
                </c:pt>
                <c:pt idx="1">
                  <c:v>0</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Certified in ACE</c:v>
                </c:pt>
              </c:strCache>
            </c:strRef>
          </c:tx>
          <c:dPt>
            <c:idx val="0"/>
            <c:bubble3D val="0"/>
            <c:spPr>
              <a:solidFill>
                <a:srgbClr val="CC0033"/>
              </a:solidFill>
              <a:ln>
                <a:noFill/>
              </a:ln>
              <a:effectLst>
                <a:outerShdw blurRad="50800" dist="38100" dir="5400000" algn="t" rotWithShape="0">
                  <a:prstClr val="black">
                    <a:alpha val="40000"/>
                  </a:prst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cat>
            <c:strRef>
              <c:f>Sheet1!$A$2:$A$3</c:f>
              <c:strCache>
                <c:ptCount val="2"/>
                <c:pt idx="0">
                  <c:v>Certified</c:v>
                </c:pt>
                <c:pt idx="1">
                  <c:v>Not Certified</c:v>
                </c:pt>
              </c:strCache>
            </c:strRef>
          </c:cat>
          <c:val>
            <c:numRef>
              <c:f>Sheet1!$B$2:$B$3</c:f>
              <c:numCache>
                <c:formatCode>General</c:formatCode>
                <c:ptCount val="2"/>
                <c:pt idx="0">
                  <c:v>95</c:v>
                </c:pt>
                <c:pt idx="1">
                  <c:v>5</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6499567491865"/>
          <c:y val="7.1161537885654116E-2"/>
          <c:w val="0.82471998882215514"/>
          <c:h val="0.85176845957507308"/>
        </c:manualLayout>
      </c:layout>
      <c:doughnutChart>
        <c:varyColors val="1"/>
        <c:ser>
          <c:idx val="0"/>
          <c:order val="0"/>
          <c:tx>
            <c:strRef>
              <c:f>Sheet1!$B$1</c:f>
              <c:strCache>
                <c:ptCount val="1"/>
                <c:pt idx="0">
                  <c:v>Submissions</c:v>
                </c:pt>
              </c:strCache>
            </c:strRef>
          </c:tx>
          <c:dPt>
            <c:idx val="0"/>
            <c:bubble3D val="0"/>
            <c:spPr>
              <a:solidFill>
                <a:srgbClr val="C00000"/>
              </a:solidFill>
              <a:ln>
                <a:noFill/>
              </a:ln>
              <a:effectLst>
                <a:outerShdw blurRad="40000" dist="23000" dir="5400000" rotWithShape="0">
                  <a:srgbClr val="000000">
                    <a:alpha val="35000"/>
                  </a:srgb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cat>
            <c:strRef>
              <c:f>Sheet1!$A$2:$A$3</c:f>
              <c:strCache>
                <c:ptCount val="2"/>
                <c:pt idx="0">
                  <c:v>Submitted</c:v>
                </c:pt>
                <c:pt idx="1">
                  <c:v>No</c:v>
                </c:pt>
              </c:strCache>
            </c:strRef>
          </c:cat>
          <c:val>
            <c:numRef>
              <c:f>Sheet1!$B$2:$B$3</c:f>
              <c:numCache>
                <c:formatCode>General</c:formatCode>
                <c:ptCount val="2"/>
                <c:pt idx="0">
                  <c:v>4.5</c:v>
                </c:pt>
                <c:pt idx="1">
                  <c:v>95.5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87546457295139"/>
          <c:y val="0.21917514978542582"/>
          <c:w val="0.65285672169123343"/>
          <c:h val="0.78128479242767834"/>
        </c:manualLayout>
      </c:layout>
      <c:doughnutChart>
        <c:varyColors val="1"/>
        <c:ser>
          <c:idx val="0"/>
          <c:order val="0"/>
          <c:tx>
            <c:strRef>
              <c:f>Sheet1!$B$1</c:f>
              <c:strCache>
                <c:ptCount val="1"/>
                <c:pt idx="0">
                  <c:v>Submitted</c:v>
                </c:pt>
              </c:strCache>
            </c:strRef>
          </c:tx>
          <c:dPt>
            <c:idx val="0"/>
            <c:bubble3D val="0"/>
            <c:spPr>
              <a:solidFill>
                <a:srgbClr val="006699"/>
              </a:solidFill>
              <a:ln>
                <a:noFill/>
              </a:ln>
              <a:effectLst>
                <a:outerShdw blurRad="40000" dist="23000" dir="5400000" rotWithShape="0">
                  <a:srgbClr val="000000">
                    <a:alpha val="35000"/>
                  </a:srgbClr>
                </a:outerShdw>
              </a:effectLst>
            </c:spPr>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cat>
            <c:strRef>
              <c:f>Sheet1!$A$2:$A$3</c:f>
              <c:strCache>
                <c:ptCount val="2"/>
                <c:pt idx="0">
                  <c:v>Yes</c:v>
                </c:pt>
                <c:pt idx="1">
                  <c:v>No</c:v>
                </c:pt>
              </c:strCache>
            </c:strRef>
          </c:cat>
          <c:val>
            <c:numRef>
              <c:f>Sheet1!$B$2:$B$3</c:f>
              <c:numCache>
                <c:formatCode>General</c:formatCode>
                <c:ptCount val="2"/>
                <c:pt idx="0">
                  <c:v>64.5</c:v>
                </c:pt>
                <c:pt idx="1">
                  <c:v>35.5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94AEF-D764-4068-89A2-51AD0AACAD4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F929A06-54CA-438B-9979-894134754125}">
      <dgm:prSet phldrT="[Text]"/>
      <dgm:spPr/>
      <dgm:t>
        <a:bodyPr/>
        <a:lstStyle/>
        <a:p>
          <a:r>
            <a:rPr lang="en-US" b="1" dirty="0" smtClean="0">
              <a:latin typeface="Calibri" panose="020F0502020204030204" pitchFamily="34" charset="0"/>
            </a:rPr>
            <a:t>Manifest Submissions</a:t>
          </a:r>
          <a:endParaRPr lang="en-US" dirty="0"/>
        </a:p>
      </dgm:t>
    </dgm:pt>
    <dgm:pt modelId="{C82EA526-4F61-460B-9D7B-60C3EC33AAE6}" type="parTrans" cxnId="{CA815EF3-46E9-457E-86DF-6C4BB0295DC2}">
      <dgm:prSet/>
      <dgm:spPr/>
      <dgm:t>
        <a:bodyPr/>
        <a:lstStyle/>
        <a:p>
          <a:endParaRPr lang="en-US"/>
        </a:p>
      </dgm:t>
    </dgm:pt>
    <dgm:pt modelId="{BBAD194E-385C-4243-ABE9-E45A5194A52B}" type="sibTrans" cxnId="{CA815EF3-46E9-457E-86DF-6C4BB0295DC2}">
      <dgm:prSet/>
      <dgm:spPr/>
      <dgm:t>
        <a:bodyPr/>
        <a:lstStyle/>
        <a:p>
          <a:endParaRPr lang="en-US"/>
        </a:p>
      </dgm:t>
    </dgm:pt>
    <dgm:pt modelId="{C364EEC9-B7C1-44B4-B81A-6D3364F1837A}">
      <dgm:prSet/>
      <dgm:spPr/>
      <dgm:t>
        <a:bodyPr/>
        <a:lstStyle/>
        <a:p>
          <a:r>
            <a:rPr lang="en-US" b="0" dirty="0" smtClean="0">
              <a:latin typeface="Calibri" panose="020F0502020204030204" pitchFamily="34" charset="0"/>
            </a:rPr>
            <a:t>File </a:t>
          </a:r>
          <a:r>
            <a:rPr lang="en-US" b="1" dirty="0" smtClean="0">
              <a:latin typeface="Calibri" panose="020F0502020204030204" pitchFamily="34" charset="0"/>
            </a:rPr>
            <a:t>electronic</a:t>
          </a:r>
          <a:r>
            <a:rPr lang="en-US" dirty="0" smtClean="0">
              <a:latin typeface="Calibri" panose="020F0502020204030204" pitchFamily="34" charset="0"/>
            </a:rPr>
            <a:t> truck manifests (include ACE Portal filing)</a:t>
          </a:r>
        </a:p>
      </dgm:t>
    </dgm:pt>
    <dgm:pt modelId="{A71F8771-0897-42F9-A98F-7DB46B11955D}" type="parTrans" cxnId="{DE8A5543-F11C-4776-9322-5B98A4B6FD0F}">
      <dgm:prSet/>
      <dgm:spPr/>
      <dgm:t>
        <a:bodyPr/>
        <a:lstStyle/>
        <a:p>
          <a:endParaRPr lang="en-US"/>
        </a:p>
      </dgm:t>
    </dgm:pt>
    <dgm:pt modelId="{25A5CC83-3EBD-4B71-8324-88D48722DDD6}" type="sibTrans" cxnId="{DE8A5543-F11C-4776-9322-5B98A4B6FD0F}">
      <dgm:prSet/>
      <dgm:spPr/>
      <dgm:t>
        <a:bodyPr/>
        <a:lstStyle/>
        <a:p>
          <a:endParaRPr lang="en-US"/>
        </a:p>
      </dgm:t>
    </dgm:pt>
    <dgm:pt modelId="{65D1223F-A262-4445-9A86-20E9B5308AB4}">
      <dgm:prSet/>
      <dgm:spPr/>
      <dgm:t>
        <a:bodyPr/>
        <a:lstStyle/>
        <a:p>
          <a:r>
            <a:rPr lang="en-US" dirty="0" smtClean="0">
              <a:latin typeface="Calibri" panose="020F0502020204030204" pitchFamily="34" charset="0"/>
            </a:rPr>
            <a:t>Designate </a:t>
          </a:r>
          <a:r>
            <a:rPr lang="en-US" b="1" dirty="0" smtClean="0">
              <a:latin typeface="Calibri" panose="020F0502020204030204" pitchFamily="34" charset="0"/>
            </a:rPr>
            <a:t>authorized partners </a:t>
          </a:r>
          <a:r>
            <a:rPr lang="en-US" dirty="0" smtClean="0">
              <a:latin typeface="Calibri" panose="020F0502020204030204" pitchFamily="34" charset="0"/>
            </a:rPr>
            <a:t>who can use carrier custodial bonds</a:t>
          </a:r>
        </a:p>
      </dgm:t>
    </dgm:pt>
    <dgm:pt modelId="{635AC8C1-A863-457F-8A68-191A50D2438E}" type="parTrans" cxnId="{342AF2B5-037A-4F59-972F-FD176AD8AA11}">
      <dgm:prSet/>
      <dgm:spPr/>
      <dgm:t>
        <a:bodyPr/>
        <a:lstStyle/>
        <a:p>
          <a:endParaRPr lang="en-US"/>
        </a:p>
      </dgm:t>
    </dgm:pt>
    <dgm:pt modelId="{31BBCAB6-1446-414D-A1F7-6A666CA09E92}" type="sibTrans" cxnId="{342AF2B5-037A-4F59-972F-FD176AD8AA11}">
      <dgm:prSet/>
      <dgm:spPr/>
      <dgm:t>
        <a:bodyPr/>
        <a:lstStyle/>
        <a:p>
          <a:endParaRPr lang="en-US"/>
        </a:p>
      </dgm:t>
    </dgm:pt>
    <dgm:pt modelId="{F7A856E4-41CF-4E94-89FA-258F86E9BE47}">
      <dgm:prSet/>
      <dgm:spPr/>
      <dgm:t>
        <a:bodyPr/>
        <a:lstStyle/>
        <a:p>
          <a:r>
            <a:rPr lang="en-US" dirty="0" smtClean="0">
              <a:latin typeface="Calibri" panose="020F0502020204030204" pitchFamily="34" charset="0"/>
            </a:rPr>
            <a:t>Receive </a:t>
          </a:r>
          <a:r>
            <a:rPr lang="en-US" b="1" dirty="0" smtClean="0">
              <a:latin typeface="Calibri" panose="020F0502020204030204" pitchFamily="34" charset="0"/>
            </a:rPr>
            <a:t>enhanced visibility </a:t>
          </a:r>
          <a:r>
            <a:rPr lang="en-US" dirty="0" smtClean="0">
              <a:latin typeface="Calibri" panose="020F0502020204030204" pitchFamily="34" charset="0"/>
            </a:rPr>
            <a:t>of cargo status</a:t>
          </a:r>
        </a:p>
      </dgm:t>
    </dgm:pt>
    <dgm:pt modelId="{3D10D6B8-6D6D-4C20-A8C0-4727594E6896}" type="parTrans" cxnId="{EBF5A2BA-D035-4F44-9EB9-18FB1D623EE6}">
      <dgm:prSet/>
      <dgm:spPr/>
      <dgm:t>
        <a:bodyPr/>
        <a:lstStyle/>
        <a:p>
          <a:endParaRPr lang="en-US"/>
        </a:p>
      </dgm:t>
    </dgm:pt>
    <dgm:pt modelId="{14E4B6E0-B304-4305-AAE8-9A8D697959BC}" type="sibTrans" cxnId="{EBF5A2BA-D035-4F44-9EB9-18FB1D623EE6}">
      <dgm:prSet/>
      <dgm:spPr/>
      <dgm:t>
        <a:bodyPr/>
        <a:lstStyle/>
        <a:p>
          <a:endParaRPr lang="en-US"/>
        </a:p>
      </dgm:t>
    </dgm:pt>
    <dgm:pt modelId="{E72DFBD3-50AE-4AEA-9DE3-8809A3168750}">
      <dgm:prSet/>
      <dgm:spPr/>
      <dgm:t>
        <a:bodyPr/>
        <a:lstStyle/>
        <a:p>
          <a:r>
            <a:rPr lang="en-US" b="1" dirty="0" smtClean="0">
              <a:latin typeface="Calibri" panose="020F0502020204030204" pitchFamily="34" charset="0"/>
            </a:rPr>
            <a:t>Reduce wait time </a:t>
          </a:r>
          <a:r>
            <a:rPr lang="en-US" dirty="0" smtClean="0">
              <a:latin typeface="Calibri" panose="020F0502020204030204" pitchFamily="34" charset="0"/>
            </a:rPr>
            <a:t>at Ports of Entry </a:t>
          </a:r>
        </a:p>
      </dgm:t>
    </dgm:pt>
    <dgm:pt modelId="{7654BF8E-021F-4071-A8AF-6CE2C37AB1BA}" type="parTrans" cxnId="{B7385C3D-E952-4F1F-9018-EB210647BBB0}">
      <dgm:prSet/>
      <dgm:spPr/>
      <dgm:t>
        <a:bodyPr/>
        <a:lstStyle/>
        <a:p>
          <a:endParaRPr lang="en-US"/>
        </a:p>
      </dgm:t>
    </dgm:pt>
    <dgm:pt modelId="{70C32CDB-E50E-476A-804B-DDB3E6430D87}" type="sibTrans" cxnId="{B7385C3D-E952-4F1F-9018-EB210647BBB0}">
      <dgm:prSet/>
      <dgm:spPr/>
      <dgm:t>
        <a:bodyPr/>
        <a:lstStyle/>
        <a:p>
          <a:endParaRPr lang="en-US"/>
        </a:p>
      </dgm:t>
    </dgm:pt>
    <dgm:pt modelId="{956CD87A-A350-4824-BE12-7825D66206F0}">
      <dgm:prSet/>
      <dgm:spPr/>
      <dgm:t>
        <a:bodyPr/>
        <a:lstStyle/>
        <a:p>
          <a:r>
            <a:rPr lang="en-US" smtClean="0"/>
            <a:t>Entry Submissions (Cargo Release)</a:t>
          </a:r>
          <a:endParaRPr lang="en-US" dirty="0" smtClean="0">
            <a:latin typeface="Calibri" panose="020F0502020204030204" pitchFamily="34" charset="0"/>
          </a:endParaRPr>
        </a:p>
      </dgm:t>
    </dgm:pt>
    <dgm:pt modelId="{D2FE34C3-D4FD-4775-B818-93B7CC71655E}" type="parTrans" cxnId="{E89DBDBE-CC6A-4763-B887-B750D2046765}">
      <dgm:prSet/>
      <dgm:spPr/>
      <dgm:t>
        <a:bodyPr/>
        <a:lstStyle/>
        <a:p>
          <a:endParaRPr lang="en-US"/>
        </a:p>
      </dgm:t>
    </dgm:pt>
    <dgm:pt modelId="{3610DBBE-294A-4781-A71F-82883359BF8E}" type="sibTrans" cxnId="{E89DBDBE-CC6A-4763-B887-B750D2046765}">
      <dgm:prSet/>
      <dgm:spPr/>
      <dgm:t>
        <a:bodyPr/>
        <a:lstStyle/>
        <a:p>
          <a:endParaRPr lang="en-US"/>
        </a:p>
      </dgm:t>
    </dgm:pt>
    <dgm:pt modelId="{A19580BC-726E-4936-B23F-7D35817D55F7}">
      <dgm:prSet/>
      <dgm:spPr/>
      <dgm:t>
        <a:bodyPr/>
        <a:lstStyle/>
        <a:p>
          <a:r>
            <a:rPr lang="en-US" b="1" dirty="0" smtClean="0">
              <a:latin typeface="Calibri" panose="020F0502020204030204" pitchFamily="34" charset="0"/>
            </a:rPr>
            <a:t>Streamline</a:t>
          </a:r>
          <a:r>
            <a:rPr lang="en-US" dirty="0" smtClean="0">
              <a:latin typeface="Calibri" panose="020F0502020204030204" pitchFamily="34" charset="0"/>
            </a:rPr>
            <a:t> submission of data elements </a:t>
          </a:r>
        </a:p>
      </dgm:t>
    </dgm:pt>
    <dgm:pt modelId="{8D595726-EEDE-4A0C-9911-3831F9A3387F}" type="parTrans" cxnId="{1D43D305-C49E-4343-8904-8815D6893B3E}">
      <dgm:prSet/>
      <dgm:spPr/>
      <dgm:t>
        <a:bodyPr/>
        <a:lstStyle/>
        <a:p>
          <a:endParaRPr lang="en-US"/>
        </a:p>
      </dgm:t>
    </dgm:pt>
    <dgm:pt modelId="{CA5AFFEA-D1C0-4A55-8293-7D0D25BE73A5}" type="sibTrans" cxnId="{1D43D305-C49E-4343-8904-8815D6893B3E}">
      <dgm:prSet/>
      <dgm:spPr/>
      <dgm:t>
        <a:bodyPr/>
        <a:lstStyle/>
        <a:p>
          <a:endParaRPr lang="en-US"/>
        </a:p>
      </dgm:t>
    </dgm:pt>
    <dgm:pt modelId="{2875CC24-3EDC-4BF6-A895-A36B736DC9B8}">
      <dgm:prSet/>
      <dgm:spPr/>
      <dgm:t>
        <a:bodyPr/>
        <a:lstStyle/>
        <a:p>
          <a:r>
            <a:rPr lang="en-US" b="1" dirty="0" smtClean="0">
              <a:latin typeface="Calibri" panose="020F0502020204030204" pitchFamily="34" charset="0"/>
            </a:rPr>
            <a:t>Remove requirement </a:t>
          </a:r>
          <a:r>
            <a:rPr lang="en-US" dirty="0" smtClean="0">
              <a:latin typeface="Calibri" panose="020F0502020204030204" pitchFamily="34" charset="0"/>
            </a:rPr>
            <a:t>to file paper CBP </a:t>
          </a:r>
          <a:r>
            <a:rPr lang="en-US" b="0" dirty="0" smtClean="0">
              <a:latin typeface="Calibri" panose="020F0502020204030204" pitchFamily="34" charset="0"/>
            </a:rPr>
            <a:t>Form 3461 </a:t>
          </a:r>
        </a:p>
      </dgm:t>
    </dgm:pt>
    <dgm:pt modelId="{6A9DE84C-7EBC-4E51-AB71-4DC4912A8A0D}" type="parTrans" cxnId="{331C4DBE-6A86-40B0-8B72-60F694B261D6}">
      <dgm:prSet/>
      <dgm:spPr/>
      <dgm:t>
        <a:bodyPr/>
        <a:lstStyle/>
        <a:p>
          <a:endParaRPr lang="en-US"/>
        </a:p>
      </dgm:t>
    </dgm:pt>
    <dgm:pt modelId="{7E2409E6-852B-4514-8B80-8616D3296502}" type="sibTrans" cxnId="{331C4DBE-6A86-40B0-8B72-60F694B261D6}">
      <dgm:prSet/>
      <dgm:spPr/>
      <dgm:t>
        <a:bodyPr/>
        <a:lstStyle/>
        <a:p>
          <a:endParaRPr lang="en-US"/>
        </a:p>
      </dgm:t>
    </dgm:pt>
    <dgm:pt modelId="{639F4053-4824-4246-A339-850084CB0553}">
      <dgm:prSet/>
      <dgm:spPr/>
      <dgm:t>
        <a:bodyPr/>
        <a:lstStyle/>
        <a:p>
          <a:r>
            <a:rPr lang="en-US" smtClean="0"/>
            <a:t>Entry Summary Submissions</a:t>
          </a:r>
          <a:endParaRPr lang="en-US" dirty="0" smtClean="0">
            <a:latin typeface="Calibri" panose="020F0502020204030204" pitchFamily="34" charset="0"/>
          </a:endParaRPr>
        </a:p>
      </dgm:t>
    </dgm:pt>
    <dgm:pt modelId="{8024694B-999B-4683-99F0-7E3EE590B169}" type="parTrans" cxnId="{C795ED00-7C6C-4036-A8A7-1FAEEA9743E9}">
      <dgm:prSet/>
      <dgm:spPr/>
      <dgm:t>
        <a:bodyPr/>
        <a:lstStyle/>
        <a:p>
          <a:endParaRPr lang="en-US"/>
        </a:p>
      </dgm:t>
    </dgm:pt>
    <dgm:pt modelId="{4AB3D3A0-467B-4565-8FE1-1C636B205636}" type="sibTrans" cxnId="{C795ED00-7C6C-4036-A8A7-1FAEEA9743E9}">
      <dgm:prSet/>
      <dgm:spPr/>
      <dgm:t>
        <a:bodyPr/>
        <a:lstStyle/>
        <a:p>
          <a:endParaRPr lang="en-US"/>
        </a:p>
      </dgm:t>
    </dgm:pt>
    <dgm:pt modelId="{851CFAA5-A673-4453-87B5-362B67B4804B}">
      <dgm:prSet/>
      <dgm:spPr/>
      <dgm:t>
        <a:bodyPr/>
        <a:lstStyle/>
        <a:p>
          <a:pPr marR="0" eaLnBrk="1" fontAlgn="auto" latinLnBrk="0" hangingPunct="1">
            <a:buClrTx/>
            <a:buSzTx/>
            <a:buFontTx/>
            <a:tabLst/>
            <a:defRPr/>
          </a:pPr>
          <a:r>
            <a:rPr lang="en-US" b="1" dirty="0" smtClean="0">
              <a:latin typeface="Calibri" panose="020F0502020204030204" pitchFamily="34" charset="0"/>
            </a:rPr>
            <a:t>Increase traceability for audit and expedite release </a:t>
          </a:r>
          <a:r>
            <a:rPr lang="en-US" b="0" dirty="0" smtClean="0">
              <a:latin typeface="Calibri" panose="020F0502020204030204" pitchFamily="34" charset="0"/>
            </a:rPr>
            <a:t>via eBond</a:t>
          </a:r>
        </a:p>
      </dgm:t>
    </dgm:pt>
    <dgm:pt modelId="{20912A63-C2F0-485E-9287-A12866D9CDB0}" type="parTrans" cxnId="{881E0ECB-2CAB-41FB-9C5B-DAA50E5355E9}">
      <dgm:prSet/>
      <dgm:spPr/>
      <dgm:t>
        <a:bodyPr/>
        <a:lstStyle/>
        <a:p>
          <a:endParaRPr lang="en-US"/>
        </a:p>
      </dgm:t>
    </dgm:pt>
    <dgm:pt modelId="{7F7029A4-CFCB-4EB3-A2B8-8EE99F3CA520}" type="sibTrans" cxnId="{881E0ECB-2CAB-41FB-9C5B-DAA50E5355E9}">
      <dgm:prSet/>
      <dgm:spPr/>
      <dgm:t>
        <a:bodyPr/>
        <a:lstStyle/>
        <a:p>
          <a:endParaRPr lang="en-US"/>
        </a:p>
      </dgm:t>
    </dgm:pt>
    <dgm:pt modelId="{E2060AD7-B9C8-4681-92B1-F9D4FD4CBE93}">
      <dgm:prSet/>
      <dgm:spPr/>
      <dgm:t>
        <a:bodyPr/>
        <a:lstStyle/>
        <a:p>
          <a:pPr marR="0" eaLnBrk="1" fontAlgn="auto" latinLnBrk="0" hangingPunct="1">
            <a:buClrTx/>
            <a:buSzTx/>
            <a:buFontTx/>
            <a:tabLst/>
            <a:defRPr/>
          </a:pPr>
          <a:r>
            <a:rPr lang="en-US" dirty="0" smtClean="0">
              <a:latin typeface="Calibri" panose="020F0502020204030204" pitchFamily="34" charset="0"/>
            </a:rPr>
            <a:t>Replace paper processes with </a:t>
          </a:r>
          <a:r>
            <a:rPr lang="en-US" b="1" dirty="0" smtClean="0">
              <a:latin typeface="Calibri" panose="020F0502020204030204" pitchFamily="34" charset="0"/>
            </a:rPr>
            <a:t>electronic</a:t>
          </a:r>
          <a:r>
            <a:rPr lang="en-US" dirty="0" smtClean="0">
              <a:latin typeface="Calibri" panose="020F0502020204030204" pitchFamily="34" charset="0"/>
            </a:rPr>
            <a:t> </a:t>
          </a:r>
          <a:r>
            <a:rPr lang="en-US" b="1" dirty="0" smtClean="0">
              <a:latin typeface="Calibri" panose="020F0502020204030204" pitchFamily="34" charset="0"/>
            </a:rPr>
            <a:t>post summary corrections</a:t>
          </a:r>
        </a:p>
      </dgm:t>
    </dgm:pt>
    <dgm:pt modelId="{AAC99623-A29F-417F-8D01-94513541F0A8}" type="parTrans" cxnId="{588A6540-E957-4F92-A269-09803291B848}">
      <dgm:prSet/>
      <dgm:spPr/>
      <dgm:t>
        <a:bodyPr/>
        <a:lstStyle/>
        <a:p>
          <a:endParaRPr lang="en-US"/>
        </a:p>
      </dgm:t>
    </dgm:pt>
    <dgm:pt modelId="{4B5B0A0A-06F6-4AD0-B6F3-1F1BE3AD727C}" type="sibTrans" cxnId="{588A6540-E957-4F92-A269-09803291B848}">
      <dgm:prSet/>
      <dgm:spPr/>
      <dgm:t>
        <a:bodyPr/>
        <a:lstStyle/>
        <a:p>
          <a:endParaRPr lang="en-US"/>
        </a:p>
      </dgm:t>
    </dgm:pt>
    <dgm:pt modelId="{9F684358-24E2-4018-A3AD-C135077CFABD}">
      <dgm:prSet/>
      <dgm:spPr/>
      <dgm:t>
        <a:bodyPr/>
        <a:lstStyle/>
        <a:p>
          <a:pPr marR="0" eaLnBrk="1" fontAlgn="auto" latinLnBrk="0" hangingPunct="1">
            <a:buClrTx/>
            <a:buSzTx/>
            <a:buFontTx/>
            <a:tabLst/>
            <a:defRPr/>
          </a:pPr>
          <a:r>
            <a:rPr lang="en-US" dirty="0" smtClean="0">
              <a:latin typeface="Calibri" panose="020F0502020204030204" pitchFamily="34" charset="0"/>
            </a:rPr>
            <a:t> </a:t>
          </a:r>
          <a:r>
            <a:rPr lang="en-US" b="1" dirty="0" smtClean="0">
              <a:latin typeface="Calibri" panose="020F0502020204030204" pitchFamily="34" charset="0"/>
            </a:rPr>
            <a:t>Reduce invoice transmissions </a:t>
          </a:r>
          <a:r>
            <a:rPr lang="en-US" dirty="0" smtClean="0">
              <a:latin typeface="Calibri" panose="020F0502020204030204" pitchFamily="34" charset="0"/>
            </a:rPr>
            <a:t>through Census Overrides</a:t>
          </a:r>
        </a:p>
      </dgm:t>
    </dgm:pt>
    <dgm:pt modelId="{F2A56FA8-752A-4DE6-9585-BE0ED42ECD0D}" type="parTrans" cxnId="{25F4552A-9942-419A-B26A-25B8058D8F3C}">
      <dgm:prSet/>
      <dgm:spPr/>
      <dgm:t>
        <a:bodyPr/>
        <a:lstStyle/>
        <a:p>
          <a:endParaRPr lang="en-US"/>
        </a:p>
      </dgm:t>
    </dgm:pt>
    <dgm:pt modelId="{ED4BC6F8-9A0E-42A3-A405-E78DD9B9CDE7}" type="sibTrans" cxnId="{25F4552A-9942-419A-B26A-25B8058D8F3C}">
      <dgm:prSet/>
      <dgm:spPr/>
      <dgm:t>
        <a:bodyPr/>
        <a:lstStyle/>
        <a:p>
          <a:endParaRPr lang="en-US"/>
        </a:p>
      </dgm:t>
    </dgm:pt>
    <dgm:pt modelId="{5FF820CC-5B15-4831-9D24-3D5EC69ECD7F}">
      <dgm:prSet/>
      <dgm:spPr/>
      <dgm:t>
        <a:bodyPr/>
        <a:lstStyle/>
        <a:p>
          <a:r>
            <a:rPr lang="en-US" smtClean="0"/>
            <a:t>Exports</a:t>
          </a:r>
          <a:endParaRPr lang="en-US" dirty="0" smtClean="0">
            <a:latin typeface="Calibri" panose="020F0502020204030204" pitchFamily="34" charset="0"/>
          </a:endParaRPr>
        </a:p>
      </dgm:t>
    </dgm:pt>
    <dgm:pt modelId="{924BCD01-2D3D-4211-B2EA-EFA6CA5575AA}" type="parTrans" cxnId="{553825CA-118C-464E-8DF7-FE18235E473A}">
      <dgm:prSet/>
      <dgm:spPr/>
      <dgm:t>
        <a:bodyPr/>
        <a:lstStyle/>
        <a:p>
          <a:endParaRPr lang="en-US"/>
        </a:p>
      </dgm:t>
    </dgm:pt>
    <dgm:pt modelId="{CA978299-936F-4FF5-A5E7-A3DBC0277064}" type="sibTrans" cxnId="{553825CA-118C-464E-8DF7-FE18235E473A}">
      <dgm:prSet/>
      <dgm:spPr/>
      <dgm:t>
        <a:bodyPr/>
        <a:lstStyle/>
        <a:p>
          <a:endParaRPr lang="en-US"/>
        </a:p>
      </dgm:t>
    </dgm:pt>
    <dgm:pt modelId="{B17F16DF-4610-40A7-B8C8-4D2B479ACB72}">
      <dgm:prSet/>
      <dgm:spPr/>
      <dgm:t>
        <a:bodyPr/>
        <a:lstStyle/>
        <a:p>
          <a:r>
            <a:rPr lang="en-US" b="0" dirty="0" smtClean="0">
              <a:latin typeface="Calibri" panose="020F0502020204030204" pitchFamily="34" charset="0"/>
            </a:rPr>
            <a:t>Generate  reports of up to </a:t>
          </a:r>
          <a:r>
            <a:rPr lang="en-US" b="1" dirty="0" smtClean="0">
              <a:latin typeface="Calibri" panose="020F0502020204030204" pitchFamily="34" charset="0"/>
            </a:rPr>
            <a:t>5 years of export data</a:t>
          </a:r>
        </a:p>
      </dgm:t>
    </dgm:pt>
    <dgm:pt modelId="{BFAA370D-8429-4A7D-AF92-887B926B24C7}" type="parTrans" cxnId="{9D47BDA1-89EF-4BCB-8C30-3064FCA1DBC9}">
      <dgm:prSet/>
      <dgm:spPr/>
      <dgm:t>
        <a:bodyPr/>
        <a:lstStyle/>
        <a:p>
          <a:endParaRPr lang="en-US"/>
        </a:p>
      </dgm:t>
    </dgm:pt>
    <dgm:pt modelId="{3C7316F3-B11E-4B7E-80AC-DB6F1197E9D7}" type="sibTrans" cxnId="{9D47BDA1-89EF-4BCB-8C30-3064FCA1DBC9}">
      <dgm:prSet/>
      <dgm:spPr/>
      <dgm:t>
        <a:bodyPr/>
        <a:lstStyle/>
        <a:p>
          <a:endParaRPr lang="en-US"/>
        </a:p>
      </dgm:t>
    </dgm:pt>
    <dgm:pt modelId="{3243CBE1-C5B7-461C-8861-9A4D57B86C2C}">
      <dgm:prSet/>
      <dgm:spPr/>
      <dgm:t>
        <a:bodyPr/>
        <a:lstStyle/>
        <a:p>
          <a:r>
            <a:rPr lang="en-US" b="0" dirty="0" smtClean="0">
              <a:latin typeface="Calibri" panose="020F0502020204030204" pitchFamily="34" charset="0"/>
            </a:rPr>
            <a:t>Incorporate</a:t>
          </a:r>
          <a:r>
            <a:rPr lang="en-US" b="1" dirty="0" smtClean="0">
              <a:latin typeface="Calibri" panose="020F0502020204030204" pitchFamily="34" charset="0"/>
            </a:rPr>
            <a:t> </a:t>
          </a:r>
          <a:r>
            <a:rPr lang="en-US" dirty="0" smtClean="0">
              <a:latin typeface="Calibri" panose="020F0502020204030204" pitchFamily="34" charset="0"/>
            </a:rPr>
            <a:t>of Bureau of Industry and Security (BIS) </a:t>
          </a:r>
          <a:r>
            <a:rPr lang="en-US" b="1" dirty="0" smtClean="0">
              <a:latin typeface="Calibri" panose="020F0502020204030204" pitchFamily="34" charset="0"/>
            </a:rPr>
            <a:t>license control updates</a:t>
          </a:r>
        </a:p>
      </dgm:t>
    </dgm:pt>
    <dgm:pt modelId="{1BB26D2C-8E45-4AD3-AFC6-3E93459B918F}" type="parTrans" cxnId="{89556411-F5C1-476E-A250-939DDC8131F2}">
      <dgm:prSet/>
      <dgm:spPr/>
      <dgm:t>
        <a:bodyPr/>
        <a:lstStyle/>
        <a:p>
          <a:endParaRPr lang="en-US"/>
        </a:p>
      </dgm:t>
    </dgm:pt>
    <dgm:pt modelId="{086E5947-A324-4BE0-971D-11A704F0C923}" type="sibTrans" cxnId="{89556411-F5C1-476E-A250-939DDC8131F2}">
      <dgm:prSet/>
      <dgm:spPr/>
      <dgm:t>
        <a:bodyPr/>
        <a:lstStyle/>
        <a:p>
          <a:endParaRPr lang="en-US"/>
        </a:p>
      </dgm:t>
    </dgm:pt>
    <dgm:pt modelId="{541A24C3-5718-42B7-9605-C805C588EE70}">
      <dgm:prSet/>
      <dgm:spPr/>
      <dgm:t>
        <a:bodyPr/>
        <a:lstStyle/>
        <a:p>
          <a:r>
            <a:rPr lang="en-US" b="0" dirty="0" smtClean="0">
              <a:latin typeface="Calibri" panose="020F0502020204030204" pitchFamily="34" charset="0"/>
            </a:rPr>
            <a:t>Incorporate </a:t>
          </a:r>
          <a:r>
            <a:rPr lang="en-US" b="1" dirty="0" smtClean="0">
              <a:latin typeface="Calibri" panose="020F0502020204030204" pitchFamily="34" charset="0"/>
            </a:rPr>
            <a:t>Census regulatory changes</a:t>
          </a:r>
          <a:endParaRPr lang="en-US" b="1" dirty="0">
            <a:latin typeface="Calibri" panose="020F0502020204030204" pitchFamily="34" charset="0"/>
          </a:endParaRPr>
        </a:p>
      </dgm:t>
    </dgm:pt>
    <dgm:pt modelId="{B1E8ED94-7816-4414-B982-A28554AF9030}" type="parTrans" cxnId="{11177C6E-DB1A-4A22-BFAE-41DCADD88BF6}">
      <dgm:prSet/>
      <dgm:spPr/>
      <dgm:t>
        <a:bodyPr/>
        <a:lstStyle/>
        <a:p>
          <a:endParaRPr lang="en-US"/>
        </a:p>
      </dgm:t>
    </dgm:pt>
    <dgm:pt modelId="{9D387DC4-120C-4E00-A10C-6B48B03E0206}" type="sibTrans" cxnId="{11177C6E-DB1A-4A22-BFAE-41DCADD88BF6}">
      <dgm:prSet/>
      <dgm:spPr/>
      <dgm:t>
        <a:bodyPr/>
        <a:lstStyle/>
        <a:p>
          <a:endParaRPr lang="en-US"/>
        </a:p>
      </dgm:t>
    </dgm:pt>
    <dgm:pt modelId="{7531E134-3210-43B3-A307-8232BEA439E6}">
      <dgm:prSet/>
      <dgm:spPr/>
      <dgm:t>
        <a:bodyPr/>
        <a:lstStyle/>
        <a:p>
          <a:r>
            <a:rPr lang="en-US" b="1" dirty="0" smtClean="0">
              <a:latin typeface="Calibri" panose="020F0502020204030204" pitchFamily="34" charset="0"/>
            </a:rPr>
            <a:t>Periodic Monthly Statement</a:t>
          </a:r>
          <a:endParaRPr lang="en-US" b="1" dirty="0">
            <a:latin typeface="Calibri" panose="020F0502020204030204" pitchFamily="34" charset="0"/>
          </a:endParaRPr>
        </a:p>
      </dgm:t>
    </dgm:pt>
    <dgm:pt modelId="{7518DFD3-4956-470F-86E8-6409A76A8896}" type="parTrans" cxnId="{55CC5117-2461-4943-8657-8F58BF1E7DAF}">
      <dgm:prSet/>
      <dgm:spPr/>
      <dgm:t>
        <a:bodyPr/>
        <a:lstStyle/>
        <a:p>
          <a:endParaRPr lang="en-US"/>
        </a:p>
      </dgm:t>
    </dgm:pt>
    <dgm:pt modelId="{9680677A-EF4A-4A3A-A34D-42664589F363}" type="sibTrans" cxnId="{55CC5117-2461-4943-8657-8F58BF1E7DAF}">
      <dgm:prSet/>
      <dgm:spPr/>
      <dgm:t>
        <a:bodyPr/>
        <a:lstStyle/>
        <a:p>
          <a:endParaRPr lang="en-US"/>
        </a:p>
      </dgm:t>
    </dgm:pt>
    <dgm:pt modelId="{63510127-B3B8-4158-9B7E-BF26216BEA90}">
      <dgm:prSet/>
      <dgm:spPr/>
      <dgm:t>
        <a:bodyPr/>
        <a:lstStyle/>
        <a:p>
          <a:r>
            <a:rPr lang="en-US" dirty="0" smtClean="0">
              <a:latin typeface="Calibri" panose="020F0502020204030204" pitchFamily="34" charset="0"/>
            </a:rPr>
            <a:t>Pay duties &amp; fees on </a:t>
          </a:r>
          <a:r>
            <a:rPr lang="en-US" b="1" dirty="0" smtClean="0">
              <a:latin typeface="Calibri" panose="020F0502020204030204" pitchFamily="34" charset="0"/>
            </a:rPr>
            <a:t>monthly basis </a:t>
          </a:r>
          <a:endParaRPr lang="en-US" b="1" dirty="0">
            <a:latin typeface="Calibri" panose="020F0502020204030204" pitchFamily="34" charset="0"/>
          </a:endParaRPr>
        </a:p>
      </dgm:t>
    </dgm:pt>
    <dgm:pt modelId="{CF683F74-DB7F-4626-9EA2-A0966AA4C8AD}" type="parTrans" cxnId="{A2E6553F-7641-4E10-ABD0-8E12B0B0DA79}">
      <dgm:prSet/>
      <dgm:spPr/>
      <dgm:t>
        <a:bodyPr/>
        <a:lstStyle/>
        <a:p>
          <a:endParaRPr lang="en-US"/>
        </a:p>
      </dgm:t>
    </dgm:pt>
    <dgm:pt modelId="{F8302F94-2D2E-4169-AEBE-650AFFE1EA77}" type="sibTrans" cxnId="{A2E6553F-7641-4E10-ABD0-8E12B0B0DA79}">
      <dgm:prSet/>
      <dgm:spPr/>
      <dgm:t>
        <a:bodyPr/>
        <a:lstStyle/>
        <a:p>
          <a:endParaRPr lang="en-US"/>
        </a:p>
      </dgm:t>
    </dgm:pt>
    <dgm:pt modelId="{33C0CD03-479E-418A-8894-492411CD4F6C}">
      <dgm:prSet/>
      <dgm:spPr/>
      <dgm:t>
        <a:bodyPr/>
        <a:lstStyle/>
        <a:p>
          <a:r>
            <a:rPr lang="en-US" dirty="0" smtClean="0">
              <a:latin typeface="Calibri" panose="020F0502020204030204" pitchFamily="34" charset="0"/>
            </a:rPr>
            <a:t>Consolidate entry summaries for a month on </a:t>
          </a:r>
          <a:r>
            <a:rPr lang="en-US" b="1" dirty="0" smtClean="0">
              <a:latin typeface="Calibri" panose="020F0502020204030204" pitchFamily="34" charset="0"/>
            </a:rPr>
            <a:t>one statement </a:t>
          </a:r>
        </a:p>
      </dgm:t>
    </dgm:pt>
    <dgm:pt modelId="{4BABBD4A-A57D-4F03-8650-9ED5E8060955}" type="parTrans" cxnId="{D5869C1A-830E-44E6-9CCA-D92620DD0790}">
      <dgm:prSet/>
      <dgm:spPr/>
      <dgm:t>
        <a:bodyPr/>
        <a:lstStyle/>
        <a:p>
          <a:endParaRPr lang="en-US"/>
        </a:p>
      </dgm:t>
    </dgm:pt>
    <dgm:pt modelId="{AE8AA707-0F2A-4E16-BACA-613B386FC49B}" type="sibTrans" cxnId="{D5869C1A-830E-44E6-9CCA-D92620DD0790}">
      <dgm:prSet/>
      <dgm:spPr/>
      <dgm:t>
        <a:bodyPr/>
        <a:lstStyle/>
        <a:p>
          <a:endParaRPr lang="en-US"/>
        </a:p>
      </dgm:t>
    </dgm:pt>
    <dgm:pt modelId="{A5984450-529D-4CB8-A651-1DD8570946EE}">
      <dgm:prSet/>
      <dgm:spPr/>
      <dgm:t>
        <a:bodyPr/>
        <a:lstStyle/>
        <a:p>
          <a:r>
            <a:rPr lang="en-US" dirty="0" smtClean="0">
              <a:latin typeface="Calibri" panose="020F0502020204030204" pitchFamily="34" charset="0"/>
            </a:rPr>
            <a:t>Track activity with </a:t>
          </a:r>
          <a:r>
            <a:rPr lang="en-US" b="1" dirty="0" smtClean="0">
              <a:latin typeface="Calibri" panose="020F0502020204030204" pitchFamily="34" charset="0"/>
            </a:rPr>
            <a:t>customized</a:t>
          </a:r>
          <a:r>
            <a:rPr lang="en-US" dirty="0" smtClean="0">
              <a:latin typeface="Calibri" panose="020F0502020204030204" pitchFamily="34" charset="0"/>
            </a:rPr>
            <a:t> account views</a:t>
          </a:r>
          <a:endParaRPr lang="en-US" dirty="0">
            <a:latin typeface="Calibri" panose="020F0502020204030204" pitchFamily="34" charset="0"/>
          </a:endParaRPr>
        </a:p>
      </dgm:t>
    </dgm:pt>
    <dgm:pt modelId="{7175729C-674D-47A1-8F5A-D839335DC75D}" type="parTrans" cxnId="{4896D41A-8DD1-4738-8B04-43ACCF007B8A}">
      <dgm:prSet/>
      <dgm:spPr/>
      <dgm:t>
        <a:bodyPr/>
        <a:lstStyle/>
        <a:p>
          <a:endParaRPr lang="en-US"/>
        </a:p>
      </dgm:t>
    </dgm:pt>
    <dgm:pt modelId="{316D2731-E809-4551-9E3E-5397B143568D}" type="sibTrans" cxnId="{4896D41A-8DD1-4738-8B04-43ACCF007B8A}">
      <dgm:prSet/>
      <dgm:spPr/>
      <dgm:t>
        <a:bodyPr/>
        <a:lstStyle/>
        <a:p>
          <a:endParaRPr lang="en-US"/>
        </a:p>
      </dgm:t>
    </dgm:pt>
    <dgm:pt modelId="{D68EC7CE-5821-4D3B-8CC3-A709CC448076}" type="pres">
      <dgm:prSet presAssocID="{2A794AEF-D764-4068-89A2-51AD0AACAD45}" presName="linear" presStyleCnt="0">
        <dgm:presLayoutVars>
          <dgm:animLvl val="lvl"/>
          <dgm:resizeHandles val="exact"/>
        </dgm:presLayoutVars>
      </dgm:prSet>
      <dgm:spPr/>
      <dgm:t>
        <a:bodyPr/>
        <a:lstStyle/>
        <a:p>
          <a:endParaRPr lang="en-US"/>
        </a:p>
      </dgm:t>
    </dgm:pt>
    <dgm:pt modelId="{6A76C333-AD17-4895-A9A9-90FBC3BB78EF}" type="pres">
      <dgm:prSet presAssocID="{7F929A06-54CA-438B-9979-894134754125}" presName="parentText" presStyleLbl="node1" presStyleIdx="0" presStyleCnt="5">
        <dgm:presLayoutVars>
          <dgm:chMax val="0"/>
          <dgm:bulletEnabled val="1"/>
        </dgm:presLayoutVars>
      </dgm:prSet>
      <dgm:spPr/>
      <dgm:t>
        <a:bodyPr/>
        <a:lstStyle/>
        <a:p>
          <a:endParaRPr lang="en-US"/>
        </a:p>
      </dgm:t>
    </dgm:pt>
    <dgm:pt modelId="{FCD38657-CC60-4583-B8D0-29CC140A9BFD}" type="pres">
      <dgm:prSet presAssocID="{7F929A06-54CA-438B-9979-894134754125}" presName="childText" presStyleLbl="revTx" presStyleIdx="0" presStyleCnt="5">
        <dgm:presLayoutVars>
          <dgm:bulletEnabled val="1"/>
        </dgm:presLayoutVars>
      </dgm:prSet>
      <dgm:spPr/>
      <dgm:t>
        <a:bodyPr/>
        <a:lstStyle/>
        <a:p>
          <a:endParaRPr lang="en-US"/>
        </a:p>
      </dgm:t>
    </dgm:pt>
    <dgm:pt modelId="{72D74C4D-05D1-4E93-BD81-33E1879E3609}" type="pres">
      <dgm:prSet presAssocID="{956CD87A-A350-4824-BE12-7825D66206F0}" presName="parentText" presStyleLbl="node1" presStyleIdx="1" presStyleCnt="5">
        <dgm:presLayoutVars>
          <dgm:chMax val="0"/>
          <dgm:bulletEnabled val="1"/>
        </dgm:presLayoutVars>
      </dgm:prSet>
      <dgm:spPr/>
      <dgm:t>
        <a:bodyPr/>
        <a:lstStyle/>
        <a:p>
          <a:endParaRPr lang="en-US"/>
        </a:p>
      </dgm:t>
    </dgm:pt>
    <dgm:pt modelId="{2BD8FB97-25E5-46A8-A3BB-047CC7081E08}" type="pres">
      <dgm:prSet presAssocID="{956CD87A-A350-4824-BE12-7825D66206F0}" presName="childText" presStyleLbl="revTx" presStyleIdx="1" presStyleCnt="5">
        <dgm:presLayoutVars>
          <dgm:bulletEnabled val="1"/>
        </dgm:presLayoutVars>
      </dgm:prSet>
      <dgm:spPr/>
      <dgm:t>
        <a:bodyPr/>
        <a:lstStyle/>
        <a:p>
          <a:endParaRPr lang="en-US"/>
        </a:p>
      </dgm:t>
    </dgm:pt>
    <dgm:pt modelId="{10A78370-EAE4-430A-95C1-ACA58A4E8DD7}" type="pres">
      <dgm:prSet presAssocID="{639F4053-4824-4246-A339-850084CB0553}" presName="parentText" presStyleLbl="node1" presStyleIdx="2" presStyleCnt="5">
        <dgm:presLayoutVars>
          <dgm:chMax val="0"/>
          <dgm:bulletEnabled val="1"/>
        </dgm:presLayoutVars>
      </dgm:prSet>
      <dgm:spPr/>
      <dgm:t>
        <a:bodyPr/>
        <a:lstStyle/>
        <a:p>
          <a:endParaRPr lang="en-US"/>
        </a:p>
      </dgm:t>
    </dgm:pt>
    <dgm:pt modelId="{3672813E-BEEC-4AF9-8570-A5D0934A5AFB}" type="pres">
      <dgm:prSet presAssocID="{639F4053-4824-4246-A339-850084CB0553}" presName="childText" presStyleLbl="revTx" presStyleIdx="2" presStyleCnt="5">
        <dgm:presLayoutVars>
          <dgm:bulletEnabled val="1"/>
        </dgm:presLayoutVars>
      </dgm:prSet>
      <dgm:spPr/>
      <dgm:t>
        <a:bodyPr/>
        <a:lstStyle/>
        <a:p>
          <a:endParaRPr lang="en-US"/>
        </a:p>
      </dgm:t>
    </dgm:pt>
    <dgm:pt modelId="{93DD19F4-116C-4AE4-91B1-D4858D57A697}" type="pres">
      <dgm:prSet presAssocID="{5FF820CC-5B15-4831-9D24-3D5EC69ECD7F}" presName="parentText" presStyleLbl="node1" presStyleIdx="3" presStyleCnt="5">
        <dgm:presLayoutVars>
          <dgm:chMax val="0"/>
          <dgm:bulletEnabled val="1"/>
        </dgm:presLayoutVars>
      </dgm:prSet>
      <dgm:spPr/>
      <dgm:t>
        <a:bodyPr/>
        <a:lstStyle/>
        <a:p>
          <a:endParaRPr lang="en-US"/>
        </a:p>
      </dgm:t>
    </dgm:pt>
    <dgm:pt modelId="{72002D0E-9AB9-42D7-8BF3-F1EF6DC53386}" type="pres">
      <dgm:prSet presAssocID="{5FF820CC-5B15-4831-9D24-3D5EC69ECD7F}" presName="childText" presStyleLbl="revTx" presStyleIdx="3" presStyleCnt="5">
        <dgm:presLayoutVars>
          <dgm:bulletEnabled val="1"/>
        </dgm:presLayoutVars>
      </dgm:prSet>
      <dgm:spPr/>
      <dgm:t>
        <a:bodyPr/>
        <a:lstStyle/>
        <a:p>
          <a:endParaRPr lang="en-US"/>
        </a:p>
      </dgm:t>
    </dgm:pt>
    <dgm:pt modelId="{F9C663F2-A906-4E26-9D87-C372CE887F6C}" type="pres">
      <dgm:prSet presAssocID="{7531E134-3210-43B3-A307-8232BEA439E6}" presName="parentText" presStyleLbl="node1" presStyleIdx="4" presStyleCnt="5">
        <dgm:presLayoutVars>
          <dgm:chMax val="0"/>
          <dgm:bulletEnabled val="1"/>
        </dgm:presLayoutVars>
      </dgm:prSet>
      <dgm:spPr/>
      <dgm:t>
        <a:bodyPr/>
        <a:lstStyle/>
        <a:p>
          <a:endParaRPr lang="en-US"/>
        </a:p>
      </dgm:t>
    </dgm:pt>
    <dgm:pt modelId="{86BFB79B-A089-4BAB-823A-299A70C3F80E}" type="pres">
      <dgm:prSet presAssocID="{7531E134-3210-43B3-A307-8232BEA439E6}" presName="childText" presStyleLbl="revTx" presStyleIdx="4" presStyleCnt="5">
        <dgm:presLayoutVars>
          <dgm:bulletEnabled val="1"/>
        </dgm:presLayoutVars>
      </dgm:prSet>
      <dgm:spPr/>
      <dgm:t>
        <a:bodyPr/>
        <a:lstStyle/>
        <a:p>
          <a:endParaRPr lang="en-US"/>
        </a:p>
      </dgm:t>
    </dgm:pt>
  </dgm:ptLst>
  <dgm:cxnLst>
    <dgm:cxn modelId="{553825CA-118C-464E-8DF7-FE18235E473A}" srcId="{2A794AEF-D764-4068-89A2-51AD0AACAD45}" destId="{5FF820CC-5B15-4831-9D24-3D5EC69ECD7F}" srcOrd="3" destOrd="0" parTransId="{924BCD01-2D3D-4211-B2EA-EFA6CA5575AA}" sibTransId="{CA978299-936F-4FF5-A5E7-A3DBC0277064}"/>
    <dgm:cxn modelId="{EBF5A2BA-D035-4F44-9EB9-18FB1D623EE6}" srcId="{7F929A06-54CA-438B-9979-894134754125}" destId="{F7A856E4-41CF-4E94-89FA-258F86E9BE47}" srcOrd="2" destOrd="0" parTransId="{3D10D6B8-6D6D-4C20-A8C0-4727594E6896}" sibTransId="{14E4B6E0-B304-4305-AAE8-9A8D697959BC}"/>
    <dgm:cxn modelId="{6950BE3D-3A27-4EED-8163-4F110EA1B0F5}" type="presOf" srcId="{5FF820CC-5B15-4831-9D24-3D5EC69ECD7F}" destId="{93DD19F4-116C-4AE4-91B1-D4858D57A697}" srcOrd="0" destOrd="0" presId="urn:microsoft.com/office/officeart/2005/8/layout/vList2"/>
    <dgm:cxn modelId="{D65D6362-1C26-499E-AD63-ACE90BE5985A}" type="presOf" srcId="{65D1223F-A262-4445-9A86-20E9B5308AB4}" destId="{FCD38657-CC60-4583-B8D0-29CC140A9BFD}" srcOrd="0" destOrd="1" presId="urn:microsoft.com/office/officeart/2005/8/layout/vList2"/>
    <dgm:cxn modelId="{AEAA2638-FE66-494B-85A0-D4D144515D12}" type="presOf" srcId="{E72DFBD3-50AE-4AEA-9DE3-8809A3168750}" destId="{FCD38657-CC60-4583-B8D0-29CC140A9BFD}" srcOrd="0" destOrd="3" presId="urn:microsoft.com/office/officeart/2005/8/layout/vList2"/>
    <dgm:cxn modelId="{331C4DBE-6A86-40B0-8B72-60F694B261D6}" srcId="{956CD87A-A350-4824-BE12-7825D66206F0}" destId="{2875CC24-3EDC-4BF6-A895-A36B736DC9B8}" srcOrd="1" destOrd="0" parTransId="{6A9DE84C-7EBC-4E51-AB71-4DC4912A8A0D}" sibTransId="{7E2409E6-852B-4514-8B80-8616D3296502}"/>
    <dgm:cxn modelId="{FC01F34F-0620-4EFC-A37A-4301F2AFA2E7}" type="presOf" srcId="{F7A856E4-41CF-4E94-89FA-258F86E9BE47}" destId="{FCD38657-CC60-4583-B8D0-29CC140A9BFD}" srcOrd="0" destOrd="2" presId="urn:microsoft.com/office/officeart/2005/8/layout/vList2"/>
    <dgm:cxn modelId="{06117AC0-45CD-4EA7-8171-49105BD6FD7B}" type="presOf" srcId="{9F684358-24E2-4018-A3AD-C135077CFABD}" destId="{3672813E-BEEC-4AF9-8570-A5D0934A5AFB}" srcOrd="0" destOrd="2" presId="urn:microsoft.com/office/officeart/2005/8/layout/vList2"/>
    <dgm:cxn modelId="{D922F66D-FF67-4D76-A745-743BE259FD0F}" type="presOf" srcId="{C364EEC9-B7C1-44B4-B81A-6D3364F1837A}" destId="{FCD38657-CC60-4583-B8D0-29CC140A9BFD}" srcOrd="0" destOrd="0" presId="urn:microsoft.com/office/officeart/2005/8/layout/vList2"/>
    <dgm:cxn modelId="{FC5C92DB-C6CE-436B-B161-278B5C6D8A9B}" type="presOf" srcId="{639F4053-4824-4246-A339-850084CB0553}" destId="{10A78370-EAE4-430A-95C1-ACA58A4E8DD7}" srcOrd="0" destOrd="0" presId="urn:microsoft.com/office/officeart/2005/8/layout/vList2"/>
    <dgm:cxn modelId="{E89DBDBE-CC6A-4763-B887-B750D2046765}" srcId="{2A794AEF-D764-4068-89A2-51AD0AACAD45}" destId="{956CD87A-A350-4824-BE12-7825D66206F0}" srcOrd="1" destOrd="0" parTransId="{D2FE34C3-D4FD-4775-B818-93B7CC71655E}" sibTransId="{3610DBBE-294A-4781-A71F-82883359BF8E}"/>
    <dgm:cxn modelId="{89556411-F5C1-476E-A250-939DDC8131F2}" srcId="{5FF820CC-5B15-4831-9D24-3D5EC69ECD7F}" destId="{3243CBE1-C5B7-461C-8861-9A4D57B86C2C}" srcOrd="1" destOrd="0" parTransId="{1BB26D2C-8E45-4AD3-AFC6-3E93459B918F}" sibTransId="{086E5947-A324-4BE0-971D-11A704F0C923}"/>
    <dgm:cxn modelId="{AEF549BA-49FE-4DEE-A4C5-4BF23E87C037}" type="presOf" srcId="{956CD87A-A350-4824-BE12-7825D66206F0}" destId="{72D74C4D-05D1-4E93-BD81-33E1879E3609}" srcOrd="0" destOrd="0" presId="urn:microsoft.com/office/officeart/2005/8/layout/vList2"/>
    <dgm:cxn modelId="{6A8D13A2-B1BA-48F5-8084-BF074EE07DA0}" type="presOf" srcId="{7F929A06-54CA-438B-9979-894134754125}" destId="{6A76C333-AD17-4895-A9A9-90FBC3BB78EF}" srcOrd="0" destOrd="0" presId="urn:microsoft.com/office/officeart/2005/8/layout/vList2"/>
    <dgm:cxn modelId="{2619B573-3848-4A29-8327-DBAFB457E13E}" type="presOf" srcId="{2875CC24-3EDC-4BF6-A895-A36B736DC9B8}" destId="{2BD8FB97-25E5-46A8-A3BB-047CC7081E08}" srcOrd="0" destOrd="1" presId="urn:microsoft.com/office/officeart/2005/8/layout/vList2"/>
    <dgm:cxn modelId="{47A028EF-D1FD-4693-B2D3-5CD23B5186E3}" type="presOf" srcId="{7531E134-3210-43B3-A307-8232BEA439E6}" destId="{F9C663F2-A906-4E26-9D87-C372CE887F6C}" srcOrd="0" destOrd="0" presId="urn:microsoft.com/office/officeart/2005/8/layout/vList2"/>
    <dgm:cxn modelId="{342AF2B5-037A-4F59-972F-FD176AD8AA11}" srcId="{7F929A06-54CA-438B-9979-894134754125}" destId="{65D1223F-A262-4445-9A86-20E9B5308AB4}" srcOrd="1" destOrd="0" parTransId="{635AC8C1-A863-457F-8A68-191A50D2438E}" sibTransId="{31BBCAB6-1446-414D-A1F7-6A666CA09E92}"/>
    <dgm:cxn modelId="{67307D6A-6262-417A-9F4B-AC1F5AD5D5CF}" type="presOf" srcId="{A19580BC-726E-4936-B23F-7D35817D55F7}" destId="{2BD8FB97-25E5-46A8-A3BB-047CC7081E08}" srcOrd="0" destOrd="0" presId="urn:microsoft.com/office/officeart/2005/8/layout/vList2"/>
    <dgm:cxn modelId="{FDB40811-7AFD-447C-BE8D-8827923A9598}" type="presOf" srcId="{E2060AD7-B9C8-4681-92B1-F9D4FD4CBE93}" destId="{3672813E-BEEC-4AF9-8570-A5D0934A5AFB}" srcOrd="0" destOrd="1" presId="urn:microsoft.com/office/officeart/2005/8/layout/vList2"/>
    <dgm:cxn modelId="{1D43D305-C49E-4343-8904-8815D6893B3E}" srcId="{956CD87A-A350-4824-BE12-7825D66206F0}" destId="{A19580BC-726E-4936-B23F-7D35817D55F7}" srcOrd="0" destOrd="0" parTransId="{8D595726-EEDE-4A0C-9911-3831F9A3387F}" sibTransId="{CA5AFFEA-D1C0-4A55-8293-7D0D25BE73A5}"/>
    <dgm:cxn modelId="{C795ED00-7C6C-4036-A8A7-1FAEEA9743E9}" srcId="{2A794AEF-D764-4068-89A2-51AD0AACAD45}" destId="{639F4053-4824-4246-A339-850084CB0553}" srcOrd="2" destOrd="0" parTransId="{8024694B-999B-4683-99F0-7E3EE590B169}" sibTransId="{4AB3D3A0-467B-4565-8FE1-1C636B205636}"/>
    <dgm:cxn modelId="{A2E6553F-7641-4E10-ABD0-8E12B0B0DA79}" srcId="{7531E134-3210-43B3-A307-8232BEA439E6}" destId="{63510127-B3B8-4158-9B7E-BF26216BEA90}" srcOrd="0" destOrd="0" parTransId="{CF683F74-DB7F-4626-9EA2-A0966AA4C8AD}" sibTransId="{F8302F94-2D2E-4169-AEBE-650AFFE1EA77}"/>
    <dgm:cxn modelId="{B7385C3D-E952-4F1F-9018-EB210647BBB0}" srcId="{7F929A06-54CA-438B-9979-894134754125}" destId="{E72DFBD3-50AE-4AEA-9DE3-8809A3168750}" srcOrd="3" destOrd="0" parTransId="{7654BF8E-021F-4071-A8AF-6CE2C37AB1BA}" sibTransId="{70C32CDB-E50E-476A-804B-DDB3E6430D87}"/>
    <dgm:cxn modelId="{55CC5117-2461-4943-8657-8F58BF1E7DAF}" srcId="{2A794AEF-D764-4068-89A2-51AD0AACAD45}" destId="{7531E134-3210-43B3-A307-8232BEA439E6}" srcOrd="4" destOrd="0" parTransId="{7518DFD3-4956-470F-86E8-6409A76A8896}" sibTransId="{9680677A-EF4A-4A3A-A34D-42664589F363}"/>
    <dgm:cxn modelId="{D5869C1A-830E-44E6-9CCA-D92620DD0790}" srcId="{7531E134-3210-43B3-A307-8232BEA439E6}" destId="{33C0CD03-479E-418A-8894-492411CD4F6C}" srcOrd="1" destOrd="0" parTransId="{4BABBD4A-A57D-4F03-8650-9ED5E8060955}" sibTransId="{AE8AA707-0F2A-4E16-BACA-613B386FC49B}"/>
    <dgm:cxn modelId="{11177C6E-DB1A-4A22-BFAE-41DCADD88BF6}" srcId="{5FF820CC-5B15-4831-9D24-3D5EC69ECD7F}" destId="{541A24C3-5718-42B7-9605-C805C588EE70}" srcOrd="2" destOrd="0" parTransId="{B1E8ED94-7816-4414-B982-A28554AF9030}" sibTransId="{9D387DC4-120C-4E00-A10C-6B48B03E0206}"/>
    <dgm:cxn modelId="{D8B3686C-8256-42DC-B6B9-8A53EDD3DEF8}" type="presOf" srcId="{541A24C3-5718-42B7-9605-C805C588EE70}" destId="{72002D0E-9AB9-42D7-8BF3-F1EF6DC53386}" srcOrd="0" destOrd="2" presId="urn:microsoft.com/office/officeart/2005/8/layout/vList2"/>
    <dgm:cxn modelId="{54FE71C6-0614-49C1-8819-F69DD70FD816}" type="presOf" srcId="{851CFAA5-A673-4453-87B5-362B67B4804B}" destId="{3672813E-BEEC-4AF9-8570-A5D0934A5AFB}" srcOrd="0" destOrd="0" presId="urn:microsoft.com/office/officeart/2005/8/layout/vList2"/>
    <dgm:cxn modelId="{11201F6F-08B3-4C12-B737-A9BAB8BB0090}" type="presOf" srcId="{A5984450-529D-4CB8-A651-1DD8570946EE}" destId="{86BFB79B-A089-4BAB-823A-299A70C3F80E}" srcOrd="0" destOrd="2" presId="urn:microsoft.com/office/officeart/2005/8/layout/vList2"/>
    <dgm:cxn modelId="{DE8A5543-F11C-4776-9322-5B98A4B6FD0F}" srcId="{7F929A06-54CA-438B-9979-894134754125}" destId="{C364EEC9-B7C1-44B4-B81A-6D3364F1837A}" srcOrd="0" destOrd="0" parTransId="{A71F8771-0897-42F9-A98F-7DB46B11955D}" sibTransId="{25A5CC83-3EBD-4B71-8324-88D48722DDD6}"/>
    <dgm:cxn modelId="{25F4552A-9942-419A-B26A-25B8058D8F3C}" srcId="{639F4053-4824-4246-A339-850084CB0553}" destId="{9F684358-24E2-4018-A3AD-C135077CFABD}" srcOrd="2" destOrd="0" parTransId="{F2A56FA8-752A-4DE6-9585-BE0ED42ECD0D}" sibTransId="{ED4BC6F8-9A0E-42A3-A405-E78DD9B9CDE7}"/>
    <dgm:cxn modelId="{2D868FFE-E55D-46EA-A175-98C96320C7D3}" type="presOf" srcId="{3243CBE1-C5B7-461C-8861-9A4D57B86C2C}" destId="{72002D0E-9AB9-42D7-8BF3-F1EF6DC53386}" srcOrd="0" destOrd="1" presId="urn:microsoft.com/office/officeart/2005/8/layout/vList2"/>
    <dgm:cxn modelId="{27B3EE4B-33BF-437F-9DAC-3C7632194115}" type="presOf" srcId="{33C0CD03-479E-418A-8894-492411CD4F6C}" destId="{86BFB79B-A089-4BAB-823A-299A70C3F80E}" srcOrd="0" destOrd="1" presId="urn:microsoft.com/office/officeart/2005/8/layout/vList2"/>
    <dgm:cxn modelId="{E942F2D5-F061-41CE-8ACE-1AEC510C1C55}" type="presOf" srcId="{63510127-B3B8-4158-9B7E-BF26216BEA90}" destId="{86BFB79B-A089-4BAB-823A-299A70C3F80E}" srcOrd="0" destOrd="0" presId="urn:microsoft.com/office/officeart/2005/8/layout/vList2"/>
    <dgm:cxn modelId="{881E0ECB-2CAB-41FB-9C5B-DAA50E5355E9}" srcId="{639F4053-4824-4246-A339-850084CB0553}" destId="{851CFAA5-A673-4453-87B5-362B67B4804B}" srcOrd="0" destOrd="0" parTransId="{20912A63-C2F0-485E-9287-A12866D9CDB0}" sibTransId="{7F7029A4-CFCB-4EB3-A2B8-8EE99F3CA520}"/>
    <dgm:cxn modelId="{0DE5EC23-C28F-4382-B6AA-B2E16295817F}" type="presOf" srcId="{2A794AEF-D764-4068-89A2-51AD0AACAD45}" destId="{D68EC7CE-5821-4D3B-8CC3-A709CC448076}" srcOrd="0" destOrd="0" presId="urn:microsoft.com/office/officeart/2005/8/layout/vList2"/>
    <dgm:cxn modelId="{588A6540-E957-4F92-A269-09803291B848}" srcId="{639F4053-4824-4246-A339-850084CB0553}" destId="{E2060AD7-B9C8-4681-92B1-F9D4FD4CBE93}" srcOrd="1" destOrd="0" parTransId="{AAC99623-A29F-417F-8D01-94513541F0A8}" sibTransId="{4B5B0A0A-06F6-4AD0-B6F3-1F1BE3AD727C}"/>
    <dgm:cxn modelId="{CA815EF3-46E9-457E-86DF-6C4BB0295DC2}" srcId="{2A794AEF-D764-4068-89A2-51AD0AACAD45}" destId="{7F929A06-54CA-438B-9979-894134754125}" srcOrd="0" destOrd="0" parTransId="{C82EA526-4F61-460B-9D7B-60C3EC33AAE6}" sibTransId="{BBAD194E-385C-4243-ABE9-E45A5194A52B}"/>
    <dgm:cxn modelId="{4896D41A-8DD1-4738-8B04-43ACCF007B8A}" srcId="{7531E134-3210-43B3-A307-8232BEA439E6}" destId="{A5984450-529D-4CB8-A651-1DD8570946EE}" srcOrd="2" destOrd="0" parTransId="{7175729C-674D-47A1-8F5A-D839335DC75D}" sibTransId="{316D2731-E809-4551-9E3E-5397B143568D}"/>
    <dgm:cxn modelId="{E954493B-0559-43F7-BA2A-867641F4D5CC}" type="presOf" srcId="{B17F16DF-4610-40A7-B8C8-4D2B479ACB72}" destId="{72002D0E-9AB9-42D7-8BF3-F1EF6DC53386}" srcOrd="0" destOrd="0" presId="urn:microsoft.com/office/officeart/2005/8/layout/vList2"/>
    <dgm:cxn modelId="{9D47BDA1-89EF-4BCB-8C30-3064FCA1DBC9}" srcId="{5FF820CC-5B15-4831-9D24-3D5EC69ECD7F}" destId="{B17F16DF-4610-40A7-B8C8-4D2B479ACB72}" srcOrd="0" destOrd="0" parTransId="{BFAA370D-8429-4A7D-AF92-887B926B24C7}" sibTransId="{3C7316F3-B11E-4B7E-80AC-DB6F1197E9D7}"/>
    <dgm:cxn modelId="{4CB1CF14-B9DC-4223-AA0F-3D9F5937FCB8}" type="presParOf" srcId="{D68EC7CE-5821-4D3B-8CC3-A709CC448076}" destId="{6A76C333-AD17-4895-A9A9-90FBC3BB78EF}" srcOrd="0" destOrd="0" presId="urn:microsoft.com/office/officeart/2005/8/layout/vList2"/>
    <dgm:cxn modelId="{1330C064-F672-4C8A-8803-0597753E805C}" type="presParOf" srcId="{D68EC7CE-5821-4D3B-8CC3-A709CC448076}" destId="{FCD38657-CC60-4583-B8D0-29CC140A9BFD}" srcOrd="1" destOrd="0" presId="urn:microsoft.com/office/officeart/2005/8/layout/vList2"/>
    <dgm:cxn modelId="{EAD549AC-7CA0-4771-B59F-D1A52A57DF18}" type="presParOf" srcId="{D68EC7CE-5821-4D3B-8CC3-A709CC448076}" destId="{72D74C4D-05D1-4E93-BD81-33E1879E3609}" srcOrd="2" destOrd="0" presId="urn:microsoft.com/office/officeart/2005/8/layout/vList2"/>
    <dgm:cxn modelId="{621BB7AD-1B9B-410C-B01C-9A6A208933EA}" type="presParOf" srcId="{D68EC7CE-5821-4D3B-8CC3-A709CC448076}" destId="{2BD8FB97-25E5-46A8-A3BB-047CC7081E08}" srcOrd="3" destOrd="0" presId="urn:microsoft.com/office/officeart/2005/8/layout/vList2"/>
    <dgm:cxn modelId="{6330CA95-BEC8-4E2A-BC34-F3CEBF01C4C8}" type="presParOf" srcId="{D68EC7CE-5821-4D3B-8CC3-A709CC448076}" destId="{10A78370-EAE4-430A-95C1-ACA58A4E8DD7}" srcOrd="4" destOrd="0" presId="urn:microsoft.com/office/officeart/2005/8/layout/vList2"/>
    <dgm:cxn modelId="{BFC62083-4D61-413C-B6AA-B3F034F68129}" type="presParOf" srcId="{D68EC7CE-5821-4D3B-8CC3-A709CC448076}" destId="{3672813E-BEEC-4AF9-8570-A5D0934A5AFB}" srcOrd="5" destOrd="0" presId="urn:microsoft.com/office/officeart/2005/8/layout/vList2"/>
    <dgm:cxn modelId="{4C76A679-A7B1-45A4-8495-43CD3499FF4E}" type="presParOf" srcId="{D68EC7CE-5821-4D3B-8CC3-A709CC448076}" destId="{93DD19F4-116C-4AE4-91B1-D4858D57A697}" srcOrd="6" destOrd="0" presId="urn:microsoft.com/office/officeart/2005/8/layout/vList2"/>
    <dgm:cxn modelId="{63D22AC8-9432-434F-9690-E212CB8FA78F}" type="presParOf" srcId="{D68EC7CE-5821-4D3B-8CC3-A709CC448076}" destId="{72002D0E-9AB9-42D7-8BF3-F1EF6DC53386}" srcOrd="7" destOrd="0" presId="urn:microsoft.com/office/officeart/2005/8/layout/vList2"/>
    <dgm:cxn modelId="{A334A444-DA03-45E5-9A04-B4A7B0B31442}" type="presParOf" srcId="{D68EC7CE-5821-4D3B-8CC3-A709CC448076}" destId="{F9C663F2-A906-4E26-9D87-C372CE887F6C}" srcOrd="8" destOrd="0" presId="urn:microsoft.com/office/officeart/2005/8/layout/vList2"/>
    <dgm:cxn modelId="{5EC36D25-0C51-40F7-B8AC-C59E951DD936}" type="presParOf" srcId="{D68EC7CE-5821-4D3B-8CC3-A709CC448076}" destId="{86BFB79B-A089-4BAB-823A-299A70C3F80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6C333-AD17-4895-A9A9-90FBC3BB78EF}">
      <dsp:nvSpPr>
        <dsp:cNvPr id="0" name=""/>
        <dsp:cNvSpPr/>
      </dsp:nvSpPr>
      <dsp:spPr>
        <a:xfrm>
          <a:off x="0" y="197358"/>
          <a:ext cx="5850676" cy="4077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latin typeface="Calibri" panose="020F0502020204030204" pitchFamily="34" charset="0"/>
            </a:rPr>
            <a:t>Manifest Submissions</a:t>
          </a:r>
          <a:endParaRPr lang="en-US" sz="1700" kern="1200" dirty="0"/>
        </a:p>
      </dsp:txBody>
      <dsp:txXfrm>
        <a:off x="19904" y="217262"/>
        <a:ext cx="5810868" cy="367937"/>
      </dsp:txXfrm>
    </dsp:sp>
    <dsp:sp modelId="{FCD38657-CC60-4583-B8D0-29CC140A9BFD}">
      <dsp:nvSpPr>
        <dsp:cNvPr id="0" name=""/>
        <dsp:cNvSpPr/>
      </dsp:nvSpPr>
      <dsp:spPr>
        <a:xfrm>
          <a:off x="0" y="605103"/>
          <a:ext cx="5850676" cy="89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kern="1200" dirty="0" smtClean="0">
              <a:latin typeface="Calibri" panose="020F0502020204030204" pitchFamily="34" charset="0"/>
            </a:rPr>
            <a:t>File </a:t>
          </a:r>
          <a:r>
            <a:rPr lang="en-US" sz="1300" b="1" kern="1200" dirty="0" smtClean="0">
              <a:latin typeface="Calibri" panose="020F0502020204030204" pitchFamily="34" charset="0"/>
            </a:rPr>
            <a:t>electronic</a:t>
          </a:r>
          <a:r>
            <a:rPr lang="en-US" sz="1300" kern="1200" dirty="0" smtClean="0">
              <a:latin typeface="Calibri" panose="020F0502020204030204" pitchFamily="34" charset="0"/>
            </a:rPr>
            <a:t> truck manifests (include ACE Portal filing)</a:t>
          </a:r>
        </a:p>
        <a:p>
          <a:pPr marL="114300" lvl="1" indent="-114300" algn="l" defTabSz="577850">
            <a:lnSpc>
              <a:spcPct val="90000"/>
            </a:lnSpc>
            <a:spcBef>
              <a:spcPct val="0"/>
            </a:spcBef>
            <a:spcAft>
              <a:spcPct val="20000"/>
            </a:spcAft>
            <a:buChar char="••"/>
          </a:pPr>
          <a:r>
            <a:rPr lang="en-US" sz="1300" kern="1200" dirty="0" smtClean="0">
              <a:latin typeface="Calibri" panose="020F0502020204030204" pitchFamily="34" charset="0"/>
            </a:rPr>
            <a:t>Designate </a:t>
          </a:r>
          <a:r>
            <a:rPr lang="en-US" sz="1300" b="1" kern="1200" dirty="0" smtClean="0">
              <a:latin typeface="Calibri" panose="020F0502020204030204" pitchFamily="34" charset="0"/>
            </a:rPr>
            <a:t>authorized partners </a:t>
          </a:r>
          <a:r>
            <a:rPr lang="en-US" sz="1300" kern="1200" dirty="0" smtClean="0">
              <a:latin typeface="Calibri" panose="020F0502020204030204" pitchFamily="34" charset="0"/>
            </a:rPr>
            <a:t>who can use carrier custodial bonds</a:t>
          </a:r>
        </a:p>
        <a:p>
          <a:pPr marL="114300" lvl="1" indent="-114300" algn="l" defTabSz="577850">
            <a:lnSpc>
              <a:spcPct val="90000"/>
            </a:lnSpc>
            <a:spcBef>
              <a:spcPct val="0"/>
            </a:spcBef>
            <a:spcAft>
              <a:spcPct val="20000"/>
            </a:spcAft>
            <a:buChar char="••"/>
          </a:pPr>
          <a:r>
            <a:rPr lang="en-US" sz="1300" kern="1200" dirty="0" smtClean="0">
              <a:latin typeface="Calibri" panose="020F0502020204030204" pitchFamily="34" charset="0"/>
            </a:rPr>
            <a:t>Receive </a:t>
          </a:r>
          <a:r>
            <a:rPr lang="en-US" sz="1300" b="1" kern="1200" dirty="0" smtClean="0">
              <a:latin typeface="Calibri" panose="020F0502020204030204" pitchFamily="34" charset="0"/>
            </a:rPr>
            <a:t>enhanced visibility </a:t>
          </a:r>
          <a:r>
            <a:rPr lang="en-US" sz="1300" kern="1200" dirty="0" smtClean="0">
              <a:latin typeface="Calibri" panose="020F0502020204030204" pitchFamily="34" charset="0"/>
            </a:rPr>
            <a:t>of cargo status</a:t>
          </a:r>
        </a:p>
        <a:p>
          <a:pPr marL="114300" lvl="1" indent="-114300" algn="l" defTabSz="577850">
            <a:lnSpc>
              <a:spcPct val="90000"/>
            </a:lnSpc>
            <a:spcBef>
              <a:spcPct val="0"/>
            </a:spcBef>
            <a:spcAft>
              <a:spcPct val="20000"/>
            </a:spcAft>
            <a:buChar char="••"/>
          </a:pPr>
          <a:r>
            <a:rPr lang="en-US" sz="1300" b="1" kern="1200" dirty="0" smtClean="0">
              <a:latin typeface="Calibri" panose="020F0502020204030204" pitchFamily="34" charset="0"/>
            </a:rPr>
            <a:t>Reduce wait time </a:t>
          </a:r>
          <a:r>
            <a:rPr lang="en-US" sz="1300" kern="1200" dirty="0" smtClean="0">
              <a:latin typeface="Calibri" panose="020F0502020204030204" pitchFamily="34" charset="0"/>
            </a:rPr>
            <a:t>at Ports of Entry </a:t>
          </a:r>
        </a:p>
      </dsp:txBody>
      <dsp:txXfrm>
        <a:off x="0" y="605103"/>
        <a:ext cx="5850676" cy="897345"/>
      </dsp:txXfrm>
    </dsp:sp>
    <dsp:sp modelId="{72D74C4D-05D1-4E93-BD81-33E1879E3609}">
      <dsp:nvSpPr>
        <dsp:cNvPr id="0" name=""/>
        <dsp:cNvSpPr/>
      </dsp:nvSpPr>
      <dsp:spPr>
        <a:xfrm>
          <a:off x="0" y="1502448"/>
          <a:ext cx="5850676" cy="4077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smtClean="0"/>
            <a:t>Entry Submissions (Cargo Release)</a:t>
          </a:r>
          <a:endParaRPr lang="en-US" sz="1700" kern="1200" dirty="0" smtClean="0">
            <a:latin typeface="Calibri" panose="020F0502020204030204" pitchFamily="34" charset="0"/>
          </a:endParaRPr>
        </a:p>
      </dsp:txBody>
      <dsp:txXfrm>
        <a:off x="19904" y="1522352"/>
        <a:ext cx="5810868" cy="367937"/>
      </dsp:txXfrm>
    </dsp:sp>
    <dsp:sp modelId="{2BD8FB97-25E5-46A8-A3BB-047CC7081E08}">
      <dsp:nvSpPr>
        <dsp:cNvPr id="0" name=""/>
        <dsp:cNvSpPr/>
      </dsp:nvSpPr>
      <dsp:spPr>
        <a:xfrm>
          <a:off x="0" y="1910193"/>
          <a:ext cx="5850676"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dirty="0" smtClean="0">
              <a:latin typeface="Calibri" panose="020F0502020204030204" pitchFamily="34" charset="0"/>
            </a:rPr>
            <a:t>Streamline</a:t>
          </a:r>
          <a:r>
            <a:rPr lang="en-US" sz="1300" kern="1200" dirty="0" smtClean="0">
              <a:latin typeface="Calibri" panose="020F0502020204030204" pitchFamily="34" charset="0"/>
            </a:rPr>
            <a:t> submission of data elements </a:t>
          </a:r>
        </a:p>
        <a:p>
          <a:pPr marL="114300" lvl="1" indent="-114300" algn="l" defTabSz="577850">
            <a:lnSpc>
              <a:spcPct val="90000"/>
            </a:lnSpc>
            <a:spcBef>
              <a:spcPct val="0"/>
            </a:spcBef>
            <a:spcAft>
              <a:spcPct val="20000"/>
            </a:spcAft>
            <a:buChar char="••"/>
          </a:pPr>
          <a:r>
            <a:rPr lang="en-US" sz="1300" b="1" kern="1200" dirty="0" smtClean="0">
              <a:latin typeface="Calibri" panose="020F0502020204030204" pitchFamily="34" charset="0"/>
            </a:rPr>
            <a:t>Remove requirement </a:t>
          </a:r>
          <a:r>
            <a:rPr lang="en-US" sz="1300" kern="1200" dirty="0" smtClean="0">
              <a:latin typeface="Calibri" panose="020F0502020204030204" pitchFamily="34" charset="0"/>
            </a:rPr>
            <a:t>to file paper CBP </a:t>
          </a:r>
          <a:r>
            <a:rPr lang="en-US" sz="1300" b="0" kern="1200" dirty="0" smtClean="0">
              <a:latin typeface="Calibri" panose="020F0502020204030204" pitchFamily="34" charset="0"/>
            </a:rPr>
            <a:t>Form 3461 </a:t>
          </a:r>
        </a:p>
      </dsp:txBody>
      <dsp:txXfrm>
        <a:off x="0" y="1910193"/>
        <a:ext cx="5850676" cy="448672"/>
      </dsp:txXfrm>
    </dsp:sp>
    <dsp:sp modelId="{10A78370-EAE4-430A-95C1-ACA58A4E8DD7}">
      <dsp:nvSpPr>
        <dsp:cNvPr id="0" name=""/>
        <dsp:cNvSpPr/>
      </dsp:nvSpPr>
      <dsp:spPr>
        <a:xfrm>
          <a:off x="0" y="2358866"/>
          <a:ext cx="5850676" cy="4077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smtClean="0"/>
            <a:t>Entry Summary Submissions</a:t>
          </a:r>
          <a:endParaRPr lang="en-US" sz="1700" kern="1200" dirty="0" smtClean="0">
            <a:latin typeface="Calibri" panose="020F0502020204030204" pitchFamily="34" charset="0"/>
          </a:endParaRPr>
        </a:p>
      </dsp:txBody>
      <dsp:txXfrm>
        <a:off x="19904" y="2378770"/>
        <a:ext cx="5810868" cy="367937"/>
      </dsp:txXfrm>
    </dsp:sp>
    <dsp:sp modelId="{3672813E-BEEC-4AF9-8570-A5D0934A5AFB}">
      <dsp:nvSpPr>
        <dsp:cNvPr id="0" name=""/>
        <dsp:cNvSpPr/>
      </dsp:nvSpPr>
      <dsp:spPr>
        <a:xfrm>
          <a:off x="0" y="2766611"/>
          <a:ext cx="5850676"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59" tIns="21590" rIns="120904" bIns="21590" numCol="1" spcCol="1270" anchor="t" anchorCtr="0">
          <a:noAutofit/>
        </a:bodyPr>
        <a:lstStyle/>
        <a:p>
          <a:pPr marL="114300" marR="0" lvl="1" indent="-114300" algn="l" defTabSz="577850" eaLnBrk="1" fontAlgn="auto" latinLnBrk="0" hangingPunct="1">
            <a:lnSpc>
              <a:spcPct val="90000"/>
            </a:lnSpc>
            <a:spcBef>
              <a:spcPct val="0"/>
            </a:spcBef>
            <a:spcAft>
              <a:spcPct val="20000"/>
            </a:spcAft>
            <a:buClrTx/>
            <a:buSzTx/>
            <a:buFontTx/>
            <a:buChar char="••"/>
            <a:tabLst/>
            <a:defRPr/>
          </a:pPr>
          <a:r>
            <a:rPr lang="en-US" sz="1300" b="1" kern="1200" dirty="0" smtClean="0">
              <a:latin typeface="Calibri" panose="020F0502020204030204" pitchFamily="34" charset="0"/>
            </a:rPr>
            <a:t>Increase traceability for audit and expedite release </a:t>
          </a:r>
          <a:r>
            <a:rPr lang="en-US" sz="1300" b="0" kern="1200" dirty="0" smtClean="0">
              <a:latin typeface="Calibri" panose="020F0502020204030204" pitchFamily="34" charset="0"/>
            </a:rPr>
            <a:t>via eBond</a:t>
          </a:r>
        </a:p>
        <a:p>
          <a:pPr marL="114300" marR="0" lvl="1" indent="-114300" algn="l" defTabSz="577850" eaLnBrk="1" fontAlgn="auto" latinLnBrk="0" hangingPunct="1">
            <a:lnSpc>
              <a:spcPct val="90000"/>
            </a:lnSpc>
            <a:spcBef>
              <a:spcPct val="0"/>
            </a:spcBef>
            <a:spcAft>
              <a:spcPct val="20000"/>
            </a:spcAft>
            <a:buClrTx/>
            <a:buSzTx/>
            <a:buFontTx/>
            <a:buChar char="••"/>
            <a:tabLst/>
            <a:defRPr/>
          </a:pPr>
          <a:r>
            <a:rPr lang="en-US" sz="1300" kern="1200" dirty="0" smtClean="0">
              <a:latin typeface="Calibri" panose="020F0502020204030204" pitchFamily="34" charset="0"/>
            </a:rPr>
            <a:t>Replace paper processes with </a:t>
          </a:r>
          <a:r>
            <a:rPr lang="en-US" sz="1300" b="1" kern="1200" dirty="0" smtClean="0">
              <a:latin typeface="Calibri" panose="020F0502020204030204" pitchFamily="34" charset="0"/>
            </a:rPr>
            <a:t>electronic</a:t>
          </a:r>
          <a:r>
            <a:rPr lang="en-US" sz="1300" kern="1200" dirty="0" smtClean="0">
              <a:latin typeface="Calibri" panose="020F0502020204030204" pitchFamily="34" charset="0"/>
            </a:rPr>
            <a:t> </a:t>
          </a:r>
          <a:r>
            <a:rPr lang="en-US" sz="1300" b="1" kern="1200" dirty="0" smtClean="0">
              <a:latin typeface="Calibri" panose="020F0502020204030204" pitchFamily="34" charset="0"/>
            </a:rPr>
            <a:t>post summary corrections</a:t>
          </a:r>
        </a:p>
        <a:p>
          <a:pPr marL="114300" marR="0" lvl="1" indent="-114300" algn="l" defTabSz="577850" eaLnBrk="1" fontAlgn="auto" latinLnBrk="0" hangingPunct="1">
            <a:lnSpc>
              <a:spcPct val="90000"/>
            </a:lnSpc>
            <a:spcBef>
              <a:spcPct val="0"/>
            </a:spcBef>
            <a:spcAft>
              <a:spcPct val="20000"/>
            </a:spcAft>
            <a:buClrTx/>
            <a:buSzTx/>
            <a:buFontTx/>
            <a:buChar char="••"/>
            <a:tabLst/>
            <a:defRPr/>
          </a:pPr>
          <a:r>
            <a:rPr lang="en-US" sz="1300" kern="1200" dirty="0" smtClean="0">
              <a:latin typeface="Calibri" panose="020F0502020204030204" pitchFamily="34" charset="0"/>
            </a:rPr>
            <a:t> </a:t>
          </a:r>
          <a:r>
            <a:rPr lang="en-US" sz="1300" b="1" kern="1200" dirty="0" smtClean="0">
              <a:latin typeface="Calibri" panose="020F0502020204030204" pitchFamily="34" charset="0"/>
            </a:rPr>
            <a:t>Reduce invoice transmissions </a:t>
          </a:r>
          <a:r>
            <a:rPr lang="en-US" sz="1300" kern="1200" dirty="0" smtClean="0">
              <a:latin typeface="Calibri" panose="020F0502020204030204" pitchFamily="34" charset="0"/>
            </a:rPr>
            <a:t>through Census Overrides</a:t>
          </a:r>
        </a:p>
      </dsp:txBody>
      <dsp:txXfrm>
        <a:off x="0" y="2766611"/>
        <a:ext cx="5850676" cy="668609"/>
      </dsp:txXfrm>
    </dsp:sp>
    <dsp:sp modelId="{93DD19F4-116C-4AE4-91B1-D4858D57A697}">
      <dsp:nvSpPr>
        <dsp:cNvPr id="0" name=""/>
        <dsp:cNvSpPr/>
      </dsp:nvSpPr>
      <dsp:spPr>
        <a:xfrm>
          <a:off x="0" y="3435221"/>
          <a:ext cx="5850676" cy="4077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smtClean="0"/>
            <a:t>Exports</a:t>
          </a:r>
          <a:endParaRPr lang="en-US" sz="1700" kern="1200" dirty="0" smtClean="0">
            <a:latin typeface="Calibri" panose="020F0502020204030204" pitchFamily="34" charset="0"/>
          </a:endParaRPr>
        </a:p>
      </dsp:txBody>
      <dsp:txXfrm>
        <a:off x="19904" y="3455125"/>
        <a:ext cx="5810868" cy="367937"/>
      </dsp:txXfrm>
    </dsp:sp>
    <dsp:sp modelId="{72002D0E-9AB9-42D7-8BF3-F1EF6DC53386}">
      <dsp:nvSpPr>
        <dsp:cNvPr id="0" name=""/>
        <dsp:cNvSpPr/>
      </dsp:nvSpPr>
      <dsp:spPr>
        <a:xfrm>
          <a:off x="0" y="3842966"/>
          <a:ext cx="5850676"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kern="1200" dirty="0" smtClean="0">
              <a:latin typeface="Calibri" panose="020F0502020204030204" pitchFamily="34" charset="0"/>
            </a:rPr>
            <a:t>Generate  reports of up to </a:t>
          </a:r>
          <a:r>
            <a:rPr lang="en-US" sz="1300" b="1" kern="1200" dirty="0" smtClean="0">
              <a:latin typeface="Calibri" panose="020F0502020204030204" pitchFamily="34" charset="0"/>
            </a:rPr>
            <a:t>5 years of export data</a:t>
          </a:r>
        </a:p>
        <a:p>
          <a:pPr marL="114300" lvl="1" indent="-114300" algn="l" defTabSz="577850">
            <a:lnSpc>
              <a:spcPct val="90000"/>
            </a:lnSpc>
            <a:spcBef>
              <a:spcPct val="0"/>
            </a:spcBef>
            <a:spcAft>
              <a:spcPct val="20000"/>
            </a:spcAft>
            <a:buChar char="••"/>
          </a:pPr>
          <a:r>
            <a:rPr lang="en-US" sz="1300" b="0" kern="1200" dirty="0" smtClean="0">
              <a:latin typeface="Calibri" panose="020F0502020204030204" pitchFamily="34" charset="0"/>
            </a:rPr>
            <a:t>Incorporate</a:t>
          </a:r>
          <a:r>
            <a:rPr lang="en-US" sz="1300" b="1" kern="1200" dirty="0" smtClean="0">
              <a:latin typeface="Calibri" panose="020F0502020204030204" pitchFamily="34" charset="0"/>
            </a:rPr>
            <a:t> </a:t>
          </a:r>
          <a:r>
            <a:rPr lang="en-US" sz="1300" kern="1200" dirty="0" smtClean="0">
              <a:latin typeface="Calibri" panose="020F0502020204030204" pitchFamily="34" charset="0"/>
            </a:rPr>
            <a:t>of Bureau of Industry and Security (BIS) </a:t>
          </a:r>
          <a:r>
            <a:rPr lang="en-US" sz="1300" b="1" kern="1200" dirty="0" smtClean="0">
              <a:latin typeface="Calibri" panose="020F0502020204030204" pitchFamily="34" charset="0"/>
            </a:rPr>
            <a:t>license control updates</a:t>
          </a:r>
        </a:p>
        <a:p>
          <a:pPr marL="114300" lvl="1" indent="-114300" algn="l" defTabSz="577850">
            <a:lnSpc>
              <a:spcPct val="90000"/>
            </a:lnSpc>
            <a:spcBef>
              <a:spcPct val="0"/>
            </a:spcBef>
            <a:spcAft>
              <a:spcPct val="20000"/>
            </a:spcAft>
            <a:buChar char="••"/>
          </a:pPr>
          <a:r>
            <a:rPr lang="en-US" sz="1300" b="0" kern="1200" dirty="0" smtClean="0">
              <a:latin typeface="Calibri" panose="020F0502020204030204" pitchFamily="34" charset="0"/>
            </a:rPr>
            <a:t>Incorporate </a:t>
          </a:r>
          <a:r>
            <a:rPr lang="en-US" sz="1300" b="1" kern="1200" dirty="0" smtClean="0">
              <a:latin typeface="Calibri" panose="020F0502020204030204" pitchFamily="34" charset="0"/>
            </a:rPr>
            <a:t>Census regulatory changes</a:t>
          </a:r>
          <a:endParaRPr lang="en-US" sz="1300" b="1" kern="1200" dirty="0">
            <a:latin typeface="Calibri" panose="020F0502020204030204" pitchFamily="34" charset="0"/>
          </a:endParaRPr>
        </a:p>
      </dsp:txBody>
      <dsp:txXfrm>
        <a:off x="0" y="3842966"/>
        <a:ext cx="5850676" cy="668609"/>
      </dsp:txXfrm>
    </dsp:sp>
    <dsp:sp modelId="{F9C663F2-A906-4E26-9D87-C372CE887F6C}">
      <dsp:nvSpPr>
        <dsp:cNvPr id="0" name=""/>
        <dsp:cNvSpPr/>
      </dsp:nvSpPr>
      <dsp:spPr>
        <a:xfrm>
          <a:off x="0" y="4511576"/>
          <a:ext cx="5850676" cy="4077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latin typeface="Calibri" panose="020F0502020204030204" pitchFamily="34" charset="0"/>
            </a:rPr>
            <a:t>Periodic Monthly Statement</a:t>
          </a:r>
          <a:endParaRPr lang="en-US" sz="1700" b="1" kern="1200" dirty="0">
            <a:latin typeface="Calibri" panose="020F0502020204030204" pitchFamily="34" charset="0"/>
          </a:endParaRPr>
        </a:p>
      </dsp:txBody>
      <dsp:txXfrm>
        <a:off x="19904" y="4531480"/>
        <a:ext cx="5810868" cy="367937"/>
      </dsp:txXfrm>
    </dsp:sp>
    <dsp:sp modelId="{86BFB79B-A089-4BAB-823A-299A70C3F80E}">
      <dsp:nvSpPr>
        <dsp:cNvPr id="0" name=""/>
        <dsp:cNvSpPr/>
      </dsp:nvSpPr>
      <dsp:spPr>
        <a:xfrm>
          <a:off x="0" y="4919321"/>
          <a:ext cx="5850676"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smtClean="0">
              <a:latin typeface="Calibri" panose="020F0502020204030204" pitchFamily="34" charset="0"/>
            </a:rPr>
            <a:t>Pay duties &amp; fees on </a:t>
          </a:r>
          <a:r>
            <a:rPr lang="en-US" sz="1300" b="1" kern="1200" dirty="0" smtClean="0">
              <a:latin typeface="Calibri" panose="020F0502020204030204" pitchFamily="34" charset="0"/>
            </a:rPr>
            <a:t>monthly basis </a:t>
          </a:r>
          <a:endParaRPr lang="en-US" sz="1300" b="1" kern="1200" dirty="0">
            <a:latin typeface="Calibri" panose="020F0502020204030204" pitchFamily="34" charset="0"/>
          </a:endParaRPr>
        </a:p>
        <a:p>
          <a:pPr marL="114300" lvl="1" indent="-114300" algn="l" defTabSz="577850">
            <a:lnSpc>
              <a:spcPct val="90000"/>
            </a:lnSpc>
            <a:spcBef>
              <a:spcPct val="0"/>
            </a:spcBef>
            <a:spcAft>
              <a:spcPct val="20000"/>
            </a:spcAft>
            <a:buChar char="••"/>
          </a:pPr>
          <a:r>
            <a:rPr lang="en-US" sz="1300" kern="1200" dirty="0" smtClean="0">
              <a:latin typeface="Calibri" panose="020F0502020204030204" pitchFamily="34" charset="0"/>
            </a:rPr>
            <a:t>Consolidate entry summaries for a month on </a:t>
          </a:r>
          <a:r>
            <a:rPr lang="en-US" sz="1300" b="1" kern="1200" dirty="0" smtClean="0">
              <a:latin typeface="Calibri" panose="020F0502020204030204" pitchFamily="34" charset="0"/>
            </a:rPr>
            <a:t>one statement </a:t>
          </a:r>
        </a:p>
        <a:p>
          <a:pPr marL="114300" lvl="1" indent="-114300" algn="l" defTabSz="577850">
            <a:lnSpc>
              <a:spcPct val="90000"/>
            </a:lnSpc>
            <a:spcBef>
              <a:spcPct val="0"/>
            </a:spcBef>
            <a:spcAft>
              <a:spcPct val="20000"/>
            </a:spcAft>
            <a:buChar char="••"/>
          </a:pPr>
          <a:r>
            <a:rPr lang="en-US" sz="1300" kern="1200" dirty="0" smtClean="0">
              <a:latin typeface="Calibri" panose="020F0502020204030204" pitchFamily="34" charset="0"/>
            </a:rPr>
            <a:t>Track activity with </a:t>
          </a:r>
          <a:r>
            <a:rPr lang="en-US" sz="1300" b="1" kern="1200" dirty="0" smtClean="0">
              <a:latin typeface="Calibri" panose="020F0502020204030204" pitchFamily="34" charset="0"/>
            </a:rPr>
            <a:t>customized</a:t>
          </a:r>
          <a:r>
            <a:rPr lang="en-US" sz="1300" kern="1200" dirty="0" smtClean="0">
              <a:latin typeface="Calibri" panose="020F0502020204030204" pitchFamily="34" charset="0"/>
            </a:rPr>
            <a:t> account views</a:t>
          </a:r>
          <a:endParaRPr lang="en-US" sz="1300" kern="1200" dirty="0">
            <a:latin typeface="Calibri" panose="020F0502020204030204" pitchFamily="34" charset="0"/>
          </a:endParaRPr>
        </a:p>
      </dsp:txBody>
      <dsp:txXfrm>
        <a:off x="0" y="4919321"/>
        <a:ext cx="5850676" cy="6686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67D9554-A00D-4FDF-9C53-68C5F404C21A}" type="datetimeFigureOut">
              <a:rPr lang="en-US" smtClean="0"/>
              <a:t>10/16/2015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4F7484-26FC-4C5A-AD83-CA1F8E03B193}" type="slidenum">
              <a:rPr lang="en-US" smtClean="0"/>
              <a:t>‹#›</a:t>
            </a:fld>
            <a:endParaRPr lang="en-US" dirty="0"/>
          </a:p>
        </p:txBody>
      </p:sp>
    </p:spTree>
    <p:extLst>
      <p:ext uri="{BB962C8B-B14F-4D97-AF65-F5344CB8AC3E}">
        <p14:creationId xmlns:p14="http://schemas.microsoft.com/office/powerpoint/2010/main" val="3021986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081DBF4-DBA3-4433-BDEA-276FB7B36FEF}" type="datetimeFigureOut">
              <a:rPr lang="en-US" smtClean="0"/>
              <a:t>10/16/2015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96CEF5-BFAF-48BD-8E07-407C2C4F19C7}" type="slidenum">
              <a:rPr lang="en-US" smtClean="0"/>
              <a:t>‹#›</a:t>
            </a:fld>
            <a:endParaRPr lang="en-US"/>
          </a:p>
        </p:txBody>
      </p:sp>
    </p:spTree>
    <p:extLst>
      <p:ext uri="{BB962C8B-B14F-4D97-AF65-F5344CB8AC3E}">
        <p14:creationId xmlns:p14="http://schemas.microsoft.com/office/powerpoint/2010/main" val="250706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96CEF5-BFAF-48BD-8E07-407C2C4F19C7}" type="slidenum">
              <a:rPr lang="en-US" smtClean="0"/>
              <a:t>1</a:t>
            </a:fld>
            <a:endParaRPr lang="en-US"/>
          </a:p>
        </p:txBody>
      </p:sp>
    </p:spTree>
    <p:extLst>
      <p:ext uri="{BB962C8B-B14F-4D97-AF65-F5344CB8AC3E}">
        <p14:creationId xmlns:p14="http://schemas.microsoft.com/office/powerpoint/2010/main" val="314303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PGA Pilots</a:t>
            </a:r>
            <a:r>
              <a:rPr lang="en-US" baseline="0" dirty="0" smtClean="0"/>
              <a:t> – currently we are on phase four and are gearing up to accept all filings on 10/1.</a:t>
            </a:r>
          </a:p>
          <a:p>
            <a:endParaRPr lang="en-US" dirty="0" smtClean="0"/>
          </a:p>
          <a:p>
            <a:r>
              <a:rPr lang="en-US" dirty="0" smtClean="0"/>
              <a:t>These filings</a:t>
            </a:r>
            <a:r>
              <a:rPr lang="en-US" baseline="0" dirty="0" smtClean="0"/>
              <a:t> seem small now, but that’s because in these early phases we are keeping the pilots very tightly controlled. We’re doing a lot of hand-holding with everyone involved and are keeping the number of filers limited during these early phases. As we move into phase four, the numbers will go up.  </a:t>
            </a:r>
          </a:p>
          <a:p>
            <a:endParaRPr lang="en-US" dirty="0" smtClean="0"/>
          </a:p>
          <a:p>
            <a:r>
              <a:rPr lang="en-US" dirty="0" smtClean="0"/>
              <a:t>We are pressing the trade community to increase their participation in all of our pilots – including the testing of</a:t>
            </a:r>
            <a:r>
              <a:rPr lang="en-US" baseline="0" dirty="0" smtClean="0"/>
              <a:t> non-PGA related functionality – and to increase their use of ACE for entry and entry summary filings that can be submitted prior to mandatory use.</a:t>
            </a:r>
          </a:p>
          <a:p>
            <a:endParaRPr lang="en-US" baseline="0" dirty="0" smtClean="0"/>
          </a:p>
          <a:p>
            <a:r>
              <a:rPr lang="en-US" baseline="0" dirty="0" smtClean="0"/>
              <a:t>Our message to the trade is that we’ve given more time and it needs to be used wisely.  If filers continue to wait until the last minute, they may encounter problems with the transition.  The goal of the transition is to allow those not fully ready to ease their way in and to do that they need to start using capabilities that are currently available. </a:t>
            </a:r>
            <a:endParaRPr lang="en-US" dirty="0" smtClean="0"/>
          </a:p>
        </p:txBody>
      </p:sp>
      <p:sp>
        <p:nvSpPr>
          <p:cNvPr id="4" name="Slide Number Placeholder 3"/>
          <p:cNvSpPr>
            <a:spLocks noGrp="1"/>
          </p:cNvSpPr>
          <p:nvPr>
            <p:ph type="sldNum" sz="quarter" idx="10"/>
          </p:nvPr>
        </p:nvSpPr>
        <p:spPr/>
        <p:txBody>
          <a:bodyPr/>
          <a:lstStyle/>
          <a:p>
            <a:fld id="{E496CEF5-BFAF-48BD-8E07-407C2C4F19C7}" type="slidenum">
              <a:rPr lang="en-US" smtClean="0"/>
              <a:t>11</a:t>
            </a:fld>
            <a:endParaRPr lang="en-US"/>
          </a:p>
        </p:txBody>
      </p:sp>
    </p:spTree>
    <p:extLst>
      <p:ext uri="{BB962C8B-B14F-4D97-AF65-F5344CB8AC3E}">
        <p14:creationId xmlns:p14="http://schemas.microsoft.com/office/powerpoint/2010/main" val="21325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6CEF5-BFAF-48BD-8E07-407C2C4F19C7}" type="slidenum">
              <a:rPr lang="en-US" smtClean="0"/>
              <a:t>12</a:t>
            </a:fld>
            <a:endParaRPr lang="en-US"/>
          </a:p>
        </p:txBody>
      </p:sp>
    </p:spTree>
    <p:extLst>
      <p:ext uri="{BB962C8B-B14F-4D97-AF65-F5344CB8AC3E}">
        <p14:creationId xmlns:p14="http://schemas.microsoft.com/office/powerpoint/2010/main" val="1704076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96CEF5-BFAF-48BD-8E07-407C2C4F19C7}" type="slidenum">
              <a:rPr lang="en-US" smtClean="0"/>
              <a:t>13</a:t>
            </a:fld>
            <a:endParaRPr lang="en-US"/>
          </a:p>
        </p:txBody>
      </p:sp>
    </p:spTree>
    <p:extLst>
      <p:ext uri="{BB962C8B-B14F-4D97-AF65-F5344CB8AC3E}">
        <p14:creationId xmlns:p14="http://schemas.microsoft.com/office/powerpoint/2010/main" val="361435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96CEF5-BFAF-48BD-8E07-407C2C4F19C7}" type="slidenum">
              <a:rPr lang="en-US" smtClean="0"/>
              <a:t>14</a:t>
            </a:fld>
            <a:endParaRPr lang="en-US"/>
          </a:p>
        </p:txBody>
      </p:sp>
    </p:spTree>
    <p:extLst>
      <p:ext uri="{BB962C8B-B14F-4D97-AF65-F5344CB8AC3E}">
        <p14:creationId xmlns:p14="http://schemas.microsoft.com/office/powerpoint/2010/main" val="301539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96CEF5-BFAF-48BD-8E07-407C2C4F19C7}" type="slidenum">
              <a:rPr lang="en-US" smtClean="0"/>
              <a:t>2</a:t>
            </a:fld>
            <a:endParaRPr lang="en-US"/>
          </a:p>
        </p:txBody>
      </p:sp>
    </p:spTree>
    <p:extLst>
      <p:ext uri="{BB962C8B-B14F-4D97-AF65-F5344CB8AC3E}">
        <p14:creationId xmlns:p14="http://schemas.microsoft.com/office/powerpoint/2010/main" val="29071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293217" indent="-293217">
              <a:buFont typeface="Arial" panose="020B0604020202020204" pitchFamily="34" charset="0"/>
              <a:buChar char="•"/>
              <a:defRPr/>
            </a:pPr>
            <a:r>
              <a:rPr lang="en-US" dirty="0" smtClean="0"/>
              <a:t>In February 2014, the President signed an Executive Order mandating completion of the Single Window and use by all agencies will a role in trade processing by the end of 2016. </a:t>
            </a:r>
          </a:p>
          <a:p>
            <a:pPr marL="293217" indent="-293217">
              <a:buFont typeface="Arial" panose="020B0604020202020204" pitchFamily="34" charset="0"/>
              <a:buChar char="•"/>
              <a:defRPr/>
            </a:pPr>
            <a:r>
              <a:rPr lang="en-US" dirty="0" smtClean="0"/>
              <a:t>The Single Window isn’t a new concept.  There are 47 agencies who play a role in the facilitation of cargo. </a:t>
            </a:r>
          </a:p>
          <a:p>
            <a:pPr marL="293217" indent="-293217">
              <a:buFont typeface="Arial" panose="020B0604020202020204" pitchFamily="34" charset="0"/>
              <a:buChar char="•"/>
              <a:defRPr/>
            </a:pPr>
            <a:r>
              <a:rPr lang="en-US" dirty="0" smtClean="0"/>
              <a:t>Each agency has it’s own processes, forms and systems.</a:t>
            </a:r>
          </a:p>
          <a:p>
            <a:pPr marL="293217" indent="-293217">
              <a:buFont typeface="Arial" panose="020B0604020202020204" pitchFamily="34" charset="0"/>
              <a:buChar char="•"/>
              <a:defRPr/>
            </a:pPr>
            <a:r>
              <a:rPr lang="en-US" dirty="0" smtClean="0"/>
              <a:t>The Single Window is the concept of creating one system through which the trade will submit their data and the Government will make release determinations. </a:t>
            </a:r>
          </a:p>
          <a:p>
            <a:pPr marL="293217" indent="-293217">
              <a:buFont typeface="Arial" panose="020B0604020202020204" pitchFamily="34" charset="0"/>
              <a:buChar char="•"/>
              <a:defRPr/>
            </a:pPr>
            <a:r>
              <a:rPr lang="en-US" dirty="0" smtClean="0"/>
              <a:t>ACE is being built to be that Single Window. </a:t>
            </a:r>
          </a:p>
          <a:p>
            <a:pPr marL="293217" indent="-293217">
              <a:buFont typeface="Arial" panose="020B0604020202020204" pitchFamily="34" charset="0"/>
              <a:buChar char="•"/>
              <a:defRPr/>
            </a:pPr>
            <a:r>
              <a:rPr lang="en-US" dirty="0" smtClean="0"/>
              <a:t>The trade will submit the data needed by all agencies once, and ACE will take that data, pull out the data required by each agency and push that data to the agency. </a:t>
            </a:r>
          </a:p>
          <a:p>
            <a:pPr marL="293217" indent="-293217">
              <a:buFont typeface="Arial" panose="020B0604020202020204" pitchFamily="34" charset="0"/>
              <a:buChar char="•"/>
              <a:defRPr/>
            </a:pPr>
            <a:r>
              <a:rPr lang="en-US" dirty="0" smtClean="0"/>
              <a:t>Benefits are great for both Government and industry – less paper, faster decision making, greater risk assessment capabilities.</a:t>
            </a:r>
          </a:p>
        </p:txBody>
      </p:sp>
      <p:sp>
        <p:nvSpPr>
          <p:cNvPr id="4" name="Slide Number Placeholder 3"/>
          <p:cNvSpPr>
            <a:spLocks noGrp="1"/>
          </p:cNvSpPr>
          <p:nvPr>
            <p:ph type="sldNum" sz="quarter" idx="10"/>
          </p:nvPr>
        </p:nvSpPr>
        <p:spPr/>
        <p:txBody>
          <a:bodyPr/>
          <a:lstStyle/>
          <a:p>
            <a:fld id="{E496CEF5-BFAF-48BD-8E07-407C2C4F19C7}" type="slidenum">
              <a:rPr lang="en-US" smtClean="0"/>
              <a:t>3</a:t>
            </a:fld>
            <a:endParaRPr lang="en-US"/>
          </a:p>
        </p:txBody>
      </p:sp>
    </p:spTree>
    <p:extLst>
      <p:ext uri="{BB962C8B-B14F-4D97-AF65-F5344CB8AC3E}">
        <p14:creationId xmlns:p14="http://schemas.microsoft.com/office/powerpoint/2010/main" val="17589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the last several months we received multiple requests from the trade community, including the Trade Support Network Trade Leadership Council, National Customs Brokers and Forwarders Association, and the CBP Commercial Operations Advisory Council, requesting that CBP re-evaluate the mandate timeline to file electronic entry/entry summaries, with PGA data, in ACE.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Working in close coordination with the Department of Homeland Security, the Border Interagency Executive Council, and the White House, we have been actively tracking and assessing stakeholder readiness for the mandatory filing of all electronic entry and entry summaries in ACE. The trade community has not been transitioning to ACE Cargo Release filings at a rate that would give us confidence that all filers would be ready for a full transition in November.  The trade community set forth many reasons for this:</a:t>
            </a:r>
          </a:p>
          <a:p>
            <a:pPr lvl="0"/>
            <a:r>
              <a:rPr lang="en-US" sz="1200" kern="1200" dirty="0" smtClean="0">
                <a:solidFill>
                  <a:schemeClr val="tx1"/>
                </a:solidFill>
                <a:effectLst/>
                <a:latin typeface="+mn-lt"/>
                <a:ea typeface="+mn-ea"/>
                <a:cs typeface="+mn-cs"/>
              </a:rPr>
              <a:t>PGA pilots are just starting and the functionality is new; the trade was concerned that August to November would not provide them enough time to prepare for the full transition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determined that a longer period of time for phasing in the mandatory filing of data related to specific PGAs via ACE would give all stakeholders, us included, additional time to test and train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Filers will be able to file data for all piloted PGAs in ACE on November 1.</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they can’t file for all of the PGAs, then we are encouraging them to file what they can.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More people we have filing between now and July 2016 the greater our chance of success will be. </a:t>
            </a:r>
          </a:p>
          <a:p>
            <a:endParaRPr lang="en-US" sz="1200" b="1"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New timeline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Nov 1, 2015:</a:t>
            </a:r>
            <a:r>
              <a:rPr lang="en-US" sz="1200" kern="1200" dirty="0" smtClean="0">
                <a:solidFill>
                  <a:schemeClr val="tx1"/>
                </a:solidFill>
                <a:effectLst/>
                <a:latin typeface="+mn-lt"/>
                <a:ea typeface="+mn-ea"/>
                <a:cs typeface="+mn-cs"/>
              </a:rPr>
              <a:t>  Beginning of a transition period for electronic entry and entry summary filings in ACE to allow industry and participating government agencies more time to test and provide feedback as they fully transition into the new system. Use of ACE is allowed and encouraged for electronic entry and corresponding entry summary filings for entry types 01, 03, 11, 51, and 52 with or without PGA data.</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Feb 28, 2016</a:t>
            </a:r>
            <a:r>
              <a:rPr lang="en-US" sz="1200" kern="1200" dirty="0" smtClean="0">
                <a:solidFill>
                  <a:schemeClr val="tx1"/>
                </a:solidFill>
                <a:effectLst/>
                <a:latin typeface="+mn-lt"/>
                <a:ea typeface="+mn-ea"/>
                <a:cs typeface="+mn-cs"/>
              </a:rPr>
              <a:t>: At this time, filers will only be permitted to file in ACE, and no longer permitted to file in ACS, all electronic entries and entry summaries. In addition, electronic FDA, NHTSA, and APHIS (Lacey) data must be filed in ACE and ACS will no longer be available.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July 2016</a:t>
            </a:r>
            <a:r>
              <a:rPr lang="en-US" sz="1200" kern="1200" dirty="0" smtClean="0">
                <a:solidFill>
                  <a:schemeClr val="tx1"/>
                </a:solidFill>
                <a:effectLst/>
                <a:latin typeface="+mn-lt"/>
                <a:ea typeface="+mn-ea"/>
                <a:cs typeface="+mn-cs"/>
              </a:rPr>
              <a:t>: Upon publication of the Final Rule, ACE must be used for filing AMS, APHIS Core, ATF, CDC, DCMA, DDTC, DEA E&amp;C, EPA, FSIS, FWS, NMFS and  TTB data. Hybrid submissions will no longer be allowed</a:t>
            </a:r>
          </a:p>
          <a:p>
            <a:r>
              <a:rPr lang="en-US" sz="1200" b="1" kern="1200" dirty="0" smtClean="0">
                <a:solidFill>
                  <a:schemeClr val="tx1"/>
                </a:solidFill>
                <a:effectLst/>
                <a:latin typeface="+mn-lt"/>
                <a:ea typeface="+mn-ea"/>
                <a:cs typeface="+mn-cs"/>
              </a:rPr>
              <a:t>We would like to reiterate that the transition period initiated on November 1, 2015 does not impact our December 2016 deadline for full implementation of the Single Window via ACE. </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CERT Testing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reminder: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majority of all code to support testing by all trade filers for mandatory date capabilities has been deployed.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CBP strongly recommends trade filers work with their Client Reps to test new and existing entry and entry summary capabilities (including entry/entry summary types 01, 03, and 11).</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Implementation Guides for the capabilities are posted to CBP.gov/ACE.</a:t>
            </a:r>
          </a:p>
        </p:txBody>
      </p:sp>
      <p:sp>
        <p:nvSpPr>
          <p:cNvPr id="4" name="Slide Number Placeholder 3"/>
          <p:cNvSpPr>
            <a:spLocks noGrp="1"/>
          </p:cNvSpPr>
          <p:nvPr>
            <p:ph type="sldNum" sz="quarter" idx="10"/>
          </p:nvPr>
        </p:nvSpPr>
        <p:spPr/>
        <p:txBody>
          <a:bodyPr/>
          <a:lstStyle/>
          <a:p>
            <a:fld id="{E496CEF5-BFAF-48BD-8E07-407C2C4F19C7}" type="slidenum">
              <a:rPr lang="en-US" smtClean="0"/>
              <a:t>4</a:t>
            </a:fld>
            <a:endParaRPr lang="en-US"/>
          </a:p>
        </p:txBody>
      </p:sp>
    </p:spTree>
    <p:extLst>
      <p:ext uri="{BB962C8B-B14F-4D97-AF65-F5344CB8AC3E}">
        <p14:creationId xmlns:p14="http://schemas.microsoft.com/office/powerpoint/2010/main" val="110776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b="1" dirty="0"/>
              <a:t>CBP </a:t>
            </a:r>
            <a:r>
              <a:rPr lang="en-US" dirty="0"/>
              <a:t>is using the </a:t>
            </a:r>
            <a:r>
              <a:rPr lang="en-US" b="1" dirty="0"/>
              <a:t>Agile </a:t>
            </a:r>
            <a:r>
              <a:rPr lang="en-US" dirty="0"/>
              <a:t>software development </a:t>
            </a:r>
            <a:r>
              <a:rPr lang="en-US" dirty="0" smtClean="0"/>
              <a:t>methodology </a:t>
            </a:r>
            <a:r>
              <a:rPr lang="en-US" dirty="0"/>
              <a:t>to complete development of </a:t>
            </a:r>
            <a:r>
              <a:rPr lang="en-US" b="1" dirty="0"/>
              <a:t>core trade processing </a:t>
            </a:r>
            <a:r>
              <a:rPr lang="en-US" dirty="0"/>
              <a:t>features in </a:t>
            </a:r>
            <a:r>
              <a:rPr lang="en-US" b="1" dirty="0"/>
              <a:t>ACE </a:t>
            </a:r>
            <a:r>
              <a:rPr lang="en-US" dirty="0"/>
              <a:t>and decommission the corresponding capabilities in legacy systems by the end of </a:t>
            </a:r>
            <a:r>
              <a:rPr lang="en-US" b="1" dirty="0"/>
              <a:t>2016</a:t>
            </a:r>
            <a:r>
              <a:rPr lang="en-US" dirty="0" smtClean="0"/>
              <a:t>.</a:t>
            </a:r>
          </a:p>
          <a:p>
            <a:pPr defTabSz="931774">
              <a:defRPr/>
            </a:pPr>
            <a:endParaRPr lang="en-US" dirty="0" smtClean="0"/>
          </a:p>
          <a:p>
            <a:r>
              <a:rPr lang="en-US" sz="1200" kern="1200" dirty="0" smtClean="0">
                <a:solidFill>
                  <a:schemeClr val="tx1"/>
                </a:solidFill>
                <a:effectLst/>
                <a:latin typeface="+mn-lt"/>
                <a:ea typeface="+mn-ea"/>
                <a:cs typeface="+mn-cs"/>
              </a:rPr>
              <a:t>Internally, we were able to determine that the adjustment to the mandatory dates timeline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does not </a:t>
            </a:r>
            <a:r>
              <a:rPr lang="en-US" sz="1200" kern="1200" dirty="0" smtClean="0">
                <a:solidFill>
                  <a:schemeClr val="tx1"/>
                </a:solidFill>
                <a:effectLst/>
                <a:latin typeface="+mn-lt"/>
                <a:ea typeface="+mn-ea"/>
                <a:cs typeface="+mn-cs"/>
              </a:rPr>
              <a:t>put us behind schedule from a technology development standpoint.</a:t>
            </a:r>
          </a:p>
          <a:p>
            <a:pPr lvl="0"/>
            <a:r>
              <a:rPr lang="en-US" sz="1200" kern="1200" dirty="0" smtClean="0">
                <a:solidFill>
                  <a:schemeClr val="tx1"/>
                </a:solidFill>
                <a:effectLst/>
                <a:latin typeface="+mn-lt"/>
                <a:ea typeface="+mn-ea"/>
                <a:cs typeface="+mn-cs"/>
              </a:rPr>
              <a:t>We did modify deployment dates to match up with the new schedule</a:t>
            </a:r>
          </a:p>
          <a:p>
            <a:pPr lvl="1"/>
            <a:r>
              <a:rPr lang="en-US" sz="1200" kern="1200" dirty="0" smtClean="0">
                <a:solidFill>
                  <a:schemeClr val="tx1"/>
                </a:solidFill>
                <a:effectLst/>
                <a:latin typeface="+mn-lt"/>
                <a:ea typeface="+mn-ea"/>
                <a:cs typeface="+mn-cs"/>
              </a:rPr>
              <a:t>Specifically, we had to move the deployment of the additional entry types that may have quota implications from October 31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to February 27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We cannot operate these in two systems because it would result in an unfair advantage for those filers able to file in ACE sooner.  These capabilities are already built – they have been in our certification environment for testing by software developers since May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(with the exception of type 06s)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would like to reiterate that this will not impact our ability to meet the 2016 deadline from the Executive Order  for implementing the single window. </a:t>
            </a:r>
          </a:p>
          <a:p>
            <a:pPr defTabSz="931774">
              <a:defRPr/>
            </a:pPr>
            <a:endParaRPr lang="en-US" dirty="0"/>
          </a:p>
        </p:txBody>
      </p:sp>
      <p:sp>
        <p:nvSpPr>
          <p:cNvPr id="4" name="Slide Number Placeholder 3"/>
          <p:cNvSpPr>
            <a:spLocks noGrp="1"/>
          </p:cNvSpPr>
          <p:nvPr>
            <p:ph type="sldNum" sz="quarter" idx="10"/>
          </p:nvPr>
        </p:nvSpPr>
        <p:spPr/>
        <p:txBody>
          <a:bodyPr/>
          <a:lstStyle/>
          <a:p>
            <a:fld id="{E496CEF5-BFAF-48BD-8E07-407C2C4F19C7}" type="slidenum">
              <a:rPr lang="en-US" smtClean="0"/>
              <a:t>5</a:t>
            </a:fld>
            <a:endParaRPr lang="en-US"/>
          </a:p>
        </p:txBody>
      </p:sp>
    </p:spTree>
    <p:extLst>
      <p:ext uri="{BB962C8B-B14F-4D97-AF65-F5344CB8AC3E}">
        <p14:creationId xmlns:p14="http://schemas.microsoft.com/office/powerpoint/2010/main" val="414537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defRPr/>
            </a:pPr>
            <a:r>
              <a:rPr lang="en-US" sz="1000" b="1" dirty="0"/>
              <a:t>Now let’s talk about specific functionality that has been delivered in ACE and is still to-be-built. </a:t>
            </a:r>
          </a:p>
          <a:p>
            <a:r>
              <a:rPr lang="en-US" sz="1000" dirty="0" smtClean="0"/>
              <a:t>Here </a:t>
            </a:r>
            <a:r>
              <a:rPr lang="en-US" sz="1000" dirty="0"/>
              <a:t>are the details of what we’ve deployed thus far.</a:t>
            </a:r>
          </a:p>
          <a:p>
            <a:endParaRPr lang="en-US" sz="1000" dirty="0"/>
          </a:p>
          <a:p>
            <a:r>
              <a:rPr lang="en-US" sz="1000" b="1" dirty="0"/>
              <a:t>100% of Import Manifest </a:t>
            </a:r>
            <a:r>
              <a:rPr lang="en-US" sz="1000" dirty="0"/>
              <a:t>functionality is now in ACE.</a:t>
            </a:r>
          </a:p>
          <a:p>
            <a:pPr marL="177747" indent="-177747">
              <a:buFont typeface="Arial" pitchFamily="34" charset="0"/>
              <a:buChar char="•"/>
            </a:pPr>
            <a:r>
              <a:rPr lang="en-US" sz="1000" dirty="0"/>
              <a:t>All electronic truck, ocean, rail  and air manifests must already be filed in ACE. </a:t>
            </a:r>
          </a:p>
          <a:p>
            <a:endParaRPr lang="en-US" sz="1000" dirty="0"/>
          </a:p>
          <a:p>
            <a:r>
              <a:rPr lang="en-US" sz="1000" dirty="0"/>
              <a:t>More than</a:t>
            </a:r>
            <a:r>
              <a:rPr lang="en-US" sz="1000" b="1" dirty="0"/>
              <a:t> </a:t>
            </a:r>
            <a:r>
              <a:rPr lang="en-US" sz="1000" b="1" dirty="0" smtClean="0"/>
              <a:t>90</a:t>
            </a:r>
            <a:r>
              <a:rPr lang="en-US" sz="1000" b="1" dirty="0"/>
              <a:t>% of core Cargo Release processing </a:t>
            </a:r>
            <a:r>
              <a:rPr lang="en-US" sz="1000" dirty="0"/>
              <a:t>capabilities have been delivered in ACE.</a:t>
            </a:r>
          </a:p>
          <a:p>
            <a:pPr marL="177747" indent="-177747" defTabSz="931774">
              <a:buFont typeface="Arial" pitchFamily="34" charset="0"/>
              <a:buChar char="•"/>
              <a:defRPr/>
            </a:pPr>
            <a:r>
              <a:rPr lang="en-US" sz="1000" dirty="0">
                <a:effectLst>
                  <a:outerShdw blurRad="38100" dist="38100" dir="2700000" algn="tl">
                    <a:srgbClr val="000000">
                      <a:alpha val="43137"/>
                    </a:srgbClr>
                  </a:outerShdw>
                </a:effectLst>
              </a:rPr>
              <a:t>We’ve expanded ACE Cargo Release </a:t>
            </a:r>
            <a:r>
              <a:rPr lang="en-US" sz="1000" dirty="0" smtClean="0">
                <a:effectLst>
                  <a:outerShdw blurRad="38100" dist="38100" dir="2700000" algn="tl">
                    <a:srgbClr val="000000">
                      <a:alpha val="43137"/>
                    </a:srgbClr>
                  </a:outerShdw>
                </a:effectLst>
              </a:rPr>
              <a:t>for</a:t>
            </a:r>
            <a:r>
              <a:rPr lang="en-US" sz="1000" baseline="0" dirty="0" smtClean="0">
                <a:effectLst>
                  <a:outerShdw blurRad="38100" dist="38100" dir="2700000" algn="tl">
                    <a:srgbClr val="000000">
                      <a:alpha val="43137"/>
                    </a:srgbClr>
                  </a:outerShdw>
                </a:effectLst>
              </a:rPr>
              <a:t> 01, 03, 11, and 52 at all ports for all modes of transport. </a:t>
            </a:r>
          </a:p>
          <a:p>
            <a:pPr marL="177747" indent="-177747" defTabSz="931774">
              <a:buFont typeface="Arial" pitchFamily="34" charset="0"/>
              <a:buChar char="•"/>
              <a:defRPr/>
            </a:pPr>
            <a:r>
              <a:rPr lang="en-US" sz="1000" dirty="0" smtClean="0"/>
              <a:t>Benefits </a:t>
            </a:r>
            <a:r>
              <a:rPr lang="en-US" sz="1000" dirty="0"/>
              <a:t>of ACE Cargo Release include:</a:t>
            </a:r>
          </a:p>
          <a:p>
            <a:pPr marL="986774" lvl="1" indent="-342944">
              <a:buClr>
                <a:srgbClr val="000000"/>
              </a:buClr>
              <a:buFont typeface="Arial" panose="020B0604020202020204" pitchFamily="34" charset="0"/>
              <a:buChar char="•"/>
            </a:pPr>
            <a:r>
              <a:rPr lang="en-US" sz="1000" dirty="0">
                <a:solidFill>
                  <a:srgbClr val="000000"/>
                </a:solidFill>
              </a:rPr>
              <a:t>Eliminate submitting paper Form 3461 (entry document) </a:t>
            </a:r>
          </a:p>
          <a:p>
            <a:pPr marL="986774" lvl="1" indent="-342944">
              <a:buClr>
                <a:srgbClr val="000000"/>
              </a:buClr>
              <a:buFont typeface="Arial" panose="020B0604020202020204" pitchFamily="34" charset="0"/>
              <a:buChar char="•"/>
            </a:pPr>
            <a:r>
              <a:rPr lang="en-US" sz="1000" dirty="0">
                <a:solidFill>
                  <a:srgbClr val="000000"/>
                </a:solidFill>
              </a:rPr>
              <a:t>File shipment data prior to carrier notifying CBP of departure</a:t>
            </a:r>
          </a:p>
          <a:p>
            <a:pPr marL="986774" lvl="1" indent="-342944">
              <a:buClr>
                <a:srgbClr val="000000"/>
              </a:buClr>
              <a:buFont typeface="Arial" panose="020B0604020202020204" pitchFamily="34" charset="0"/>
              <a:buChar char="•"/>
            </a:pPr>
            <a:r>
              <a:rPr lang="en-US" sz="1000" dirty="0">
                <a:solidFill>
                  <a:srgbClr val="000000"/>
                </a:solidFill>
              </a:rPr>
              <a:t>Receive status updates prior to cargo arrival </a:t>
            </a:r>
          </a:p>
          <a:p>
            <a:pPr marL="986774" lvl="1" indent="-342944">
              <a:buClr>
                <a:srgbClr val="000000"/>
              </a:buClr>
              <a:buFont typeface="Arial" panose="020B0604020202020204" pitchFamily="34" charset="0"/>
              <a:buChar char="•"/>
            </a:pPr>
            <a:r>
              <a:rPr lang="en-US" sz="1000" dirty="0">
                <a:solidFill>
                  <a:srgbClr val="000000"/>
                </a:solidFill>
              </a:rPr>
              <a:t>No need to submit corrections through a paper form</a:t>
            </a:r>
          </a:p>
          <a:p>
            <a:pPr marL="986774" lvl="1" indent="-342944">
              <a:buClr>
                <a:srgbClr val="000000"/>
              </a:buClr>
              <a:buFont typeface="Arial" panose="020B0604020202020204" pitchFamily="34" charset="0"/>
              <a:buChar char="•"/>
            </a:pPr>
            <a:r>
              <a:rPr lang="en-US" sz="1000" dirty="0">
                <a:solidFill>
                  <a:srgbClr val="000000"/>
                </a:solidFill>
              </a:rPr>
              <a:t>Make corrections to cargo entry data electronically</a:t>
            </a:r>
            <a:endParaRPr lang="en-US" sz="1000" b="1" dirty="0">
              <a:solidFill>
                <a:srgbClr val="FF0000"/>
              </a:solidFill>
            </a:endParaRPr>
          </a:p>
          <a:p>
            <a:pPr marL="643634" lvl="1" indent="-177747" defTabSz="931774">
              <a:buFont typeface="Arial" pitchFamily="34" charset="0"/>
              <a:buChar char="•"/>
              <a:defRPr/>
            </a:pPr>
            <a:endParaRPr lang="en-US" sz="1000" dirty="0"/>
          </a:p>
          <a:p>
            <a:r>
              <a:rPr lang="en-US" sz="1000" dirty="0"/>
              <a:t>More than</a:t>
            </a:r>
            <a:r>
              <a:rPr lang="en-US" sz="1000" b="1" dirty="0"/>
              <a:t> </a:t>
            </a:r>
            <a:r>
              <a:rPr lang="en-US" sz="1000" b="1" dirty="0" smtClean="0"/>
              <a:t>80% </a:t>
            </a:r>
            <a:r>
              <a:rPr lang="en-US" sz="1000" b="1" dirty="0"/>
              <a:t>of Post Release </a:t>
            </a:r>
            <a:r>
              <a:rPr lang="en-US" sz="1000" dirty="0"/>
              <a:t>capabilities are in ACE.</a:t>
            </a:r>
          </a:p>
          <a:p>
            <a:pPr marL="177747" indent="-177747">
              <a:buFont typeface="Arial" pitchFamily="34" charset="0"/>
              <a:buChar char="•"/>
            </a:pPr>
            <a:r>
              <a:rPr lang="en-US" sz="1000" dirty="0"/>
              <a:t>Entry types 01, 03, </a:t>
            </a:r>
            <a:r>
              <a:rPr lang="en-US" sz="1000" dirty="0" smtClean="0"/>
              <a:t>11,</a:t>
            </a:r>
            <a:r>
              <a:rPr lang="en-US" sz="1000" baseline="0" dirty="0" smtClean="0"/>
              <a:t> 51 and 52 </a:t>
            </a:r>
            <a:r>
              <a:rPr lang="en-US" sz="1000" dirty="0" smtClean="0"/>
              <a:t>can </a:t>
            </a:r>
            <a:r>
              <a:rPr lang="en-US" sz="1000" dirty="0"/>
              <a:t>be filed in ACE, representing almost 99% of entry summaries filed.</a:t>
            </a:r>
          </a:p>
          <a:p>
            <a:pPr marL="177747" indent="-177747">
              <a:buFont typeface="Arial" pitchFamily="34" charset="0"/>
              <a:buChar char="•"/>
            </a:pPr>
            <a:r>
              <a:rPr lang="en-US" sz="1000" dirty="0"/>
              <a:t>Entry summary validations, identified as a top priority by brokers, have been significantly expanded in ACE</a:t>
            </a:r>
            <a:r>
              <a:rPr lang="en-US" sz="1000" i="1" dirty="0"/>
              <a:t>. </a:t>
            </a:r>
          </a:p>
          <a:p>
            <a:pPr marL="177747" indent="-177747">
              <a:buFont typeface="Arial" pitchFamily="34" charset="0"/>
              <a:buChar char="•"/>
            </a:pPr>
            <a:r>
              <a:rPr lang="en-US" sz="1000" dirty="0"/>
              <a:t>Benefits of ACE Entry Summary filing include:</a:t>
            </a:r>
          </a:p>
          <a:p>
            <a:pPr marL="815302" lvl="1" indent="-349415">
              <a:buFont typeface="Arial" panose="020B0604020202020204" pitchFamily="34" charset="0"/>
              <a:buChar char="•"/>
            </a:pPr>
            <a:r>
              <a:rPr lang="en-US" sz="1000" dirty="0"/>
              <a:t>Eliminate submitting Form 7501 (paper entry summaries)</a:t>
            </a:r>
          </a:p>
          <a:p>
            <a:pPr marL="815302" lvl="1" indent="-349415">
              <a:buFont typeface="Arial" panose="020B0604020202020204" pitchFamily="34" charset="0"/>
              <a:buChar char="•"/>
            </a:pPr>
            <a:r>
              <a:rPr lang="en-US" sz="1000" dirty="0"/>
              <a:t>Request ACE cargo entry certification from ACE entry summary</a:t>
            </a:r>
          </a:p>
          <a:p>
            <a:pPr marL="815302" lvl="1" indent="-349415">
              <a:buFont typeface="Arial" panose="020B0604020202020204" pitchFamily="34" charset="0"/>
              <a:buChar char="•"/>
            </a:pPr>
            <a:r>
              <a:rPr lang="en-US" sz="1000" dirty="0"/>
              <a:t>File Antidumping/Countervailing Duty entry summaries (Entry Type 03) using Remote Location Filing (RLF)</a:t>
            </a:r>
          </a:p>
          <a:p>
            <a:pPr marL="815302" lvl="1" indent="-349415">
              <a:buFont typeface="Arial" panose="020B0604020202020204" pitchFamily="34" charset="0"/>
              <a:buChar char="•"/>
            </a:pPr>
            <a:r>
              <a:rPr lang="en-US" sz="1000" dirty="0"/>
              <a:t>Process Census warning and overrides electronically through ACE </a:t>
            </a:r>
          </a:p>
          <a:p>
            <a:pPr marL="815302" lvl="1" indent="-349415">
              <a:buFont typeface="Arial" panose="020B0604020202020204" pitchFamily="34" charset="0"/>
              <a:buChar char="•"/>
            </a:pPr>
            <a:r>
              <a:rPr lang="en-US" sz="1000" dirty="0"/>
              <a:t>Transmit Post Summary Corrections (PSC) electronically, receive refunds quicker </a:t>
            </a:r>
            <a:endParaRPr lang="en-US" sz="1000" b="1" dirty="0">
              <a:solidFill>
                <a:srgbClr val="FF0000"/>
              </a:solidFill>
            </a:endParaRPr>
          </a:p>
          <a:p>
            <a:pPr marL="815302" lvl="1" indent="-349415">
              <a:buFont typeface="Arial" panose="020B0604020202020204" pitchFamily="34" charset="0"/>
              <a:buChar char="•"/>
            </a:pPr>
            <a:r>
              <a:rPr lang="en-US" sz="1000" dirty="0"/>
              <a:t>Gain access to an expanded AD/CVD query </a:t>
            </a:r>
          </a:p>
          <a:p>
            <a:pPr marL="815302" lvl="1" indent="-349415">
              <a:buFont typeface="Arial" panose="020B0604020202020204" pitchFamily="34" charset="0"/>
              <a:buChar char="•"/>
            </a:pPr>
            <a:r>
              <a:rPr lang="en-US" sz="1000" dirty="0"/>
              <a:t>Obtain more information from the ACE Entry Summary query</a:t>
            </a:r>
          </a:p>
          <a:p>
            <a:endParaRPr lang="en-US" sz="1000" dirty="0"/>
          </a:p>
          <a:p>
            <a:r>
              <a:rPr lang="en-US" sz="1000" dirty="0"/>
              <a:t>More than</a:t>
            </a:r>
            <a:r>
              <a:rPr lang="en-US" sz="1000" b="1" dirty="0"/>
              <a:t> </a:t>
            </a:r>
            <a:r>
              <a:rPr lang="en-US" sz="1000" b="1" dirty="0" smtClean="0"/>
              <a:t>90% </a:t>
            </a:r>
            <a:r>
              <a:rPr lang="en-US" sz="1000" b="1" dirty="0"/>
              <a:t>of export processing </a:t>
            </a:r>
            <a:r>
              <a:rPr lang="en-US" sz="1000" dirty="0"/>
              <a:t>functionality has been deployed in ACE.</a:t>
            </a:r>
          </a:p>
          <a:p>
            <a:pPr marL="177747" indent="-177747">
              <a:buFont typeface="Arial" pitchFamily="34" charset="0"/>
              <a:buChar char="•"/>
            </a:pPr>
            <a:r>
              <a:rPr lang="en-US" sz="1000" dirty="0"/>
              <a:t>The Automated Export System (AES) is now part of the ACE platform.</a:t>
            </a:r>
          </a:p>
          <a:p>
            <a:pPr marL="177747" indent="-177747">
              <a:buFont typeface="Arial" pitchFamily="34" charset="0"/>
              <a:buChar char="•"/>
            </a:pPr>
            <a:r>
              <a:rPr lang="en-US" sz="1000" dirty="0"/>
              <a:t>Pending the issuance of a Federal Register Notice, a pilot will be initiated for electronic air, ocean and rail export manifest capabilities.</a:t>
            </a:r>
          </a:p>
          <a:p>
            <a:endParaRPr lang="en-US" sz="1000" dirty="0"/>
          </a:p>
          <a:p>
            <a:r>
              <a:rPr lang="en-US" sz="1000" dirty="0"/>
              <a:t>More than</a:t>
            </a:r>
            <a:r>
              <a:rPr lang="en-US" sz="1000" b="1" dirty="0"/>
              <a:t> </a:t>
            </a:r>
            <a:r>
              <a:rPr lang="en-US" sz="1000" b="1" dirty="0" smtClean="0"/>
              <a:t>80% </a:t>
            </a:r>
            <a:r>
              <a:rPr lang="en-US" sz="1000" b="1" dirty="0"/>
              <a:t>of Single Window </a:t>
            </a:r>
            <a:r>
              <a:rPr lang="en-US" sz="1000" dirty="0"/>
              <a:t>integration capabilities have been deployed in ACE.</a:t>
            </a:r>
            <a:r>
              <a:rPr lang="en-US" sz="1000" b="1" dirty="0"/>
              <a:t>  </a:t>
            </a:r>
            <a:endParaRPr lang="en-US" sz="1000" dirty="0"/>
          </a:p>
          <a:p>
            <a:pPr marL="177747" indent="-177747">
              <a:buFont typeface="Arial" pitchFamily="34" charset="0"/>
              <a:buChar char="•"/>
            </a:pPr>
            <a:r>
              <a:rPr lang="en-US" sz="1000" dirty="0"/>
              <a:t>We’ve delivered the core technical foundation for the Partner Government Agencies (PGAs), and are now focused on integrating PGAs in ACE. </a:t>
            </a:r>
          </a:p>
          <a:p>
            <a:pPr marL="177747" indent="-177747">
              <a:buFont typeface="Arial" pitchFamily="34" charset="0"/>
              <a:buChar char="•"/>
            </a:pPr>
            <a:r>
              <a:rPr lang="en-US" sz="1000" dirty="0" smtClean="0"/>
              <a:t>We </a:t>
            </a:r>
            <a:r>
              <a:rPr lang="en-US" sz="1000" dirty="0"/>
              <a:t>are actively working with </a:t>
            </a:r>
            <a:r>
              <a:rPr lang="en-US" sz="1000" dirty="0" smtClean="0"/>
              <a:t>PGAs</a:t>
            </a:r>
            <a:r>
              <a:rPr lang="en-US" sz="1000" baseline="0" dirty="0" smtClean="0"/>
              <a:t> that have requirements at time of entry or entry summary to </a:t>
            </a:r>
            <a:r>
              <a:rPr lang="en-US" sz="1000" dirty="0" smtClean="0"/>
              <a:t>ensure readiness and meet the July 2016 deadline. </a:t>
            </a:r>
          </a:p>
          <a:p>
            <a:pPr marL="177747" indent="-177747">
              <a:buFont typeface="Arial" pitchFamily="34" charset="0"/>
              <a:buChar char="•"/>
            </a:pPr>
            <a:endParaRPr lang="en-US" sz="1000" dirty="0" smtClean="0"/>
          </a:p>
          <a:p>
            <a:r>
              <a:rPr lang="en-US" sz="1200" b="1" i="0" u="none" strike="noStrike" kern="1200" baseline="0" dirty="0" smtClean="0">
                <a:solidFill>
                  <a:schemeClr val="tx1"/>
                </a:solidFill>
                <a:latin typeface="+mn-lt"/>
                <a:ea typeface="+mn-ea"/>
                <a:cs typeface="+mn-cs"/>
              </a:rPr>
              <a:t>Recently deployed capabilities include: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Mail, Passenger and Pipeline Entries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Entry Type 52</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Entry Summary Types 51 &amp; 52,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Remote Location Filings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Non-ABI</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Single Pay Option for ACE 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Refactored ES Types 01, 03, &amp; 11</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Next deployment is scheduled for October 31st. </a:t>
            </a:r>
          </a:p>
          <a:p>
            <a:pPr marL="177747" indent="-177747">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E496CEF5-BFAF-48BD-8E07-407C2C4F19C7}" type="slidenum">
              <a:rPr lang="en-US" smtClean="0"/>
              <a:t>6</a:t>
            </a:fld>
            <a:endParaRPr lang="en-US"/>
          </a:p>
        </p:txBody>
      </p:sp>
    </p:spTree>
    <p:extLst>
      <p:ext uri="{BB962C8B-B14F-4D97-AF65-F5344CB8AC3E}">
        <p14:creationId xmlns:p14="http://schemas.microsoft.com/office/powerpoint/2010/main" val="90662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our anticipated trade onboarding</a:t>
            </a:r>
            <a:r>
              <a:rPr lang="en-US" baseline="0" dirty="0" smtClean="0"/>
              <a:t> statistics as of the end of August.</a:t>
            </a:r>
          </a:p>
          <a:p>
            <a:endParaRPr lang="en-US" baseline="0" dirty="0" smtClean="0"/>
          </a:p>
          <a:p>
            <a:r>
              <a:rPr lang="en-US" baseline="0" dirty="0" smtClean="0"/>
              <a:t>We did make progress – we are up to almost 99% of filers being approve to file ACE cargo release.  We have all filers approved for entry summary filings.</a:t>
            </a:r>
          </a:p>
          <a:p>
            <a:endParaRPr lang="en-US" baseline="0" dirty="0" smtClean="0"/>
          </a:p>
          <a:p>
            <a:r>
              <a:rPr lang="en-US" baseline="0" dirty="0" smtClean="0"/>
              <a:t>As far as actual filing rates go – in August nearly 64.5% of all electronic entry summaries were filed in ACE – a .4% decrease.</a:t>
            </a:r>
          </a:p>
          <a:p>
            <a:r>
              <a:rPr lang="en-US" baseline="0" dirty="0" smtClean="0"/>
              <a:t>Cargo release filings, reached 4.5% up from 3%. Those rates are still low and we are continually working with the trade to increase participation in ACE cargo release filings.  As we expand the PGA pilots, we are expecting these numbers to increase. </a:t>
            </a:r>
          </a:p>
          <a:p>
            <a:endParaRPr lang="en-US" dirty="0"/>
          </a:p>
        </p:txBody>
      </p:sp>
      <p:sp>
        <p:nvSpPr>
          <p:cNvPr id="4" name="Slide Number Placeholder 3"/>
          <p:cNvSpPr>
            <a:spLocks noGrp="1"/>
          </p:cNvSpPr>
          <p:nvPr>
            <p:ph type="sldNum" sz="quarter" idx="10"/>
          </p:nvPr>
        </p:nvSpPr>
        <p:spPr/>
        <p:txBody>
          <a:bodyPr/>
          <a:lstStyle/>
          <a:p>
            <a:fld id="{E496CEF5-BFAF-48BD-8E07-407C2C4F19C7}" type="slidenum">
              <a:rPr lang="en-US" smtClean="0"/>
              <a:t>7</a:t>
            </a:fld>
            <a:endParaRPr lang="en-US"/>
          </a:p>
        </p:txBody>
      </p:sp>
    </p:spTree>
    <p:extLst>
      <p:ext uri="{BB962C8B-B14F-4D97-AF65-F5344CB8AC3E}">
        <p14:creationId xmlns:p14="http://schemas.microsoft.com/office/powerpoint/2010/main" val="100832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5930" indent="-175930">
              <a:buFontTx/>
              <a:buChar char="•"/>
              <a:defRPr/>
            </a:pPr>
            <a:r>
              <a:rPr lang="en-US" dirty="0" smtClean="0"/>
              <a:t>Start using ACE now and be ready when those dates arrive.</a:t>
            </a:r>
          </a:p>
          <a:p>
            <a:pPr>
              <a:defRPr/>
            </a:pPr>
            <a:endParaRPr lang="en-US" dirty="0" smtClean="0"/>
          </a:p>
          <a:p>
            <a:pPr marL="174708" indent="-174708">
              <a:buFont typeface="Arial" pitchFamily="34" charset="0"/>
              <a:buChar char="•"/>
              <a:defRPr/>
            </a:pPr>
            <a:r>
              <a:rPr lang="en-US" u="sng" dirty="0" smtClean="0"/>
              <a:t>Importers:</a:t>
            </a:r>
            <a:r>
              <a:rPr lang="en-US" dirty="0" smtClean="0"/>
              <a:t>  If your entry summaries aren’t being filed in ACE, talk to your broker about WHY they’re not filed in ACE, and WHEN the broker will file your entry summaries in ACE. </a:t>
            </a:r>
          </a:p>
          <a:p>
            <a:pPr marL="174708" indent="-174708">
              <a:buFont typeface="Arial" pitchFamily="34" charset="0"/>
              <a:buChar char="•"/>
              <a:defRPr/>
            </a:pPr>
            <a:r>
              <a:rPr lang="en-US" u="sng" dirty="0" smtClean="0"/>
              <a:t>Brokers:</a:t>
            </a:r>
            <a:r>
              <a:rPr lang="en-US" dirty="0" smtClean="0"/>
              <a:t>  If your software vendor hasn’t provided software for ACE filing, find out WHEN they will have the software in place to support ACE filing.  </a:t>
            </a:r>
          </a:p>
          <a:p>
            <a:pPr marL="640594" lvl="1" indent="-174708">
              <a:buFont typeface="Arial" pitchFamily="34" charset="0"/>
              <a:buChar char="•"/>
              <a:defRPr/>
            </a:pPr>
            <a:r>
              <a:rPr lang="en-US" dirty="0" smtClean="0"/>
              <a:t>Don’t assume entries are filed in ACE.  Confirm with vendor that they are going to ACE and not ACS.</a:t>
            </a:r>
          </a:p>
          <a:p>
            <a:pPr>
              <a:defRPr/>
            </a:pPr>
            <a:endParaRPr lang="en-US" dirty="0" smtClean="0"/>
          </a:p>
        </p:txBody>
      </p:sp>
      <p:sp>
        <p:nvSpPr>
          <p:cNvPr id="4" name="Slide Number Placeholder 3"/>
          <p:cNvSpPr>
            <a:spLocks noGrp="1"/>
          </p:cNvSpPr>
          <p:nvPr>
            <p:ph type="sldNum" sz="quarter" idx="10"/>
          </p:nvPr>
        </p:nvSpPr>
        <p:spPr/>
        <p:txBody>
          <a:bodyPr/>
          <a:lstStyle/>
          <a:p>
            <a:fld id="{E496CEF5-BFAF-48BD-8E07-407C2C4F19C7}" type="slidenum">
              <a:rPr lang="en-US" smtClean="0"/>
              <a:t>8</a:t>
            </a:fld>
            <a:endParaRPr lang="en-US"/>
          </a:p>
        </p:txBody>
      </p:sp>
    </p:spTree>
    <p:extLst>
      <p:ext uri="{BB962C8B-B14F-4D97-AF65-F5344CB8AC3E}">
        <p14:creationId xmlns:p14="http://schemas.microsoft.com/office/powerpoint/2010/main" val="38328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96CEF5-BFAF-48BD-8E07-407C2C4F19C7}" type="slidenum">
              <a:rPr lang="en-US" smtClean="0"/>
              <a:t>9</a:t>
            </a:fld>
            <a:endParaRPr lang="en-US"/>
          </a:p>
        </p:txBody>
      </p:sp>
    </p:spTree>
    <p:extLst>
      <p:ext uri="{BB962C8B-B14F-4D97-AF65-F5344CB8AC3E}">
        <p14:creationId xmlns:p14="http://schemas.microsoft.com/office/powerpoint/2010/main" val="2719254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6703" y="285749"/>
            <a:ext cx="4508500" cy="1922816"/>
          </a:xfrm>
          <a:noFill/>
        </p:spPr>
        <p:txBody>
          <a:bodyPr anchor="b" anchorCtr="0"/>
          <a:lstStyle>
            <a:lvl1pPr marL="0" indent="0" algn="l">
              <a:buNone/>
              <a:defRPr sz="2400" b="1" i="0" baseline="0">
                <a:solidFill>
                  <a:schemeClr val="tx1">
                    <a:lumMod val="50000"/>
                    <a:lumOff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add name, office and date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7167" y="2263983"/>
            <a:ext cx="3805005" cy="2351964"/>
          </a:xfrm>
          <a:prstGeom prst="rect">
            <a:avLst/>
          </a:prstGeom>
          <a:effectLst>
            <a:reflection blurRad="6350" stA="50000" endA="300" endPos="55500" dist="101600" dir="5400000" sy="-100000" algn="bl" rotWithShape="0"/>
          </a:effectLst>
          <a:scene3d>
            <a:camera prst="perspectiveHeroicExtremeLeftFacing"/>
            <a:lightRig rig="threePt" dir="t"/>
          </a:scene3d>
        </p:spPr>
      </p:pic>
      <p:sp>
        <p:nvSpPr>
          <p:cNvPr id="2" name="Title 1"/>
          <p:cNvSpPr>
            <a:spLocks noGrp="1"/>
          </p:cNvSpPr>
          <p:nvPr>
            <p:ph type="ctrTitle" hasCustomPrompt="1"/>
          </p:nvPr>
        </p:nvSpPr>
        <p:spPr>
          <a:xfrm>
            <a:off x="273052" y="2484782"/>
            <a:ext cx="5541339" cy="3339547"/>
          </a:xfrm>
        </p:spPr>
        <p:txBody>
          <a:bodyPr anchor="t">
            <a:normAutofit/>
          </a:bodyPr>
          <a:lstStyle>
            <a:lvl1pPr algn="l">
              <a:defRPr sz="5400" b="1">
                <a:solidFill>
                  <a:schemeClr val="accent1"/>
                </a:solidFill>
              </a:defRPr>
            </a:lvl1pPr>
          </a:lstStyle>
          <a:p>
            <a:r>
              <a:rPr lang="en-US" dirty="0" smtClean="0"/>
              <a:t>Click to Edit Master Title</a:t>
            </a:r>
            <a:endParaRPr lang="en-US" dirty="0"/>
          </a:p>
        </p:txBody>
      </p:sp>
      <p:cxnSp>
        <p:nvCxnSpPr>
          <p:cNvPr id="18" name="Straight Connector 17"/>
          <p:cNvCxnSpPr/>
          <p:nvPr userDrawn="1"/>
        </p:nvCxnSpPr>
        <p:spPr>
          <a:xfrm>
            <a:off x="266702" y="2263983"/>
            <a:ext cx="4508500" cy="0"/>
          </a:xfrm>
          <a:prstGeom prst="line">
            <a:avLst/>
          </a:prstGeom>
          <a:ln>
            <a:solidFill>
              <a:schemeClr val="tx1">
                <a:lumMod val="65000"/>
                <a:lumOff val="35000"/>
              </a:schemeClr>
            </a:solidFill>
          </a:ln>
        </p:spPr>
        <p:style>
          <a:lnRef idx="3">
            <a:schemeClr val="accent1"/>
          </a:lnRef>
          <a:fillRef idx="0">
            <a:schemeClr val="accent1"/>
          </a:fillRef>
          <a:effectRef idx="2">
            <a:schemeClr val="accent1"/>
          </a:effectRef>
          <a:fontRef idx="minor">
            <a:schemeClr val="tx1"/>
          </a:fontRef>
        </p:style>
      </p:cxnSp>
      <p:graphicFrame>
        <p:nvGraphicFramePr>
          <p:cNvPr id="20" name="Table 19"/>
          <p:cNvGraphicFramePr>
            <a:graphicFrameLocks noGrp="1"/>
          </p:cNvGraphicFramePr>
          <p:nvPr userDrawn="1">
            <p:extLst>
              <p:ext uri="{D42A27DB-BD31-4B8C-83A1-F6EECF244321}">
                <p14:modId xmlns:p14="http://schemas.microsoft.com/office/powerpoint/2010/main" val="160733513"/>
              </p:ext>
            </p:extLst>
          </p:nvPr>
        </p:nvGraphicFramePr>
        <p:xfrm>
          <a:off x="-1" y="6270174"/>
          <a:ext cx="6742545" cy="587829"/>
        </p:xfrm>
        <a:graphic>
          <a:graphicData uri="http://schemas.openxmlformats.org/drawingml/2006/table">
            <a:tbl>
              <a:tblPr firstRow="1" bandRow="1">
                <a:tableStyleId>{5C22544A-7EE6-4342-B048-85BDC9FD1C3A}</a:tableStyleId>
              </a:tblPr>
              <a:tblGrid>
                <a:gridCol w="6742545"/>
              </a:tblGrid>
              <a:tr h="587829">
                <a:tc>
                  <a:txBody>
                    <a:bodyPr/>
                    <a:lstStyle/>
                    <a:p>
                      <a:endParaRPr lang="en-US" sz="11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bl>
          </a:graphicData>
        </a:graphic>
      </p:graphicFrame>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8724" y="6114985"/>
            <a:ext cx="2253515" cy="890799"/>
          </a:xfrm>
          <a:prstGeom prst="rect">
            <a:avLst/>
          </a:prstGeom>
        </p:spPr>
      </p:pic>
    </p:spTree>
    <p:extLst>
      <p:ext uri="{BB962C8B-B14F-4D97-AF65-F5344CB8AC3E}">
        <p14:creationId xmlns:p14="http://schemas.microsoft.com/office/powerpoint/2010/main" val="1165565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AEC70-801A-45D8-B22B-5AE5B39CCE58}"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1618272" cy="6400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5342" y="6309360"/>
            <a:ext cx="739659" cy="457200"/>
          </a:xfrm>
          <a:prstGeom prst="rect">
            <a:avLst/>
          </a:prstGeom>
        </p:spPr>
      </p:pic>
      <p:sp>
        <p:nvSpPr>
          <p:cNvPr id="9" name="TextBox 8"/>
          <p:cNvSpPr txBox="1"/>
          <p:nvPr userDrawn="1"/>
        </p:nvSpPr>
        <p:spPr>
          <a:xfrm>
            <a:off x="228600" y="208697"/>
            <a:ext cx="6419850" cy="830997"/>
          </a:xfrm>
          <a:prstGeom prst="rect">
            <a:avLst/>
          </a:prstGeom>
          <a:noFill/>
        </p:spPr>
        <p:txBody>
          <a:bodyPr wrap="square" rtlCol="0" anchor="ctr">
            <a:spAutoFit/>
          </a:bodyPr>
          <a:lstStyle/>
          <a:p>
            <a:r>
              <a:rPr lang="en-US" sz="4800" b="1" dirty="0" smtClean="0">
                <a:solidFill>
                  <a:schemeClr val="accent1"/>
                </a:solidFill>
                <a:latin typeface="+mj-lt"/>
              </a:rPr>
              <a:t>Agenda</a:t>
            </a:r>
            <a:endParaRPr lang="en-US" sz="4800" b="1" dirty="0">
              <a:solidFill>
                <a:schemeClr val="accent1"/>
              </a:solidFill>
              <a:latin typeface="+mj-lt"/>
            </a:endParaRPr>
          </a:p>
        </p:txBody>
      </p:sp>
      <p:sp>
        <p:nvSpPr>
          <p:cNvPr id="10" name="Text Placeholder 10"/>
          <p:cNvSpPr>
            <a:spLocks noGrp="1"/>
          </p:cNvSpPr>
          <p:nvPr>
            <p:ph type="body" sz="quarter" idx="13" hasCustomPrompt="1"/>
          </p:nvPr>
        </p:nvSpPr>
        <p:spPr>
          <a:xfrm>
            <a:off x="228601" y="1039691"/>
            <a:ext cx="8629650" cy="4970584"/>
          </a:xfrm>
        </p:spPr>
        <p:txBody>
          <a:bodyPr/>
          <a:lstStyle>
            <a:lvl1pPr marL="514326" indent="-514326">
              <a:buFont typeface="Wingdings" panose="05000000000000000000" pitchFamily="2" charset="2"/>
              <a:buChar char="q"/>
              <a:defRPr/>
            </a:lvl1pPr>
          </a:lstStyle>
          <a:p>
            <a:pPr lvl="0"/>
            <a:r>
              <a:rPr lang="en-US" dirty="0" smtClean="0"/>
              <a:t>Click to edit add agenda items</a:t>
            </a:r>
            <a:endParaRPr lang="en-US" dirty="0"/>
          </a:p>
        </p:txBody>
      </p:sp>
    </p:spTree>
    <p:extLst>
      <p:ext uri="{BB962C8B-B14F-4D97-AF65-F5344CB8AC3E}">
        <p14:creationId xmlns:p14="http://schemas.microsoft.com/office/powerpoint/2010/main" val="519214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4914"/>
            <a:ext cx="8915400" cy="1343599"/>
          </a:xfrm>
        </p:spPr>
        <p:txBody>
          <a:bodyPr/>
          <a:lstStyle>
            <a:lvl1pPr>
              <a:defRPr>
                <a:solidFill>
                  <a:schemeClr val="accent1"/>
                </a:solidFill>
              </a:defRPr>
            </a:lvl1pPr>
          </a:lstStyle>
          <a:p>
            <a:r>
              <a:rPr lang="en-US" dirty="0" smtClean="0"/>
              <a:t>Click to add title</a:t>
            </a:r>
            <a:endParaRPr lang="en-US" dirty="0"/>
          </a:p>
        </p:txBody>
      </p:sp>
      <p:sp>
        <p:nvSpPr>
          <p:cNvPr id="3" name="Content Placeholder 2"/>
          <p:cNvSpPr>
            <a:spLocks noGrp="1"/>
          </p:cNvSpPr>
          <p:nvPr>
            <p:ph idx="1"/>
          </p:nvPr>
        </p:nvSpPr>
        <p:spPr>
          <a:xfrm>
            <a:off x="628651" y="1348510"/>
            <a:ext cx="7886700" cy="4828455"/>
          </a:xfrm>
        </p:spPr>
        <p:txBody>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AEC70-801A-45D8-B22B-5AE5B39CCE58}"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1618272" cy="6400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5342" y="6309360"/>
            <a:ext cx="739659" cy="457200"/>
          </a:xfrm>
          <a:prstGeom prst="rect">
            <a:avLst/>
          </a:prstGeom>
        </p:spPr>
      </p:pic>
    </p:spTree>
    <p:extLst>
      <p:ext uri="{BB962C8B-B14F-4D97-AF65-F5344CB8AC3E}">
        <p14:creationId xmlns:p14="http://schemas.microsoft.com/office/powerpoint/2010/main" val="30127996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9" y="1709744"/>
            <a:ext cx="7886700" cy="2852737"/>
          </a:xfrm>
        </p:spPr>
        <p:txBody>
          <a:bodyPr anchor="b"/>
          <a:lstStyle>
            <a:lvl1pPr>
              <a:defRPr sz="6000">
                <a:solidFill>
                  <a:schemeClr val="accent1"/>
                </a:solidFill>
              </a:defRPr>
            </a:lvl1pPr>
          </a:lstStyle>
          <a:p>
            <a:r>
              <a:rPr lang="en-US" dirty="0" smtClean="0"/>
              <a:t>Click to add Section Title</a:t>
            </a:r>
            <a:endParaRPr lang="en-US" dirty="0"/>
          </a:p>
        </p:txBody>
      </p:sp>
      <p:sp>
        <p:nvSpPr>
          <p:cNvPr id="3" name="Text Placeholder 2"/>
          <p:cNvSpPr>
            <a:spLocks noGrp="1"/>
          </p:cNvSpPr>
          <p:nvPr>
            <p:ph type="body" idx="1" hasCustomPrompt="1"/>
          </p:nvPr>
        </p:nvSpPr>
        <p:spPr>
          <a:xfrm>
            <a:off x="623889" y="4589468"/>
            <a:ext cx="7886700" cy="1500187"/>
          </a:xfrm>
        </p:spPr>
        <p:txBody>
          <a:bodyPr/>
          <a:lstStyle>
            <a:lvl1pPr marL="0" indent="0">
              <a:buNone/>
              <a:defRPr sz="2400" b="1">
                <a:solidFill>
                  <a:schemeClr val="tx1">
                    <a:lumMod val="75000"/>
                    <a:lumOff val="2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smtClean="0"/>
              <a:t>Click to edit subtitle or add description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AEC70-801A-45D8-B22B-5AE5B39CCE58}"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1618272" cy="64008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5342" y="6309360"/>
            <a:ext cx="739659" cy="457200"/>
          </a:xfrm>
          <a:prstGeom prst="rect">
            <a:avLst/>
          </a:prstGeom>
        </p:spPr>
      </p:pic>
    </p:spTree>
    <p:extLst>
      <p:ext uri="{BB962C8B-B14F-4D97-AF65-F5344CB8AC3E}">
        <p14:creationId xmlns:p14="http://schemas.microsoft.com/office/powerpoint/2010/main" val="1483626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smtClean="0"/>
              <a:t>Click to add title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EAEC70-801A-45D8-B22B-5AE5B39CCE58}" type="slidenum">
              <a:rPr lang="en-US" smtClean="0"/>
              <a:t>‹#›</a:t>
            </a:fld>
            <a:endParaRPr lang="en-US" dirty="0"/>
          </a:p>
        </p:txBody>
      </p:sp>
    </p:spTree>
    <p:extLst>
      <p:ext uri="{BB962C8B-B14F-4D97-AF65-F5344CB8AC3E}">
        <p14:creationId xmlns:p14="http://schemas.microsoft.com/office/powerpoint/2010/main" val="37825856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28600" y="226593"/>
            <a:ext cx="8915400" cy="817127"/>
          </a:xfrm>
        </p:spPr>
        <p:txBody>
          <a:bodyPr/>
          <a:lstStyle>
            <a:lvl1pPr>
              <a:defRPr>
                <a:solidFill>
                  <a:schemeClr val="accent1"/>
                </a:solidFill>
              </a:defRPr>
            </a:lvl1pPr>
          </a:lstStyle>
          <a:p>
            <a:r>
              <a:rPr lang="en-US" dirty="0" smtClean="0"/>
              <a:t>Click to add title</a:t>
            </a:r>
            <a:endParaRPr lang="en-US" dirty="0"/>
          </a:p>
        </p:txBody>
      </p:sp>
      <p:sp>
        <p:nvSpPr>
          <p:cNvPr id="7" name="Date Placeholder 2"/>
          <p:cNvSpPr>
            <a:spLocks noGrp="1"/>
          </p:cNvSpPr>
          <p:nvPr>
            <p:ph type="dt" sz="half" idx="10"/>
          </p:nvPr>
        </p:nvSpPr>
        <p:spPr>
          <a:xfrm>
            <a:off x="1618275" y="6356355"/>
            <a:ext cx="1067779" cy="365125"/>
          </a:xfrm>
        </p:spPr>
        <p:txBody>
          <a:bodyPr/>
          <a:lstStyle/>
          <a:p>
            <a:endParaRPr lang="en-US" dirty="0"/>
          </a:p>
        </p:txBody>
      </p:sp>
      <p:sp>
        <p:nvSpPr>
          <p:cNvPr id="8" name="Footer Placeholder 3"/>
          <p:cNvSpPr>
            <a:spLocks noGrp="1"/>
          </p:cNvSpPr>
          <p:nvPr>
            <p:ph type="ftr" sz="quarter" idx="11"/>
          </p:nvPr>
        </p:nvSpPr>
        <p:spPr>
          <a:xfrm>
            <a:off x="3028951" y="6356355"/>
            <a:ext cx="3086100" cy="365125"/>
          </a:xfrm>
        </p:spPr>
        <p:txBody>
          <a:bodyPr/>
          <a:lstStyle/>
          <a:p>
            <a:endParaRPr lang="en-US" dirty="0"/>
          </a:p>
        </p:txBody>
      </p:sp>
      <p:sp>
        <p:nvSpPr>
          <p:cNvPr id="9" name="Slide Number Placeholder 4"/>
          <p:cNvSpPr>
            <a:spLocks noGrp="1"/>
          </p:cNvSpPr>
          <p:nvPr>
            <p:ph type="sldNum" sz="quarter" idx="12"/>
          </p:nvPr>
        </p:nvSpPr>
        <p:spPr>
          <a:xfrm>
            <a:off x="8220367" y="6356355"/>
            <a:ext cx="809592" cy="365125"/>
          </a:xfrm>
        </p:spPr>
        <p:txBody>
          <a:bodyPr/>
          <a:lstStyle/>
          <a:p>
            <a:fld id="{79EAEC70-801A-45D8-B22B-5AE5B39CCE58}"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1618272" cy="64008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5342" y="6309360"/>
            <a:ext cx="739659" cy="457200"/>
          </a:xfrm>
          <a:prstGeom prst="rect">
            <a:avLst/>
          </a:prstGeom>
        </p:spPr>
      </p:pic>
    </p:spTree>
    <p:extLst>
      <p:ext uri="{BB962C8B-B14F-4D97-AF65-F5344CB8AC3E}">
        <p14:creationId xmlns:p14="http://schemas.microsoft.com/office/powerpoint/2010/main" val="401133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1" y="1090708"/>
            <a:ext cx="3886200" cy="508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090708"/>
            <a:ext cx="3886200" cy="508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EAEC70-801A-45D8-B22B-5AE5B39CCE58}"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1618272" cy="64008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5342" y="6309360"/>
            <a:ext cx="739659" cy="457200"/>
          </a:xfrm>
          <a:prstGeom prst="rect">
            <a:avLst/>
          </a:prstGeom>
        </p:spPr>
      </p:pic>
    </p:spTree>
    <p:extLst>
      <p:ext uri="{BB962C8B-B14F-4D97-AF65-F5344CB8AC3E}">
        <p14:creationId xmlns:p14="http://schemas.microsoft.com/office/powerpoint/2010/main" val="971108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72227"/>
            <a:ext cx="3868340"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044557"/>
            <a:ext cx="3868340" cy="41451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4" y="1172227"/>
            <a:ext cx="3887391"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4" y="2044557"/>
            <a:ext cx="3887391" cy="414510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1719469" y="6356355"/>
            <a:ext cx="1053547" cy="365125"/>
          </a:xfr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EAEC70-801A-45D8-B22B-5AE5B39CCE58}"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7920"/>
            <a:ext cx="1618272" cy="64008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5342" y="6309360"/>
            <a:ext cx="739659" cy="457200"/>
          </a:xfrm>
          <a:prstGeom prst="rect">
            <a:avLst/>
          </a:prstGeom>
        </p:spPr>
      </p:pic>
      <p:sp>
        <p:nvSpPr>
          <p:cNvPr id="13" name="Title 1"/>
          <p:cNvSpPr>
            <a:spLocks noGrp="1"/>
          </p:cNvSpPr>
          <p:nvPr>
            <p:ph type="title"/>
          </p:nvPr>
        </p:nvSpPr>
        <p:spPr>
          <a:xfrm>
            <a:off x="228600" y="226593"/>
            <a:ext cx="8915400" cy="817127"/>
          </a:xfrm>
        </p:spPr>
        <p:txBody>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60772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6593"/>
            <a:ext cx="8915400" cy="817127"/>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3" name="Text Placeholder 2"/>
          <p:cNvSpPr>
            <a:spLocks noGrp="1"/>
          </p:cNvSpPr>
          <p:nvPr>
            <p:ph type="body" idx="1"/>
          </p:nvPr>
        </p:nvSpPr>
        <p:spPr>
          <a:xfrm>
            <a:off x="628651" y="1117600"/>
            <a:ext cx="7886700" cy="5059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18275" y="6356355"/>
            <a:ext cx="106777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1"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220367" y="6356355"/>
            <a:ext cx="8095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AEC70-801A-45D8-B22B-5AE5B39CCE58}" type="slidenum">
              <a:rPr lang="en-US" smtClean="0"/>
              <a:t>‹#›</a:t>
            </a:fld>
            <a:endParaRPr lang="en-US" dirty="0"/>
          </a:p>
        </p:txBody>
      </p:sp>
    </p:spTree>
    <p:extLst>
      <p:ext uri="{BB962C8B-B14F-4D97-AF65-F5344CB8AC3E}">
        <p14:creationId xmlns:p14="http://schemas.microsoft.com/office/powerpoint/2010/main" val="3848911535"/>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62" r:id="rId3"/>
    <p:sldLayoutId id="2147483663" r:id="rId4"/>
    <p:sldLayoutId id="2147483681" r:id="rId5"/>
    <p:sldLayoutId id="2147483689" r:id="rId6"/>
    <p:sldLayoutId id="2147483664" r:id="rId7"/>
    <p:sldLayoutId id="2147483665" r:id="rId8"/>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514326" indent="-514326" algn="l" defTabSz="914354" rtl="0" eaLnBrk="1" latinLnBrk="0" hangingPunct="1">
        <a:lnSpc>
          <a:spcPct val="90000"/>
        </a:lnSpc>
        <a:spcBef>
          <a:spcPts val="1000"/>
        </a:spcBef>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914354" indent="-457178" algn="l" defTabSz="914354" rtl="0" eaLnBrk="1" latinLnBrk="0" hangingPunct="1">
        <a:lnSpc>
          <a:spcPct val="90000"/>
        </a:lnSpc>
        <a:spcBef>
          <a:spcPts val="500"/>
        </a:spcBef>
        <a:buFont typeface="Wingdings" panose="05000000000000000000" pitchFamily="2" charset="2"/>
        <a:buChar char="§"/>
        <a:defRPr sz="2400" kern="1200">
          <a:solidFill>
            <a:schemeClr val="tx1">
              <a:lumMod val="65000"/>
              <a:lumOff val="35000"/>
            </a:schemeClr>
          </a:solidFill>
          <a:latin typeface="+mn-lt"/>
          <a:ea typeface="+mn-ea"/>
          <a:cs typeface="+mn-cs"/>
        </a:defRPr>
      </a:lvl2pPr>
      <a:lvl3pPr marL="1371532" indent="-457178" algn="l" defTabSz="914354" rtl="0" eaLnBrk="1" latinLnBrk="0" hangingPunct="1">
        <a:lnSpc>
          <a:spcPct val="90000"/>
        </a:lnSpc>
        <a:spcBef>
          <a:spcPts val="500"/>
        </a:spcBef>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714414" indent="-342882" algn="l" defTabSz="914354" rtl="0" eaLnBrk="1" latinLnBrk="0" hangingPunct="1">
        <a:lnSpc>
          <a:spcPct val="90000"/>
        </a:lnSpc>
        <a:spcBef>
          <a:spcPts val="500"/>
        </a:spcBef>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171592" indent="-342882" algn="l" defTabSz="914354" rtl="0" eaLnBrk="1" latinLnBrk="0" hangingPunct="1">
        <a:lnSpc>
          <a:spcPct val="90000"/>
        </a:lnSpc>
        <a:spcBef>
          <a:spcPts val="500"/>
        </a:spcBef>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www.cbp.gov/ace"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www.cbp.gov/aceoutreach" TargetMode="Externa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hyperlink" Target="mailto:askace@cbp.dhs.go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hyperlink" Target="http://www.cbp.gov/trade/automated/ace-faq" TargetMode="External"/><Relationship Id="rId5" Type="http://schemas.openxmlformats.org/officeDocument/2006/relationships/image" Target="../media/image16.png"/><Relationship Id="rId10" Type="http://schemas.openxmlformats.org/officeDocument/2006/relationships/hyperlink" Target="http://www.apps.cbp.gov/csms/csms" TargetMode="External"/><Relationship Id="rId4" Type="http://schemas.openxmlformats.org/officeDocument/2006/relationships/image" Target="../media/image15.png"/><Relationship Id="rId9" Type="http://schemas.openxmlformats.org/officeDocument/2006/relationships/hyperlink" Target="http://www.cbp.gov/trade/ace/training-and-reference-guid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cbp.gov/document/guidance/ace-development-and-deployment-schedul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chart" Target="../charts/chart3.xml"/><Relationship Id="rId10" Type="http://schemas.openxmlformats.org/officeDocument/2006/relationships/chart" Target="../charts/chart7.xml"/><Relationship Id="rId4" Type="http://schemas.openxmlformats.org/officeDocument/2006/relationships/chart" Target="../charts/chart2.xml"/><Relationship Id="rId9"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SIS Kenneth J. Muellner</a:t>
            </a:r>
          </a:p>
          <a:p>
            <a:r>
              <a:rPr lang="en-US" dirty="0" smtClean="0"/>
              <a:t>Port of Chicago (Rosemont) IL</a:t>
            </a:r>
          </a:p>
          <a:p>
            <a:r>
              <a:rPr lang="en-US" dirty="0" smtClean="0"/>
              <a:t>IMM CEE Buffalo NY</a:t>
            </a:r>
            <a:endParaRPr lang="en-US" dirty="0"/>
          </a:p>
        </p:txBody>
      </p:sp>
      <p:sp>
        <p:nvSpPr>
          <p:cNvPr id="3" name="Title 2"/>
          <p:cNvSpPr>
            <a:spLocks noGrp="1"/>
          </p:cNvSpPr>
          <p:nvPr>
            <p:ph type="ctrTitle"/>
          </p:nvPr>
        </p:nvSpPr>
        <p:spPr/>
        <p:txBody>
          <a:bodyPr/>
          <a:lstStyle/>
          <a:p>
            <a:r>
              <a:rPr lang="en-US" dirty="0" smtClean="0"/>
              <a:t>International Trade Club of Chicago</a:t>
            </a:r>
            <a:endParaRPr lang="en-US" dirty="0"/>
          </a:p>
        </p:txBody>
      </p:sp>
      <p:sp>
        <p:nvSpPr>
          <p:cNvPr id="5" name="Subtitle 1"/>
          <p:cNvSpPr txBox="1">
            <a:spLocks/>
          </p:cNvSpPr>
          <p:nvPr/>
        </p:nvSpPr>
        <p:spPr>
          <a:xfrm>
            <a:off x="247138" y="6277232"/>
            <a:ext cx="5696465" cy="580768"/>
          </a:xfrm>
          <a:prstGeom prst="rect">
            <a:avLst/>
          </a:prstGeom>
          <a:noFill/>
        </p:spPr>
        <p:txBody>
          <a:bodyPr vert="horz" lIns="91440" tIns="45720" rIns="91440" bIns="45720" rtlCol="0" anchor="b" anchorCtr="0">
            <a:normAutofit/>
          </a:bodyPr>
          <a:lstStyle>
            <a:lvl1pPr marL="0" indent="0" algn="l" defTabSz="914377" rtl="0" eaLnBrk="1" latinLnBrk="0" hangingPunct="1">
              <a:lnSpc>
                <a:spcPct val="90000"/>
              </a:lnSpc>
              <a:spcBef>
                <a:spcPts val="1000"/>
              </a:spcBef>
              <a:buFont typeface="Wingdings" panose="05000000000000000000" pitchFamily="2" charset="2"/>
              <a:buNone/>
              <a:defRPr sz="2400" b="1" i="0" kern="1200" baseline="0">
                <a:solidFill>
                  <a:schemeClr val="tx1">
                    <a:lumMod val="50000"/>
                    <a:lumOff val="50000"/>
                  </a:schemeClr>
                </a:solidFill>
                <a:latin typeface="+mn-lt"/>
                <a:ea typeface="+mn-ea"/>
                <a:cs typeface="+mn-cs"/>
              </a:defRPr>
            </a:lvl1pPr>
            <a:lvl2pPr marL="457189" indent="0" algn="ctr" defTabSz="914377" rtl="0" eaLnBrk="1" latinLnBrk="0" hangingPunct="1">
              <a:lnSpc>
                <a:spcPct val="90000"/>
              </a:lnSpc>
              <a:spcBef>
                <a:spcPts val="500"/>
              </a:spcBef>
              <a:buFont typeface="Wingdings" panose="05000000000000000000" pitchFamily="2" charset="2"/>
              <a:buNone/>
              <a:defRPr sz="2000" kern="1200">
                <a:solidFill>
                  <a:schemeClr val="tx1">
                    <a:lumMod val="65000"/>
                    <a:lumOff val="35000"/>
                  </a:schemeClr>
                </a:solidFill>
                <a:latin typeface="+mn-lt"/>
                <a:ea typeface="+mn-ea"/>
                <a:cs typeface="+mn-cs"/>
              </a:defRPr>
            </a:lvl2pPr>
            <a:lvl3pPr marL="914377" indent="0" algn="ctr" defTabSz="914377" rtl="0" eaLnBrk="1" latinLnBrk="0" hangingPunct="1">
              <a:lnSpc>
                <a:spcPct val="90000"/>
              </a:lnSpc>
              <a:spcBef>
                <a:spcPts val="500"/>
              </a:spcBef>
              <a:buFont typeface="Wingdings" panose="05000000000000000000" pitchFamily="2" charset="2"/>
              <a:buNone/>
              <a:defRPr sz="1800" kern="1200">
                <a:solidFill>
                  <a:schemeClr val="tx1">
                    <a:lumMod val="65000"/>
                    <a:lumOff val="35000"/>
                  </a:schemeClr>
                </a:solidFill>
                <a:latin typeface="+mn-lt"/>
                <a:ea typeface="+mn-ea"/>
                <a:cs typeface="+mn-cs"/>
              </a:defRPr>
            </a:lvl3pPr>
            <a:lvl4pPr marL="1371566" indent="0" algn="ctr" defTabSz="914377" rtl="0" eaLnBrk="1" latinLnBrk="0" hangingPunct="1">
              <a:lnSpc>
                <a:spcPct val="90000"/>
              </a:lnSpc>
              <a:spcBef>
                <a:spcPts val="500"/>
              </a:spcBef>
              <a:buFont typeface="Wingdings" panose="05000000000000000000" pitchFamily="2" charset="2"/>
              <a:buNone/>
              <a:defRPr sz="1600" kern="1200">
                <a:solidFill>
                  <a:schemeClr val="tx1">
                    <a:lumMod val="65000"/>
                    <a:lumOff val="35000"/>
                  </a:schemeClr>
                </a:solidFill>
                <a:latin typeface="+mn-lt"/>
                <a:ea typeface="+mn-ea"/>
                <a:cs typeface="+mn-cs"/>
              </a:defRPr>
            </a:lvl4pPr>
            <a:lvl5pPr marL="1828754" indent="0" algn="ctr" defTabSz="914377" rtl="0" eaLnBrk="1" latinLnBrk="0" hangingPunct="1">
              <a:lnSpc>
                <a:spcPct val="90000"/>
              </a:lnSpc>
              <a:spcBef>
                <a:spcPts val="500"/>
              </a:spcBef>
              <a:buFont typeface="Wingdings" panose="05000000000000000000" pitchFamily="2" charset="2"/>
              <a:buNone/>
              <a:defRPr sz="1600" kern="1200">
                <a:solidFill>
                  <a:schemeClr val="tx1">
                    <a:lumMod val="65000"/>
                    <a:lumOff val="35000"/>
                  </a:schemeClr>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0" smtClean="0">
                <a:solidFill>
                  <a:schemeClr val="bg1"/>
                </a:solidFill>
              </a:rPr>
              <a:t>10/23/2015</a:t>
            </a:r>
            <a:endParaRPr lang="en-US" sz="2000" b="0" dirty="0">
              <a:solidFill>
                <a:schemeClr val="bg1"/>
              </a:solidFill>
            </a:endParaRPr>
          </a:p>
        </p:txBody>
      </p:sp>
    </p:spTree>
    <p:extLst>
      <p:ext uri="{BB962C8B-B14F-4D97-AF65-F5344CB8AC3E}">
        <p14:creationId xmlns:p14="http://schemas.microsoft.com/office/powerpoint/2010/main" val="3771051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Filing with ACE</a:t>
            </a:r>
            <a:endParaRPr lang="en-US" dirty="0"/>
          </a:p>
        </p:txBody>
      </p:sp>
      <p:sp>
        <p:nvSpPr>
          <p:cNvPr id="3" name="Slide Number Placeholder 2"/>
          <p:cNvSpPr>
            <a:spLocks noGrp="1"/>
          </p:cNvSpPr>
          <p:nvPr>
            <p:ph type="sldNum" sz="quarter" idx="12"/>
          </p:nvPr>
        </p:nvSpPr>
        <p:spPr/>
        <p:txBody>
          <a:bodyPr/>
          <a:lstStyle/>
          <a:p>
            <a:fld id="{79EAEC70-801A-45D8-B22B-5AE5B39CCE58}" type="slidenum">
              <a:rPr lang="en-US" smtClean="0"/>
              <a:t>10</a:t>
            </a:fld>
            <a:endParaRPr lang="en-US" dirty="0"/>
          </a:p>
        </p:txBody>
      </p:sp>
      <p:grpSp>
        <p:nvGrpSpPr>
          <p:cNvPr id="37" name="Group 36"/>
          <p:cNvGrpSpPr>
            <a:grpSpLocks noChangeAspect="1"/>
          </p:cNvGrpSpPr>
          <p:nvPr/>
        </p:nvGrpSpPr>
        <p:grpSpPr>
          <a:xfrm>
            <a:off x="952840" y="1073314"/>
            <a:ext cx="1097280" cy="1097280"/>
            <a:chOff x="1733742" y="1915154"/>
            <a:chExt cx="1463040" cy="1463040"/>
          </a:xfrm>
        </p:grpSpPr>
        <p:sp>
          <p:nvSpPr>
            <p:cNvPr id="38" name="Oval 37"/>
            <p:cNvSpPr/>
            <p:nvPr/>
          </p:nvSpPr>
          <p:spPr>
            <a:xfrm>
              <a:off x="1733742" y="1915154"/>
              <a:ext cx="1463040" cy="146304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9" name="Rounded Rectangle 38"/>
            <p:cNvSpPr/>
            <p:nvPr/>
          </p:nvSpPr>
          <p:spPr>
            <a:xfrm>
              <a:off x="2061161" y="2362200"/>
              <a:ext cx="716488" cy="609600"/>
            </a:xfrm>
            <a:prstGeom prst="roundRect">
              <a:avLst/>
            </a:prstGeom>
            <a:solidFill>
              <a:srgbClr val="F1DA4D"/>
            </a:solidFill>
            <a:ln w="25400" cap="flat" cmpd="sng" algn="ctr">
              <a:solidFill>
                <a:srgbClr val="E1B70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nvGrpSpPr>
            <p:cNvPr id="40" name="Group 39"/>
            <p:cNvGrpSpPr/>
            <p:nvPr/>
          </p:nvGrpSpPr>
          <p:grpSpPr>
            <a:xfrm>
              <a:off x="2237564" y="2312722"/>
              <a:ext cx="408483" cy="538037"/>
              <a:chOff x="2971800" y="3429000"/>
              <a:chExt cx="408483" cy="538037"/>
            </a:xfrm>
            <a:solidFill>
              <a:sysClr val="window" lastClr="FFFFFF"/>
            </a:solidFill>
          </p:grpSpPr>
          <p:sp>
            <p:nvSpPr>
              <p:cNvPr id="52" name="Rectangle 51"/>
              <p:cNvSpPr/>
              <p:nvPr/>
            </p:nvSpPr>
            <p:spPr>
              <a:xfrm>
                <a:off x="2971800" y="3429000"/>
                <a:ext cx="408483" cy="538037"/>
              </a:xfrm>
              <a:prstGeom prst="rect">
                <a:avLst/>
              </a:prstGeom>
              <a:grp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cxnSp>
            <p:nvCxnSpPr>
              <p:cNvPr id="53" name="Straight Connector 52"/>
              <p:cNvCxnSpPr/>
              <p:nvPr/>
            </p:nvCxnSpPr>
            <p:spPr>
              <a:xfrm>
                <a:off x="3039135" y="3492473"/>
                <a:ext cx="276606" cy="0"/>
              </a:xfrm>
              <a:prstGeom prst="line">
                <a:avLst/>
              </a:prstGeom>
              <a:grpFill/>
              <a:ln w="6350" cap="flat" cmpd="sng" algn="ctr">
                <a:solidFill>
                  <a:sysClr val="windowText" lastClr="000000"/>
                </a:solidFill>
                <a:prstDash val="solid"/>
              </a:ln>
              <a:effectLst/>
            </p:spPr>
          </p:cxnSp>
          <p:cxnSp>
            <p:nvCxnSpPr>
              <p:cNvPr id="54" name="Straight Connector 53"/>
              <p:cNvCxnSpPr/>
              <p:nvPr/>
            </p:nvCxnSpPr>
            <p:spPr>
              <a:xfrm>
                <a:off x="3039135" y="3558867"/>
                <a:ext cx="276606" cy="0"/>
              </a:xfrm>
              <a:prstGeom prst="line">
                <a:avLst/>
              </a:prstGeom>
              <a:grpFill/>
              <a:ln w="6350" cap="flat" cmpd="sng" algn="ctr">
                <a:solidFill>
                  <a:sysClr val="windowText" lastClr="000000"/>
                </a:solidFill>
                <a:prstDash val="solid"/>
              </a:ln>
              <a:effectLst/>
            </p:spPr>
          </p:cxnSp>
          <p:cxnSp>
            <p:nvCxnSpPr>
              <p:cNvPr id="55" name="Straight Connector 54"/>
              <p:cNvCxnSpPr/>
              <p:nvPr/>
            </p:nvCxnSpPr>
            <p:spPr>
              <a:xfrm>
                <a:off x="3039135" y="3625261"/>
                <a:ext cx="276606" cy="0"/>
              </a:xfrm>
              <a:prstGeom prst="line">
                <a:avLst/>
              </a:prstGeom>
              <a:grpFill/>
              <a:ln w="6350" cap="flat" cmpd="sng" algn="ctr">
                <a:solidFill>
                  <a:sysClr val="windowText" lastClr="000000"/>
                </a:solidFill>
                <a:prstDash val="solid"/>
              </a:ln>
              <a:effectLst/>
            </p:spPr>
          </p:cxnSp>
          <p:cxnSp>
            <p:nvCxnSpPr>
              <p:cNvPr id="56" name="Straight Connector 55"/>
              <p:cNvCxnSpPr/>
              <p:nvPr/>
            </p:nvCxnSpPr>
            <p:spPr>
              <a:xfrm>
                <a:off x="3039135" y="3691655"/>
                <a:ext cx="276606" cy="0"/>
              </a:xfrm>
              <a:prstGeom prst="line">
                <a:avLst/>
              </a:prstGeom>
              <a:grpFill/>
              <a:ln w="6350" cap="flat" cmpd="sng" algn="ctr">
                <a:solidFill>
                  <a:sysClr val="windowText" lastClr="000000"/>
                </a:solidFill>
                <a:prstDash val="solid"/>
              </a:ln>
              <a:effectLst/>
            </p:spPr>
          </p:cxnSp>
          <p:cxnSp>
            <p:nvCxnSpPr>
              <p:cNvPr id="57" name="Straight Connector 56"/>
              <p:cNvCxnSpPr/>
              <p:nvPr/>
            </p:nvCxnSpPr>
            <p:spPr>
              <a:xfrm>
                <a:off x="3039135" y="3758049"/>
                <a:ext cx="276606" cy="0"/>
              </a:xfrm>
              <a:prstGeom prst="line">
                <a:avLst/>
              </a:prstGeom>
              <a:grpFill/>
              <a:ln w="6350" cap="flat" cmpd="sng" algn="ctr">
                <a:solidFill>
                  <a:sysClr val="windowText" lastClr="000000"/>
                </a:solidFill>
                <a:prstDash val="solid"/>
              </a:ln>
              <a:effectLst/>
            </p:spPr>
          </p:cxnSp>
          <p:cxnSp>
            <p:nvCxnSpPr>
              <p:cNvPr id="58" name="Straight Connector 57"/>
              <p:cNvCxnSpPr/>
              <p:nvPr/>
            </p:nvCxnSpPr>
            <p:spPr>
              <a:xfrm>
                <a:off x="3039135" y="3824443"/>
                <a:ext cx="276606" cy="0"/>
              </a:xfrm>
              <a:prstGeom prst="line">
                <a:avLst/>
              </a:prstGeom>
              <a:grpFill/>
              <a:ln w="6350" cap="flat" cmpd="sng" algn="ctr">
                <a:solidFill>
                  <a:sysClr val="windowText" lastClr="000000"/>
                </a:solidFill>
                <a:prstDash val="solid"/>
              </a:ln>
              <a:effectLst/>
            </p:spPr>
          </p:cxnSp>
          <p:cxnSp>
            <p:nvCxnSpPr>
              <p:cNvPr id="59" name="Straight Connector 58"/>
              <p:cNvCxnSpPr/>
              <p:nvPr/>
            </p:nvCxnSpPr>
            <p:spPr>
              <a:xfrm>
                <a:off x="3039135" y="3890837"/>
                <a:ext cx="276606" cy="0"/>
              </a:xfrm>
              <a:prstGeom prst="line">
                <a:avLst/>
              </a:prstGeom>
              <a:grpFill/>
              <a:ln w="6350" cap="flat" cmpd="sng" algn="ctr">
                <a:solidFill>
                  <a:sysClr val="windowText" lastClr="000000"/>
                </a:solidFill>
                <a:prstDash val="solid"/>
              </a:ln>
              <a:effectLst/>
            </p:spPr>
          </p:cxnSp>
        </p:grpSp>
        <p:grpSp>
          <p:nvGrpSpPr>
            <p:cNvPr id="41" name="Group 40"/>
            <p:cNvGrpSpPr/>
            <p:nvPr/>
          </p:nvGrpSpPr>
          <p:grpSpPr>
            <a:xfrm>
              <a:off x="2284638" y="2209800"/>
              <a:ext cx="408483" cy="538037"/>
              <a:chOff x="2971800" y="3429000"/>
              <a:chExt cx="408483" cy="538037"/>
            </a:xfrm>
            <a:solidFill>
              <a:sysClr val="window" lastClr="FFFFFF"/>
            </a:solidFill>
          </p:grpSpPr>
          <p:sp>
            <p:nvSpPr>
              <p:cNvPr id="44" name="Rectangle 43"/>
              <p:cNvSpPr/>
              <p:nvPr/>
            </p:nvSpPr>
            <p:spPr>
              <a:xfrm>
                <a:off x="2971800" y="3429000"/>
                <a:ext cx="408483" cy="538037"/>
              </a:xfrm>
              <a:prstGeom prst="rect">
                <a:avLst/>
              </a:prstGeom>
              <a:grpFill/>
              <a:ln w="63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cxnSp>
            <p:nvCxnSpPr>
              <p:cNvPr id="45" name="Straight Connector 44"/>
              <p:cNvCxnSpPr/>
              <p:nvPr/>
            </p:nvCxnSpPr>
            <p:spPr>
              <a:xfrm>
                <a:off x="3039135" y="3492473"/>
                <a:ext cx="276606" cy="0"/>
              </a:xfrm>
              <a:prstGeom prst="line">
                <a:avLst/>
              </a:prstGeom>
              <a:grpFill/>
              <a:ln w="6350" cap="flat" cmpd="sng" algn="ctr">
                <a:solidFill>
                  <a:sysClr val="windowText" lastClr="000000"/>
                </a:solidFill>
                <a:prstDash val="solid"/>
              </a:ln>
              <a:effectLst/>
            </p:spPr>
          </p:cxnSp>
          <p:cxnSp>
            <p:nvCxnSpPr>
              <p:cNvPr id="46" name="Straight Connector 45"/>
              <p:cNvCxnSpPr/>
              <p:nvPr/>
            </p:nvCxnSpPr>
            <p:spPr>
              <a:xfrm>
                <a:off x="3039135" y="3558867"/>
                <a:ext cx="276606" cy="0"/>
              </a:xfrm>
              <a:prstGeom prst="line">
                <a:avLst/>
              </a:prstGeom>
              <a:grpFill/>
              <a:ln w="6350" cap="flat" cmpd="sng" algn="ctr">
                <a:solidFill>
                  <a:sysClr val="windowText" lastClr="000000"/>
                </a:solidFill>
                <a:prstDash val="solid"/>
              </a:ln>
              <a:effectLst/>
            </p:spPr>
          </p:cxnSp>
          <p:cxnSp>
            <p:nvCxnSpPr>
              <p:cNvPr id="47" name="Straight Connector 46"/>
              <p:cNvCxnSpPr/>
              <p:nvPr/>
            </p:nvCxnSpPr>
            <p:spPr>
              <a:xfrm>
                <a:off x="3039135" y="3625261"/>
                <a:ext cx="276606" cy="0"/>
              </a:xfrm>
              <a:prstGeom prst="line">
                <a:avLst/>
              </a:prstGeom>
              <a:grpFill/>
              <a:ln w="6350" cap="flat" cmpd="sng" algn="ctr">
                <a:solidFill>
                  <a:sysClr val="windowText" lastClr="000000"/>
                </a:solidFill>
                <a:prstDash val="solid"/>
              </a:ln>
              <a:effectLst/>
            </p:spPr>
          </p:cxnSp>
          <p:cxnSp>
            <p:nvCxnSpPr>
              <p:cNvPr id="48" name="Straight Connector 47"/>
              <p:cNvCxnSpPr/>
              <p:nvPr/>
            </p:nvCxnSpPr>
            <p:spPr>
              <a:xfrm>
                <a:off x="3039135" y="3691655"/>
                <a:ext cx="276606" cy="0"/>
              </a:xfrm>
              <a:prstGeom prst="line">
                <a:avLst/>
              </a:prstGeom>
              <a:grpFill/>
              <a:ln w="6350" cap="flat" cmpd="sng" algn="ctr">
                <a:solidFill>
                  <a:sysClr val="windowText" lastClr="000000"/>
                </a:solidFill>
                <a:prstDash val="solid"/>
              </a:ln>
              <a:effectLst/>
            </p:spPr>
          </p:cxnSp>
          <p:cxnSp>
            <p:nvCxnSpPr>
              <p:cNvPr id="49" name="Straight Connector 48"/>
              <p:cNvCxnSpPr/>
              <p:nvPr/>
            </p:nvCxnSpPr>
            <p:spPr>
              <a:xfrm>
                <a:off x="3039135" y="3758049"/>
                <a:ext cx="276606" cy="0"/>
              </a:xfrm>
              <a:prstGeom prst="line">
                <a:avLst/>
              </a:prstGeom>
              <a:grpFill/>
              <a:ln w="6350" cap="flat" cmpd="sng" algn="ctr">
                <a:solidFill>
                  <a:sysClr val="windowText" lastClr="000000"/>
                </a:solidFill>
                <a:prstDash val="solid"/>
              </a:ln>
              <a:effectLst/>
            </p:spPr>
          </p:cxnSp>
          <p:cxnSp>
            <p:nvCxnSpPr>
              <p:cNvPr id="50" name="Straight Connector 49"/>
              <p:cNvCxnSpPr/>
              <p:nvPr/>
            </p:nvCxnSpPr>
            <p:spPr>
              <a:xfrm>
                <a:off x="3039135" y="3824443"/>
                <a:ext cx="276606" cy="0"/>
              </a:xfrm>
              <a:prstGeom prst="line">
                <a:avLst/>
              </a:prstGeom>
              <a:grpFill/>
              <a:ln w="6350" cap="flat" cmpd="sng" algn="ctr">
                <a:solidFill>
                  <a:sysClr val="windowText" lastClr="000000"/>
                </a:solidFill>
                <a:prstDash val="solid"/>
              </a:ln>
              <a:effectLst/>
            </p:spPr>
          </p:cxnSp>
          <p:cxnSp>
            <p:nvCxnSpPr>
              <p:cNvPr id="51" name="Straight Connector 50"/>
              <p:cNvCxnSpPr/>
              <p:nvPr/>
            </p:nvCxnSpPr>
            <p:spPr>
              <a:xfrm>
                <a:off x="3039135" y="3890837"/>
                <a:ext cx="276606" cy="0"/>
              </a:xfrm>
              <a:prstGeom prst="line">
                <a:avLst/>
              </a:prstGeom>
              <a:grpFill/>
              <a:ln w="6350" cap="flat" cmpd="sng" algn="ctr">
                <a:solidFill>
                  <a:sysClr val="windowText" lastClr="000000"/>
                </a:solidFill>
                <a:prstDash val="solid"/>
              </a:ln>
              <a:effectLst/>
            </p:spPr>
          </p:cxnSp>
        </p:grpSp>
        <p:sp>
          <p:nvSpPr>
            <p:cNvPr id="42" name="Rounded Rectangle 58"/>
            <p:cNvSpPr/>
            <p:nvPr/>
          </p:nvSpPr>
          <p:spPr>
            <a:xfrm>
              <a:off x="2057400" y="2537356"/>
              <a:ext cx="718852" cy="510644"/>
            </a:xfrm>
            <a:custGeom>
              <a:avLst/>
              <a:gdLst/>
              <a:ahLst/>
              <a:cxnLst/>
              <a:rect l="l" t="t" r="r" b="b"/>
              <a:pathLst>
                <a:path w="718852" h="510644">
                  <a:moveTo>
                    <a:pt x="59709" y="0"/>
                  </a:moveTo>
                  <a:lnTo>
                    <a:pt x="298535" y="0"/>
                  </a:lnTo>
                  <a:cubicBezTo>
                    <a:pt x="329362" y="0"/>
                    <a:pt x="354732" y="23361"/>
                    <a:pt x="356979" y="53444"/>
                  </a:cubicBezTo>
                  <a:lnTo>
                    <a:pt x="642650" y="53444"/>
                  </a:lnTo>
                  <a:cubicBezTo>
                    <a:pt x="684735" y="53444"/>
                    <a:pt x="718852" y="87561"/>
                    <a:pt x="718852" y="129646"/>
                  </a:cubicBezTo>
                  <a:lnTo>
                    <a:pt x="718852" y="434442"/>
                  </a:lnTo>
                  <a:cubicBezTo>
                    <a:pt x="718852" y="476527"/>
                    <a:pt x="684735" y="510644"/>
                    <a:pt x="642650" y="510644"/>
                  </a:cubicBezTo>
                  <a:lnTo>
                    <a:pt x="78566" y="510644"/>
                  </a:lnTo>
                  <a:cubicBezTo>
                    <a:pt x="36481" y="510644"/>
                    <a:pt x="2364" y="476527"/>
                    <a:pt x="2364" y="434442"/>
                  </a:cubicBezTo>
                  <a:lnTo>
                    <a:pt x="2364" y="310244"/>
                  </a:lnTo>
                  <a:cubicBezTo>
                    <a:pt x="411" y="306622"/>
                    <a:pt x="0" y="302626"/>
                    <a:pt x="0" y="298535"/>
                  </a:cubicBezTo>
                  <a:lnTo>
                    <a:pt x="0" y="59709"/>
                  </a:lnTo>
                  <a:cubicBezTo>
                    <a:pt x="0" y="26733"/>
                    <a:pt x="26733" y="0"/>
                    <a:pt x="59709" y="0"/>
                  </a:cubicBezTo>
                  <a:close/>
                </a:path>
              </a:pathLst>
            </a:custGeom>
            <a:solidFill>
              <a:srgbClr val="F1DA4D"/>
            </a:solidFill>
            <a:ln w="25400" cap="flat" cmpd="sng" algn="ctr">
              <a:solidFill>
                <a:srgbClr val="E1B70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43" name="Right Arrow 42"/>
            <p:cNvSpPr/>
            <p:nvPr/>
          </p:nvSpPr>
          <p:spPr>
            <a:xfrm>
              <a:off x="2595267" y="2438400"/>
              <a:ext cx="452733" cy="40817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sp>
        <p:nvSpPr>
          <p:cNvPr id="60" name="Rectangle 59"/>
          <p:cNvSpPr/>
          <p:nvPr/>
        </p:nvSpPr>
        <p:spPr>
          <a:xfrm>
            <a:off x="201545" y="2263280"/>
            <a:ext cx="2599871" cy="369332"/>
          </a:xfrm>
          <a:prstGeom prst="rect">
            <a:avLst/>
          </a:prstGeom>
        </p:spPr>
        <p:txBody>
          <a:bodyPr wrap="square">
            <a:spAutoFit/>
          </a:bodyPr>
          <a:lstStyle/>
          <a:p>
            <a:pPr algn="ctr"/>
            <a:r>
              <a:rPr lang="en-US" b="1" dirty="0">
                <a:solidFill>
                  <a:srgbClr val="000000"/>
                </a:solidFill>
                <a:latin typeface="Calibri" panose="020F0502020204030204" pitchFamily="34" charset="0"/>
              </a:rPr>
              <a:t>Quicker </a:t>
            </a:r>
            <a:r>
              <a:rPr lang="en-US" b="1" dirty="0" smtClean="0">
                <a:solidFill>
                  <a:srgbClr val="000000"/>
                </a:solidFill>
                <a:latin typeface="Calibri" panose="020F0502020204030204" pitchFamily="34" charset="0"/>
              </a:rPr>
              <a:t>Receipt </a:t>
            </a:r>
            <a:r>
              <a:rPr lang="en-US" b="1" dirty="0">
                <a:solidFill>
                  <a:srgbClr val="000000"/>
                </a:solidFill>
                <a:latin typeface="Calibri" panose="020F0502020204030204" pitchFamily="34" charset="0"/>
              </a:rPr>
              <a:t>of </a:t>
            </a:r>
            <a:r>
              <a:rPr lang="en-US" b="1" dirty="0" smtClean="0">
                <a:solidFill>
                  <a:srgbClr val="000000"/>
                </a:solidFill>
                <a:latin typeface="Calibri" panose="020F0502020204030204" pitchFamily="34" charset="0"/>
              </a:rPr>
              <a:t>Data</a:t>
            </a:r>
            <a:endParaRPr lang="en-US" b="1" dirty="0">
              <a:solidFill>
                <a:srgbClr val="000000"/>
              </a:solidFill>
              <a:latin typeface="Calibri" panose="020F0502020204030204" pitchFamily="34" charset="0"/>
            </a:endParaRPr>
          </a:p>
        </p:txBody>
      </p:sp>
      <p:sp>
        <p:nvSpPr>
          <p:cNvPr id="61" name="Rectangle 60"/>
          <p:cNvSpPr/>
          <p:nvPr/>
        </p:nvSpPr>
        <p:spPr>
          <a:xfrm>
            <a:off x="367030" y="6033189"/>
            <a:ext cx="2268900" cy="646331"/>
          </a:xfrm>
          <a:prstGeom prst="rect">
            <a:avLst/>
          </a:prstGeom>
        </p:spPr>
        <p:txBody>
          <a:bodyPr wrap="square">
            <a:spAutoFit/>
          </a:bodyPr>
          <a:lstStyle/>
          <a:p>
            <a:pPr algn="ctr"/>
            <a:r>
              <a:rPr lang="en-US" b="1" dirty="0">
                <a:solidFill>
                  <a:srgbClr val="000000"/>
                </a:solidFill>
                <a:latin typeface="Calibri" panose="020F0502020204030204" pitchFamily="34" charset="0"/>
              </a:rPr>
              <a:t>Automated </a:t>
            </a:r>
            <a:r>
              <a:rPr lang="en-US" b="1" dirty="0" smtClean="0">
                <a:solidFill>
                  <a:srgbClr val="000000"/>
                </a:solidFill>
                <a:latin typeface="Calibri" panose="020F0502020204030204" pitchFamily="34" charset="0"/>
              </a:rPr>
              <a:t>Agency Interaction </a:t>
            </a:r>
            <a:endParaRPr lang="en-US" b="1" dirty="0">
              <a:solidFill>
                <a:srgbClr val="000000"/>
              </a:solidFill>
              <a:latin typeface="Calibri" panose="020F0502020204030204" pitchFamily="34" charset="0"/>
            </a:endParaRPr>
          </a:p>
        </p:txBody>
      </p:sp>
      <p:grpSp>
        <p:nvGrpSpPr>
          <p:cNvPr id="155" name="Group 154"/>
          <p:cNvGrpSpPr/>
          <p:nvPr/>
        </p:nvGrpSpPr>
        <p:grpSpPr>
          <a:xfrm>
            <a:off x="198583" y="4892660"/>
            <a:ext cx="2605794" cy="1097280"/>
            <a:chOff x="6240437" y="1122751"/>
            <a:chExt cx="2605794" cy="1097280"/>
          </a:xfrm>
        </p:grpSpPr>
        <p:sp>
          <p:nvSpPr>
            <p:cNvPr id="75" name="Rounded Rectangle 74"/>
            <p:cNvSpPr/>
            <p:nvPr/>
          </p:nvSpPr>
          <p:spPr>
            <a:xfrm>
              <a:off x="6240437" y="1122751"/>
              <a:ext cx="2605794" cy="10972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6" name="Group 75"/>
            <p:cNvGrpSpPr>
              <a:grpSpLocks noChangeAspect="1"/>
            </p:cNvGrpSpPr>
            <p:nvPr/>
          </p:nvGrpSpPr>
          <p:grpSpPr>
            <a:xfrm>
              <a:off x="6374506" y="1413564"/>
              <a:ext cx="734610" cy="497434"/>
              <a:chOff x="3511821" y="1307930"/>
              <a:chExt cx="1093422" cy="740399"/>
            </a:xfrm>
          </p:grpSpPr>
          <p:grpSp>
            <p:nvGrpSpPr>
              <p:cNvPr id="62" name="Group 61"/>
              <p:cNvGrpSpPr/>
              <p:nvPr/>
            </p:nvGrpSpPr>
            <p:grpSpPr>
              <a:xfrm>
                <a:off x="3918065" y="1331719"/>
                <a:ext cx="687178" cy="716610"/>
                <a:chOff x="3216903" y="1622820"/>
                <a:chExt cx="1265277" cy="1109670"/>
              </a:xfrm>
            </p:grpSpPr>
            <p:sp>
              <p:nvSpPr>
                <p:cNvPr id="63" name="Oval 62"/>
                <p:cNvSpPr/>
                <p:nvPr/>
              </p:nvSpPr>
              <p:spPr>
                <a:xfrm>
                  <a:off x="3466039" y="2594378"/>
                  <a:ext cx="767007" cy="1381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740005" y="2423798"/>
                  <a:ext cx="219076" cy="219075"/>
                </a:xfrm>
                <a:prstGeom prst="rect">
                  <a:avLst/>
                </a:prstGeom>
                <a:solidFill>
                  <a:schemeClr val="tx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3216903" y="1622820"/>
                  <a:ext cx="1265277" cy="755465"/>
                  <a:chOff x="3216903" y="1622820"/>
                  <a:chExt cx="1265277" cy="755465"/>
                </a:xfrm>
              </p:grpSpPr>
              <p:sp>
                <p:nvSpPr>
                  <p:cNvPr id="67" name="Rectangle 66"/>
                  <p:cNvSpPr/>
                  <p:nvPr/>
                </p:nvSpPr>
                <p:spPr>
                  <a:xfrm>
                    <a:off x="3216903" y="1622820"/>
                    <a:ext cx="1265277" cy="755465"/>
                  </a:xfrm>
                  <a:prstGeom prst="rect">
                    <a:avLst/>
                  </a:prstGeom>
                  <a:solidFill>
                    <a:srgbClr val="FFFFFF"/>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838372" y="2330714"/>
                    <a:ext cx="45719" cy="45719"/>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Rounded Rectangle 69"/>
              <p:cNvSpPr/>
              <p:nvPr/>
            </p:nvSpPr>
            <p:spPr>
              <a:xfrm>
                <a:off x="3511821" y="1307930"/>
                <a:ext cx="293074" cy="739678"/>
              </a:xfrm>
              <a:prstGeom prst="roundRect">
                <a:avLst/>
              </a:prstGeom>
              <a:solidFill>
                <a:schemeClr val="tx1">
                  <a:lumMod val="85000"/>
                  <a:lumOff val="1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3561460" y="1365852"/>
                <a:ext cx="193795" cy="2580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3561460" y="1452633"/>
                <a:ext cx="193795" cy="2580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3511821" y="1919718"/>
                <a:ext cx="2930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3634161" y="1957851"/>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a:grpSpLocks noChangeAspect="1"/>
            </p:cNvGrpSpPr>
            <p:nvPr/>
          </p:nvGrpSpPr>
          <p:grpSpPr>
            <a:xfrm>
              <a:off x="7960407" y="1431785"/>
              <a:ext cx="734610" cy="497434"/>
              <a:chOff x="3511821" y="1307930"/>
              <a:chExt cx="1093422" cy="740399"/>
            </a:xfrm>
          </p:grpSpPr>
          <p:grpSp>
            <p:nvGrpSpPr>
              <p:cNvPr id="78" name="Group 77"/>
              <p:cNvGrpSpPr/>
              <p:nvPr/>
            </p:nvGrpSpPr>
            <p:grpSpPr>
              <a:xfrm>
                <a:off x="3918065" y="1331719"/>
                <a:ext cx="687178" cy="716610"/>
                <a:chOff x="3216903" y="1622820"/>
                <a:chExt cx="1265277" cy="1109670"/>
              </a:xfrm>
            </p:grpSpPr>
            <p:sp>
              <p:nvSpPr>
                <p:cNvPr id="84" name="Oval 83"/>
                <p:cNvSpPr/>
                <p:nvPr/>
              </p:nvSpPr>
              <p:spPr>
                <a:xfrm>
                  <a:off x="3466039" y="2594378"/>
                  <a:ext cx="767007" cy="1381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740005" y="2423798"/>
                  <a:ext cx="219076" cy="219075"/>
                </a:xfrm>
                <a:prstGeom prst="rect">
                  <a:avLst/>
                </a:prstGeom>
                <a:solidFill>
                  <a:schemeClr val="tx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3216903" y="1622820"/>
                  <a:ext cx="1265277" cy="755465"/>
                  <a:chOff x="3216903" y="1622820"/>
                  <a:chExt cx="1265277" cy="755465"/>
                </a:xfrm>
              </p:grpSpPr>
              <p:sp>
                <p:nvSpPr>
                  <p:cNvPr id="87" name="Rectangle 86"/>
                  <p:cNvSpPr/>
                  <p:nvPr/>
                </p:nvSpPr>
                <p:spPr>
                  <a:xfrm>
                    <a:off x="3216903" y="1622820"/>
                    <a:ext cx="1265277" cy="755465"/>
                  </a:xfrm>
                  <a:prstGeom prst="rect">
                    <a:avLst/>
                  </a:prstGeom>
                  <a:solidFill>
                    <a:srgbClr val="FFFFFF"/>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838372" y="2330714"/>
                    <a:ext cx="45719" cy="45719"/>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Rounded Rectangle 78"/>
              <p:cNvSpPr/>
              <p:nvPr/>
            </p:nvSpPr>
            <p:spPr>
              <a:xfrm>
                <a:off x="3511821" y="1307930"/>
                <a:ext cx="293074" cy="739678"/>
              </a:xfrm>
              <a:prstGeom prst="roundRect">
                <a:avLst/>
              </a:prstGeom>
              <a:solidFill>
                <a:schemeClr val="tx1">
                  <a:lumMod val="85000"/>
                  <a:lumOff val="1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3561460" y="1365852"/>
                <a:ext cx="193795" cy="2580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3561460" y="1452633"/>
                <a:ext cx="193795" cy="2580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3511821" y="1919718"/>
                <a:ext cx="2930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3634161" y="1957851"/>
                <a:ext cx="45720" cy="45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ight Arrow 88"/>
            <p:cNvSpPr/>
            <p:nvPr/>
          </p:nvSpPr>
          <p:spPr>
            <a:xfrm>
              <a:off x="7220436" y="1704988"/>
              <a:ext cx="654050" cy="765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0" name="Right Arrow 89"/>
            <p:cNvSpPr/>
            <p:nvPr/>
          </p:nvSpPr>
          <p:spPr>
            <a:xfrm rot="10800000">
              <a:off x="7220436" y="1819323"/>
              <a:ext cx="654050" cy="765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94" name="Group 93"/>
            <p:cNvGrpSpPr/>
            <p:nvPr/>
          </p:nvGrpSpPr>
          <p:grpSpPr>
            <a:xfrm>
              <a:off x="7185875" y="1176267"/>
              <a:ext cx="714918" cy="342060"/>
              <a:chOff x="4322709" y="1126830"/>
              <a:chExt cx="714918" cy="342060"/>
            </a:xfrm>
          </p:grpSpPr>
          <p:sp>
            <p:nvSpPr>
              <p:cNvPr id="92" name="Bent Arrow 91"/>
              <p:cNvSpPr/>
              <p:nvPr/>
            </p:nvSpPr>
            <p:spPr>
              <a:xfrm rot="10800000">
                <a:off x="4322709" y="1126830"/>
                <a:ext cx="320456" cy="342060"/>
              </a:xfrm>
              <a:prstGeom prst="bentArrow">
                <a:avLst>
                  <a:gd name="adj1" fmla="val 16083"/>
                  <a:gd name="adj2" fmla="val 19551"/>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3" name="Bent Arrow 92"/>
              <p:cNvSpPr/>
              <p:nvPr/>
            </p:nvSpPr>
            <p:spPr>
              <a:xfrm rot="10800000" flipH="1">
                <a:off x="4717171" y="1126830"/>
                <a:ext cx="320456" cy="342060"/>
              </a:xfrm>
              <a:prstGeom prst="bentArrow">
                <a:avLst>
                  <a:gd name="adj1" fmla="val 16083"/>
                  <a:gd name="adj2" fmla="val 19551"/>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sp>
        <p:nvSpPr>
          <p:cNvPr id="95" name="Rectangle 94"/>
          <p:cNvSpPr/>
          <p:nvPr/>
        </p:nvSpPr>
        <p:spPr>
          <a:xfrm>
            <a:off x="474595" y="4015562"/>
            <a:ext cx="2053771" cy="646331"/>
          </a:xfrm>
          <a:prstGeom prst="rect">
            <a:avLst/>
          </a:prstGeom>
        </p:spPr>
        <p:txBody>
          <a:bodyPr wrap="square">
            <a:spAutoFit/>
          </a:bodyPr>
          <a:lstStyle/>
          <a:p>
            <a:pPr algn="ctr"/>
            <a:r>
              <a:rPr lang="en-US" b="1" dirty="0">
                <a:solidFill>
                  <a:srgbClr val="000000"/>
                </a:solidFill>
                <a:latin typeface="Calibri" panose="020F0502020204030204" pitchFamily="34" charset="0"/>
              </a:rPr>
              <a:t>Reduced </a:t>
            </a:r>
            <a:r>
              <a:rPr lang="en-US" b="1" dirty="0" smtClean="0">
                <a:solidFill>
                  <a:srgbClr val="000000"/>
                </a:solidFill>
                <a:latin typeface="Calibri" panose="020F0502020204030204" pitchFamily="34" charset="0"/>
              </a:rPr>
              <a:t>Time </a:t>
            </a:r>
            <a:r>
              <a:rPr lang="en-US" b="1" dirty="0">
                <a:solidFill>
                  <a:srgbClr val="000000"/>
                </a:solidFill>
                <a:latin typeface="Calibri" panose="020F0502020204030204" pitchFamily="34" charset="0"/>
              </a:rPr>
              <a:t>and </a:t>
            </a:r>
            <a:r>
              <a:rPr lang="en-US" b="1" dirty="0" smtClean="0">
                <a:solidFill>
                  <a:srgbClr val="000000"/>
                </a:solidFill>
                <a:latin typeface="Calibri" panose="020F0502020204030204" pitchFamily="34" charset="0"/>
              </a:rPr>
              <a:t>Paper Costs </a:t>
            </a:r>
            <a:endParaRPr lang="en-US" b="1" dirty="0">
              <a:solidFill>
                <a:srgbClr val="000000"/>
              </a:solidFill>
              <a:latin typeface="Calibri" panose="020F0502020204030204" pitchFamily="34" charset="0"/>
            </a:endParaRPr>
          </a:p>
        </p:txBody>
      </p:sp>
      <p:sp>
        <p:nvSpPr>
          <p:cNvPr id="147" name="Rounded Rectangle 4"/>
          <p:cNvSpPr/>
          <p:nvPr/>
        </p:nvSpPr>
        <p:spPr>
          <a:xfrm>
            <a:off x="6453449" y="3025275"/>
            <a:ext cx="5648851" cy="3358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latin typeface="Calibri" panose="020F0502020204030204" pitchFamily="34" charset="0"/>
              </a:rPr>
              <a:t>Manifest Submissions</a:t>
            </a:r>
            <a:endParaRPr lang="en-US" sz="1600" kern="1200" dirty="0"/>
          </a:p>
        </p:txBody>
      </p:sp>
      <p:grpSp>
        <p:nvGrpSpPr>
          <p:cNvPr id="159" name="Group 158"/>
          <p:cNvGrpSpPr/>
          <p:nvPr/>
        </p:nvGrpSpPr>
        <p:grpSpPr>
          <a:xfrm>
            <a:off x="582605" y="2875033"/>
            <a:ext cx="1837750" cy="1097280"/>
            <a:chOff x="3415567" y="1122751"/>
            <a:chExt cx="1837750" cy="1097280"/>
          </a:xfrm>
        </p:grpSpPr>
        <p:sp>
          <p:nvSpPr>
            <p:cNvPr id="100" name="Oval 99"/>
            <p:cNvSpPr/>
            <p:nvPr/>
          </p:nvSpPr>
          <p:spPr>
            <a:xfrm>
              <a:off x="3415567" y="1122751"/>
              <a:ext cx="1097280" cy="1097280"/>
            </a:xfrm>
            <a:prstGeom prst="ellipse">
              <a:avLst/>
            </a:prstGeom>
            <a:solidFill>
              <a:sysClr val="window" lastClr="FFFFFF"/>
            </a:solidFill>
            <a:ln w="254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nvGrpSpPr>
            <p:cNvPr id="158" name="Group 157"/>
            <p:cNvGrpSpPr/>
            <p:nvPr/>
          </p:nvGrpSpPr>
          <p:grpSpPr>
            <a:xfrm>
              <a:off x="3811143" y="1232475"/>
              <a:ext cx="518824" cy="593116"/>
              <a:chOff x="3811143" y="1232475"/>
              <a:chExt cx="518824" cy="593116"/>
            </a:xfrm>
            <a:effectLst>
              <a:outerShdw blurRad="50800" dist="38100" dir="10800000" algn="r" rotWithShape="0">
                <a:prstClr val="black">
                  <a:alpha val="40000"/>
                </a:prstClr>
              </a:outerShdw>
            </a:effectLst>
          </p:grpSpPr>
          <p:sp>
            <p:nvSpPr>
              <p:cNvPr id="105" name="Right Arrow 104"/>
              <p:cNvSpPr/>
              <p:nvPr/>
            </p:nvSpPr>
            <p:spPr>
              <a:xfrm>
                <a:off x="3964207" y="1519463"/>
                <a:ext cx="365760" cy="306128"/>
              </a:xfrm>
              <a:prstGeom prst="rightArrow">
                <a:avLst>
                  <a:gd name="adj1" fmla="val 26664"/>
                  <a:gd name="adj2" fmla="val 36776"/>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27" name="Right Arrow 126"/>
              <p:cNvSpPr/>
              <p:nvPr/>
            </p:nvSpPr>
            <p:spPr>
              <a:xfrm rot="16200000">
                <a:off x="3723571" y="1320047"/>
                <a:ext cx="481271" cy="306128"/>
              </a:xfrm>
              <a:prstGeom prst="rightArrow">
                <a:avLst>
                  <a:gd name="adj1" fmla="val 26664"/>
                  <a:gd name="adj2" fmla="val 41443"/>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cxnSp>
          <p:nvCxnSpPr>
            <p:cNvPr id="130" name="Straight Connector 129"/>
            <p:cNvCxnSpPr>
              <a:stCxn id="100" idx="0"/>
              <a:endCxn id="100" idx="0"/>
            </p:cNvCxnSpPr>
            <p:nvPr/>
          </p:nvCxnSpPr>
          <p:spPr>
            <a:xfrm>
              <a:off x="3964207" y="1122751"/>
              <a:ext cx="0" cy="0"/>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p:cNvCxnSpPr>
              <a:stCxn id="100" idx="0"/>
              <a:endCxn id="100" idx="0"/>
            </p:cNvCxnSpPr>
            <p:nvPr/>
          </p:nvCxnSpPr>
          <p:spPr>
            <a:xfrm>
              <a:off x="3964207" y="1122751"/>
              <a:ext cx="0" cy="0"/>
            </a:xfrm>
            <a:prstGeom prst="line">
              <a:avLst/>
            </a:prstGeom>
          </p:spPr>
          <p:style>
            <a:lnRef idx="1">
              <a:schemeClr val="dk1"/>
            </a:lnRef>
            <a:fillRef idx="0">
              <a:schemeClr val="dk1"/>
            </a:fillRef>
            <a:effectRef idx="0">
              <a:schemeClr val="dk1"/>
            </a:effectRef>
            <a:fontRef idx="minor">
              <a:schemeClr val="tx1"/>
            </a:fontRef>
          </p:style>
        </p:cxnSp>
        <p:grpSp>
          <p:nvGrpSpPr>
            <p:cNvPr id="154" name="Group 153"/>
            <p:cNvGrpSpPr/>
            <p:nvPr/>
          </p:nvGrpSpPr>
          <p:grpSpPr>
            <a:xfrm>
              <a:off x="4704677" y="1247788"/>
              <a:ext cx="548640" cy="914400"/>
              <a:chOff x="4578383" y="1111061"/>
              <a:chExt cx="739971" cy="1059533"/>
            </a:xfrm>
            <a:effectLst>
              <a:outerShdw blurRad="76200" dir="18900000" sy="23000" kx="-1200000" algn="bl" rotWithShape="0">
                <a:prstClr val="black">
                  <a:alpha val="20000"/>
                </a:prstClr>
              </a:outerShdw>
            </a:effectLst>
          </p:grpSpPr>
          <p:sp>
            <p:nvSpPr>
              <p:cNvPr id="150" name="Can 149"/>
              <p:cNvSpPr/>
              <p:nvPr/>
            </p:nvSpPr>
            <p:spPr>
              <a:xfrm>
                <a:off x="4861560" y="1452479"/>
                <a:ext cx="144780" cy="718115"/>
              </a:xfrm>
              <a:prstGeom prst="can">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Callout 150"/>
              <p:cNvSpPr/>
              <p:nvPr/>
            </p:nvSpPr>
            <p:spPr>
              <a:xfrm>
                <a:off x="4578383" y="1111061"/>
                <a:ext cx="739971" cy="566983"/>
              </a:xfrm>
              <a:prstGeom prst="cloudCallout">
                <a:avLst>
                  <a:gd name="adj1" fmla="val -3327"/>
                  <a:gd name="adj2" fmla="val 5846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graphicFrame>
        <p:nvGraphicFramePr>
          <p:cNvPr id="4" name="Diagram 3"/>
          <p:cNvGraphicFramePr/>
          <p:nvPr>
            <p:extLst>
              <p:ext uri="{D42A27DB-BD31-4B8C-83A1-F6EECF244321}">
                <p14:modId xmlns:p14="http://schemas.microsoft.com/office/powerpoint/2010/main" val="4062383660"/>
              </p:ext>
            </p:extLst>
          </p:nvPr>
        </p:nvGraphicFramePr>
        <p:xfrm>
          <a:off x="3179283" y="936190"/>
          <a:ext cx="5850676" cy="5785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0152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299642" y="1172227"/>
            <a:ext cx="3868340" cy="823912"/>
          </a:xfrm>
        </p:spPr>
        <p:txBody>
          <a:bodyPr anchor="ctr"/>
          <a:lstStyle/>
          <a:p>
            <a:r>
              <a:rPr lang="en-US" dirty="0" smtClean="0"/>
              <a:t>PGA Data</a:t>
            </a:r>
            <a:endParaRPr lang="en-US" dirty="0"/>
          </a:p>
        </p:txBody>
      </p:sp>
      <p:sp>
        <p:nvSpPr>
          <p:cNvPr id="12" name="Content Placeholder 11"/>
          <p:cNvSpPr>
            <a:spLocks noGrp="1"/>
          </p:cNvSpPr>
          <p:nvPr>
            <p:ph sz="half" idx="2"/>
          </p:nvPr>
        </p:nvSpPr>
        <p:spPr>
          <a:xfrm>
            <a:off x="299642" y="1811091"/>
            <a:ext cx="4329512" cy="4145107"/>
          </a:xfrm>
        </p:spPr>
        <p:txBody>
          <a:bodyPr>
            <a:normAutofit/>
          </a:bodyPr>
          <a:lstStyle/>
          <a:p>
            <a:r>
              <a:rPr lang="en-US" sz="1800" dirty="0"/>
              <a:t>Lists </a:t>
            </a:r>
            <a:r>
              <a:rPr lang="en-US" sz="1800" dirty="0" smtClean="0"/>
              <a:t>of all </a:t>
            </a:r>
            <a:r>
              <a:rPr lang="en-US" sz="1800" dirty="0"/>
              <a:t>forms that must be submitted in ACE </a:t>
            </a:r>
            <a:r>
              <a:rPr lang="en-US" sz="1800" dirty="0" smtClean="0"/>
              <a:t>come available </a:t>
            </a:r>
            <a:r>
              <a:rPr lang="en-US" sz="1800" dirty="0"/>
              <a:t>at </a:t>
            </a:r>
            <a:r>
              <a:rPr lang="en-US" sz="1800" dirty="0" smtClean="0">
                <a:hlinkClick r:id="rId3"/>
              </a:rPr>
              <a:t>www.cbp.gov/ace</a:t>
            </a:r>
            <a:r>
              <a:rPr lang="en-US" sz="1800" dirty="0" smtClean="0"/>
              <a:t>  </a:t>
            </a:r>
            <a:endParaRPr lang="en-US" sz="1800" dirty="0"/>
          </a:p>
          <a:p>
            <a:r>
              <a:rPr lang="en-US" sz="1800" dirty="0" smtClean="0"/>
              <a:t>Identified mechanisms for submitting data:</a:t>
            </a:r>
            <a:endParaRPr lang="en-US" sz="1800" dirty="0"/>
          </a:p>
          <a:p>
            <a:pPr lvl="1"/>
            <a:r>
              <a:rPr lang="en-US" sz="1600" dirty="0"/>
              <a:t>PGA Message Set </a:t>
            </a:r>
            <a:r>
              <a:rPr lang="en-US" sz="1600" dirty="0" smtClean="0"/>
              <a:t>(</a:t>
            </a:r>
            <a:r>
              <a:rPr lang="en-US" sz="1600" dirty="0"/>
              <a:t>EDI Transmission)</a:t>
            </a:r>
          </a:p>
          <a:p>
            <a:pPr lvl="1"/>
            <a:r>
              <a:rPr lang="en-US" sz="1600" dirty="0"/>
              <a:t>Document Image System (DIS)</a:t>
            </a:r>
          </a:p>
          <a:p>
            <a:endParaRPr lang="en-US" sz="1800" dirty="0"/>
          </a:p>
        </p:txBody>
      </p:sp>
      <p:sp>
        <p:nvSpPr>
          <p:cNvPr id="13" name="Text Placeholder 12"/>
          <p:cNvSpPr>
            <a:spLocks noGrp="1"/>
          </p:cNvSpPr>
          <p:nvPr>
            <p:ph type="body" sz="quarter" idx="3"/>
          </p:nvPr>
        </p:nvSpPr>
        <p:spPr>
          <a:xfrm>
            <a:off x="4523362" y="1172227"/>
            <a:ext cx="4382654" cy="823912"/>
          </a:xfrm>
        </p:spPr>
        <p:txBody>
          <a:bodyPr anchor="ctr"/>
          <a:lstStyle/>
          <a:p>
            <a:r>
              <a:rPr lang="en-US" dirty="0" smtClean="0"/>
              <a:t>Rollout of PGA Capabilities</a:t>
            </a:r>
            <a:endParaRPr lang="en-US" dirty="0"/>
          </a:p>
        </p:txBody>
      </p:sp>
      <p:sp>
        <p:nvSpPr>
          <p:cNvPr id="4" name="Slide Number Placeholder 3"/>
          <p:cNvSpPr>
            <a:spLocks noGrp="1"/>
          </p:cNvSpPr>
          <p:nvPr>
            <p:ph type="sldNum" sz="quarter" idx="12"/>
          </p:nvPr>
        </p:nvSpPr>
        <p:spPr/>
        <p:txBody>
          <a:bodyPr/>
          <a:lstStyle/>
          <a:p>
            <a:fld id="{79EAEC70-801A-45D8-B22B-5AE5B39CCE58}" type="slidenum">
              <a:rPr lang="en-US" smtClean="0"/>
              <a:t>11</a:t>
            </a:fld>
            <a:endParaRPr lang="en-US" dirty="0"/>
          </a:p>
        </p:txBody>
      </p:sp>
      <p:sp>
        <p:nvSpPr>
          <p:cNvPr id="2" name="Title 1"/>
          <p:cNvSpPr>
            <a:spLocks noGrp="1"/>
          </p:cNvSpPr>
          <p:nvPr>
            <p:ph type="title"/>
          </p:nvPr>
        </p:nvSpPr>
        <p:spPr/>
        <p:txBody>
          <a:bodyPr>
            <a:noAutofit/>
          </a:bodyPr>
          <a:lstStyle/>
          <a:p>
            <a:r>
              <a:rPr lang="en-US" dirty="0" smtClean="0"/>
              <a:t>Partner Government Agencies</a:t>
            </a:r>
            <a:endParaRPr lang="en-US" dirty="0"/>
          </a:p>
        </p:txBody>
      </p:sp>
      <p:graphicFrame>
        <p:nvGraphicFramePr>
          <p:cNvPr id="29" name="Table 28"/>
          <p:cNvGraphicFramePr>
            <a:graphicFrameLocks noGrp="1"/>
          </p:cNvGraphicFramePr>
          <p:nvPr>
            <p:extLst>
              <p:ext uri="{D42A27DB-BD31-4B8C-83A1-F6EECF244321}">
                <p14:modId xmlns:p14="http://schemas.microsoft.com/office/powerpoint/2010/main" val="2976767181"/>
              </p:ext>
            </p:extLst>
          </p:nvPr>
        </p:nvGraphicFramePr>
        <p:xfrm>
          <a:off x="4592691" y="1811091"/>
          <a:ext cx="4551309" cy="2293472"/>
        </p:xfrm>
        <a:graphic>
          <a:graphicData uri="http://schemas.openxmlformats.org/drawingml/2006/table">
            <a:tbl>
              <a:tblPr firstRow="1" bandRow="1">
                <a:tableStyleId>{5C22544A-7EE6-4342-B048-85BDC9FD1C3A}</a:tableStyleId>
              </a:tblPr>
              <a:tblGrid>
                <a:gridCol w="1182467"/>
                <a:gridCol w="3368842"/>
              </a:tblGrid>
              <a:tr h="314288">
                <a:tc>
                  <a:txBody>
                    <a:bodyPr/>
                    <a:lstStyle/>
                    <a:p>
                      <a:r>
                        <a:rPr lang="en-US" sz="1400" dirty="0" smtClean="0"/>
                        <a:t>Milestone Date</a:t>
                      </a:r>
                      <a:endParaRPr lang="en-US" sz="1400" dirty="0"/>
                    </a:p>
                  </a:txBody>
                  <a:tcPr/>
                </a:tc>
                <a:tc>
                  <a:txBody>
                    <a:bodyPr/>
                    <a:lstStyle/>
                    <a:p>
                      <a:r>
                        <a:rPr lang="en-US" sz="1400" dirty="0" smtClean="0"/>
                        <a:t>Action</a:t>
                      </a:r>
                      <a:endParaRPr lang="en-US" sz="1400" dirty="0"/>
                    </a:p>
                  </a:txBody>
                  <a:tcPr/>
                </a:tc>
              </a:tr>
              <a:tr h="314288">
                <a:tc>
                  <a:txBody>
                    <a:bodyPr/>
                    <a:lstStyle/>
                    <a:p>
                      <a:r>
                        <a:rPr lang="en-US" sz="1400" dirty="0" smtClean="0"/>
                        <a:t>AUG 19th </a:t>
                      </a:r>
                      <a:endParaRPr lang="en-US" sz="14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Phase 1: 12 initial ports.</a:t>
                      </a:r>
                    </a:p>
                  </a:txBody>
                  <a:tcPr/>
                </a:tc>
              </a:tr>
              <a:tr h="314288">
                <a:tc>
                  <a:txBody>
                    <a:bodyPr/>
                    <a:lstStyle/>
                    <a:p>
                      <a:r>
                        <a:rPr lang="en-US" sz="1400" dirty="0" smtClean="0"/>
                        <a:t>SEP 2nd</a:t>
                      </a:r>
                      <a:endParaRPr lang="en-US" sz="14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Phase 2: 75</a:t>
                      </a:r>
                      <a:r>
                        <a:rPr lang="en-US" sz="1400" baseline="0" dirty="0" smtClean="0">
                          <a:solidFill>
                            <a:schemeClr val="tx1"/>
                          </a:solidFill>
                        </a:rPr>
                        <a:t> </a:t>
                      </a:r>
                      <a:r>
                        <a:rPr lang="en-US" sz="1400" dirty="0" smtClean="0">
                          <a:solidFill>
                            <a:schemeClr val="tx1"/>
                          </a:solidFill>
                        </a:rPr>
                        <a:t>additional ports.</a:t>
                      </a:r>
                    </a:p>
                  </a:txBody>
                  <a:tcPr/>
                </a:tc>
              </a:tr>
              <a:tr h="314288">
                <a:tc>
                  <a:txBody>
                    <a:bodyPr/>
                    <a:lstStyle/>
                    <a:p>
                      <a:r>
                        <a:rPr lang="en-US" sz="1400" dirty="0" smtClean="0"/>
                        <a:t>SEP 16th</a:t>
                      </a:r>
                      <a:endParaRPr lang="en-US" sz="14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Phase 3: 120 additional ports. Cross Agency Pilots.</a:t>
                      </a:r>
                    </a:p>
                  </a:txBody>
                  <a:tcPr/>
                </a:tc>
              </a:tr>
              <a:tr h="314288">
                <a:tc>
                  <a:txBody>
                    <a:bodyPr/>
                    <a:lstStyle/>
                    <a:p>
                      <a:r>
                        <a:rPr lang="en-US" sz="1400" dirty="0" smtClean="0"/>
                        <a:t>SEP 23rd</a:t>
                      </a:r>
                      <a:endParaRPr lang="en-US" sz="14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Phase 4: All ports ready for filings.</a:t>
                      </a:r>
                    </a:p>
                  </a:txBody>
                  <a:tcPr/>
                </a:tc>
              </a:tr>
              <a:tr h="314288">
                <a:tc>
                  <a:txBody>
                    <a:bodyPr/>
                    <a:lstStyle/>
                    <a:p>
                      <a:r>
                        <a:rPr lang="en-US" sz="1400" dirty="0" smtClean="0"/>
                        <a:t>OCT </a:t>
                      </a:r>
                      <a:r>
                        <a:rPr lang="en-US" sz="1400" baseline="0" dirty="0" smtClean="0"/>
                        <a:t>1st</a:t>
                      </a:r>
                      <a:endParaRPr lang="en-US" sz="1400" dirty="0"/>
                    </a:p>
                  </a:txBody>
                  <a:tcP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Phase 5: All PGA programs.</a:t>
                      </a:r>
                    </a:p>
                  </a:txBody>
                  <a:tcPr/>
                </a:tc>
              </a:tr>
            </a:tbl>
          </a:graphicData>
        </a:graphic>
      </p:graphicFrame>
      <p:grpSp>
        <p:nvGrpSpPr>
          <p:cNvPr id="48" name="Group 47"/>
          <p:cNvGrpSpPr/>
          <p:nvPr/>
        </p:nvGrpSpPr>
        <p:grpSpPr>
          <a:xfrm>
            <a:off x="727841" y="4149614"/>
            <a:ext cx="7688319" cy="2693179"/>
            <a:chOff x="474747" y="4149614"/>
            <a:chExt cx="7688319" cy="2693179"/>
          </a:xfrm>
        </p:grpSpPr>
        <p:grpSp>
          <p:nvGrpSpPr>
            <p:cNvPr id="46" name="Group 45"/>
            <p:cNvGrpSpPr/>
            <p:nvPr/>
          </p:nvGrpSpPr>
          <p:grpSpPr>
            <a:xfrm>
              <a:off x="6594839" y="4777174"/>
              <a:ext cx="1318328" cy="2065619"/>
              <a:chOff x="6888659" y="4625874"/>
              <a:chExt cx="1318328" cy="2065619"/>
            </a:xfrm>
          </p:grpSpPr>
          <p:sp>
            <p:nvSpPr>
              <p:cNvPr id="6" name="Oval 5"/>
              <p:cNvSpPr/>
              <p:nvPr/>
            </p:nvSpPr>
            <p:spPr>
              <a:xfrm>
                <a:off x="6888659" y="4625874"/>
                <a:ext cx="1318328" cy="1318544"/>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 name="Freeform 6"/>
              <p:cNvSpPr/>
              <p:nvPr/>
            </p:nvSpPr>
            <p:spPr>
              <a:xfrm>
                <a:off x="6932158" y="4669834"/>
                <a:ext cx="1230627" cy="1230625"/>
              </a:xfrm>
              <a:custGeom>
                <a:avLst/>
                <a:gdLst>
                  <a:gd name="connsiteX0" fmla="*/ 0 w 1230627"/>
                  <a:gd name="connsiteY0" fmla="*/ 615313 h 1230625"/>
                  <a:gd name="connsiteX1" fmla="*/ 615314 w 1230627"/>
                  <a:gd name="connsiteY1" fmla="*/ 0 h 1230625"/>
                  <a:gd name="connsiteX2" fmla="*/ 1230628 w 1230627"/>
                  <a:gd name="connsiteY2" fmla="*/ 615313 h 1230625"/>
                  <a:gd name="connsiteX3" fmla="*/ 615314 w 1230627"/>
                  <a:gd name="connsiteY3" fmla="*/ 1230626 h 1230625"/>
                  <a:gd name="connsiteX4" fmla="*/ 0 w 1230627"/>
                  <a:gd name="connsiteY4" fmla="*/ 615313 h 123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27" h="1230625">
                    <a:moveTo>
                      <a:pt x="0" y="615313"/>
                    </a:moveTo>
                    <a:cubicBezTo>
                      <a:pt x="0" y="275485"/>
                      <a:pt x="275485" y="0"/>
                      <a:pt x="615314" y="0"/>
                    </a:cubicBezTo>
                    <a:cubicBezTo>
                      <a:pt x="955143" y="0"/>
                      <a:pt x="1230628" y="275485"/>
                      <a:pt x="1230628" y="615313"/>
                    </a:cubicBezTo>
                    <a:cubicBezTo>
                      <a:pt x="1230628" y="955141"/>
                      <a:pt x="955143" y="1230626"/>
                      <a:pt x="615314" y="1230626"/>
                    </a:cubicBezTo>
                    <a:cubicBezTo>
                      <a:pt x="275485" y="1230626"/>
                      <a:pt x="0" y="955141"/>
                      <a:pt x="0" y="615313"/>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075" tIns="189806" rIns="189373" bIns="189807" numCol="1" spcCol="1270" anchor="ctr" anchorCtr="0">
                <a:noAutofit/>
              </a:bodyPr>
              <a:lstStyle/>
              <a:p>
                <a:pPr lvl="0" algn="ctr" defTabSz="488950">
                  <a:lnSpc>
                    <a:spcPct val="90000"/>
                  </a:lnSpc>
                  <a:spcBef>
                    <a:spcPct val="0"/>
                  </a:spcBef>
                  <a:spcAft>
                    <a:spcPct val="35000"/>
                  </a:spcAft>
                </a:pPr>
                <a:r>
                  <a:rPr lang="en-US" sz="1100" kern="1200" dirty="0" smtClean="0"/>
                  <a:t>Phase 5 (Filing for all 10/1 PGAs)</a:t>
                </a:r>
                <a:endParaRPr lang="en-US" sz="1100" kern="1200" dirty="0"/>
              </a:p>
            </p:txBody>
          </p:sp>
          <p:sp>
            <p:nvSpPr>
              <p:cNvPr id="8" name="Freeform 7"/>
              <p:cNvSpPr/>
              <p:nvPr/>
            </p:nvSpPr>
            <p:spPr>
              <a:xfrm>
                <a:off x="6932158" y="5968712"/>
                <a:ext cx="1230627" cy="722781"/>
              </a:xfrm>
              <a:custGeom>
                <a:avLst/>
                <a:gdLst>
                  <a:gd name="connsiteX0" fmla="*/ 0 w 1230627"/>
                  <a:gd name="connsiteY0" fmla="*/ 0 h 722781"/>
                  <a:gd name="connsiteX1" fmla="*/ 1230627 w 1230627"/>
                  <a:gd name="connsiteY1" fmla="*/ 0 h 722781"/>
                  <a:gd name="connsiteX2" fmla="*/ 1230627 w 1230627"/>
                  <a:gd name="connsiteY2" fmla="*/ 722781 h 722781"/>
                  <a:gd name="connsiteX3" fmla="*/ 0 w 1230627"/>
                  <a:gd name="connsiteY3" fmla="*/ 722781 h 722781"/>
                  <a:gd name="connsiteX4" fmla="*/ 0 w 1230627"/>
                  <a:gd name="connsiteY4" fmla="*/ 0 h 7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27" h="722781">
                    <a:moveTo>
                      <a:pt x="0" y="0"/>
                    </a:moveTo>
                    <a:lnTo>
                      <a:pt x="1230627" y="0"/>
                    </a:lnTo>
                    <a:lnTo>
                      <a:pt x="1230627" y="722781"/>
                    </a:lnTo>
                    <a:lnTo>
                      <a:pt x="0" y="722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All Ports</a:t>
                </a:r>
                <a:endParaRPr lang="en-US" sz="900" kern="1200" dirty="0"/>
              </a:p>
            </p:txBody>
          </p:sp>
        </p:grpSp>
        <p:grpSp>
          <p:nvGrpSpPr>
            <p:cNvPr id="45" name="Group 44"/>
            <p:cNvGrpSpPr/>
            <p:nvPr/>
          </p:nvGrpSpPr>
          <p:grpSpPr>
            <a:xfrm>
              <a:off x="2233812" y="4742480"/>
              <a:ext cx="4042535" cy="2065550"/>
              <a:chOff x="2801144" y="4625943"/>
              <a:chExt cx="4042535" cy="2065550"/>
            </a:xfrm>
          </p:grpSpPr>
          <p:sp>
            <p:nvSpPr>
              <p:cNvPr id="9" name="Teardrop 8"/>
              <p:cNvSpPr/>
              <p:nvPr/>
            </p:nvSpPr>
            <p:spPr>
              <a:xfrm rot="2700000">
                <a:off x="5525503" y="4625943"/>
                <a:ext cx="1318176" cy="1318176"/>
              </a:xfrm>
              <a:prstGeom prst="teardrop">
                <a:avLst>
                  <a:gd name="adj" fmla="val 1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Freeform 9"/>
              <p:cNvSpPr/>
              <p:nvPr/>
            </p:nvSpPr>
            <p:spPr>
              <a:xfrm>
                <a:off x="5570330" y="4669834"/>
                <a:ext cx="1230627" cy="1230625"/>
              </a:xfrm>
              <a:custGeom>
                <a:avLst/>
                <a:gdLst>
                  <a:gd name="connsiteX0" fmla="*/ 0 w 1230627"/>
                  <a:gd name="connsiteY0" fmla="*/ 615313 h 1230625"/>
                  <a:gd name="connsiteX1" fmla="*/ 615314 w 1230627"/>
                  <a:gd name="connsiteY1" fmla="*/ 0 h 1230625"/>
                  <a:gd name="connsiteX2" fmla="*/ 1230628 w 1230627"/>
                  <a:gd name="connsiteY2" fmla="*/ 615313 h 1230625"/>
                  <a:gd name="connsiteX3" fmla="*/ 615314 w 1230627"/>
                  <a:gd name="connsiteY3" fmla="*/ 1230626 h 1230625"/>
                  <a:gd name="connsiteX4" fmla="*/ 0 w 1230627"/>
                  <a:gd name="connsiteY4" fmla="*/ 615313 h 123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27" h="1230625">
                    <a:moveTo>
                      <a:pt x="0" y="615313"/>
                    </a:moveTo>
                    <a:cubicBezTo>
                      <a:pt x="0" y="275485"/>
                      <a:pt x="275485" y="0"/>
                      <a:pt x="615314" y="0"/>
                    </a:cubicBezTo>
                    <a:cubicBezTo>
                      <a:pt x="955143" y="0"/>
                      <a:pt x="1230628" y="275485"/>
                      <a:pt x="1230628" y="615313"/>
                    </a:cubicBezTo>
                    <a:cubicBezTo>
                      <a:pt x="1230628" y="955141"/>
                      <a:pt x="955143" y="1230626"/>
                      <a:pt x="615314" y="1230626"/>
                    </a:cubicBezTo>
                    <a:cubicBezTo>
                      <a:pt x="275485" y="1230626"/>
                      <a:pt x="0" y="955141"/>
                      <a:pt x="0" y="615313"/>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9373" tIns="189806" rIns="190075" bIns="189807" numCol="1" spcCol="1270" anchor="ctr" anchorCtr="0">
                <a:noAutofit/>
              </a:bodyPr>
              <a:lstStyle/>
              <a:p>
                <a:pPr lvl="0" algn="ctr" defTabSz="488950">
                  <a:lnSpc>
                    <a:spcPct val="90000"/>
                  </a:lnSpc>
                  <a:spcBef>
                    <a:spcPct val="0"/>
                  </a:spcBef>
                  <a:spcAft>
                    <a:spcPct val="35000"/>
                  </a:spcAft>
                </a:pPr>
                <a:r>
                  <a:rPr lang="en-US" sz="1100" kern="1200" dirty="0" smtClean="0"/>
                  <a:t>Phase 4 Expanded Piloting)</a:t>
                </a:r>
                <a:endParaRPr lang="en-US" sz="1100" kern="1200" dirty="0"/>
              </a:p>
            </p:txBody>
          </p:sp>
          <p:sp>
            <p:nvSpPr>
              <p:cNvPr id="15" name="Freeform 14"/>
              <p:cNvSpPr/>
              <p:nvPr/>
            </p:nvSpPr>
            <p:spPr>
              <a:xfrm>
                <a:off x="5570330" y="5968712"/>
                <a:ext cx="1230627" cy="722781"/>
              </a:xfrm>
              <a:custGeom>
                <a:avLst/>
                <a:gdLst>
                  <a:gd name="connsiteX0" fmla="*/ 0 w 1230627"/>
                  <a:gd name="connsiteY0" fmla="*/ 0 h 722781"/>
                  <a:gd name="connsiteX1" fmla="*/ 1230627 w 1230627"/>
                  <a:gd name="connsiteY1" fmla="*/ 0 h 722781"/>
                  <a:gd name="connsiteX2" fmla="*/ 1230627 w 1230627"/>
                  <a:gd name="connsiteY2" fmla="*/ 722781 h 722781"/>
                  <a:gd name="connsiteX3" fmla="*/ 0 w 1230627"/>
                  <a:gd name="connsiteY3" fmla="*/ 722781 h 722781"/>
                  <a:gd name="connsiteX4" fmla="*/ 0 w 1230627"/>
                  <a:gd name="connsiteY4" fmla="*/ 0 h 7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27" h="722781">
                    <a:moveTo>
                      <a:pt x="0" y="0"/>
                    </a:moveTo>
                    <a:lnTo>
                      <a:pt x="1230627" y="0"/>
                    </a:lnTo>
                    <a:lnTo>
                      <a:pt x="1230627" y="722781"/>
                    </a:lnTo>
                    <a:lnTo>
                      <a:pt x="0" y="722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All Ports</a:t>
                </a:r>
                <a:endParaRPr lang="en-US" sz="900" kern="1200" dirty="0"/>
              </a:p>
            </p:txBody>
          </p:sp>
          <p:sp>
            <p:nvSpPr>
              <p:cNvPr id="17" name="Teardrop 16"/>
              <p:cNvSpPr/>
              <p:nvPr/>
            </p:nvSpPr>
            <p:spPr>
              <a:xfrm rot="2700000">
                <a:off x="4163674" y="4625943"/>
                <a:ext cx="1318176" cy="1318176"/>
              </a:xfrm>
              <a:prstGeom prst="teardrop">
                <a:avLst>
                  <a:gd name="adj" fmla="val 1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6" name="Freeform 35"/>
              <p:cNvSpPr/>
              <p:nvPr/>
            </p:nvSpPr>
            <p:spPr>
              <a:xfrm>
                <a:off x="4207800" y="4669834"/>
                <a:ext cx="1230627" cy="1230625"/>
              </a:xfrm>
              <a:custGeom>
                <a:avLst/>
                <a:gdLst>
                  <a:gd name="connsiteX0" fmla="*/ 0 w 1230627"/>
                  <a:gd name="connsiteY0" fmla="*/ 615313 h 1230625"/>
                  <a:gd name="connsiteX1" fmla="*/ 615314 w 1230627"/>
                  <a:gd name="connsiteY1" fmla="*/ 0 h 1230625"/>
                  <a:gd name="connsiteX2" fmla="*/ 1230628 w 1230627"/>
                  <a:gd name="connsiteY2" fmla="*/ 615313 h 1230625"/>
                  <a:gd name="connsiteX3" fmla="*/ 615314 w 1230627"/>
                  <a:gd name="connsiteY3" fmla="*/ 1230626 h 1230625"/>
                  <a:gd name="connsiteX4" fmla="*/ 0 w 1230627"/>
                  <a:gd name="connsiteY4" fmla="*/ 615313 h 123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27" h="1230625">
                    <a:moveTo>
                      <a:pt x="0" y="615313"/>
                    </a:moveTo>
                    <a:cubicBezTo>
                      <a:pt x="0" y="275485"/>
                      <a:pt x="275485" y="0"/>
                      <a:pt x="615314" y="0"/>
                    </a:cubicBezTo>
                    <a:cubicBezTo>
                      <a:pt x="955143" y="0"/>
                      <a:pt x="1230628" y="275485"/>
                      <a:pt x="1230628" y="615313"/>
                    </a:cubicBezTo>
                    <a:cubicBezTo>
                      <a:pt x="1230628" y="955141"/>
                      <a:pt x="955143" y="1230626"/>
                      <a:pt x="615314" y="1230626"/>
                    </a:cubicBezTo>
                    <a:cubicBezTo>
                      <a:pt x="275485" y="1230626"/>
                      <a:pt x="0" y="955141"/>
                      <a:pt x="0" y="615313"/>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9373" tIns="189806" rIns="190075" bIns="189807" numCol="1" spcCol="1270" anchor="ctr" anchorCtr="0">
                <a:noAutofit/>
              </a:bodyPr>
              <a:lstStyle/>
              <a:p>
                <a:pPr lvl="0" algn="ctr" defTabSz="488950">
                  <a:lnSpc>
                    <a:spcPct val="90000"/>
                  </a:lnSpc>
                  <a:spcBef>
                    <a:spcPct val="0"/>
                  </a:spcBef>
                  <a:spcAft>
                    <a:spcPct val="35000"/>
                  </a:spcAft>
                </a:pPr>
                <a:r>
                  <a:rPr lang="en-US" sz="1100" kern="1200" dirty="0" smtClean="0"/>
                  <a:t>Phase 3 (Cross Agency Pilots)</a:t>
                </a:r>
                <a:endParaRPr lang="en-US" sz="1100" kern="1200" dirty="0"/>
              </a:p>
            </p:txBody>
          </p:sp>
          <p:sp>
            <p:nvSpPr>
              <p:cNvPr id="37" name="Freeform 36"/>
              <p:cNvSpPr/>
              <p:nvPr/>
            </p:nvSpPr>
            <p:spPr>
              <a:xfrm>
                <a:off x="4207800" y="5968712"/>
                <a:ext cx="1230627" cy="722781"/>
              </a:xfrm>
              <a:custGeom>
                <a:avLst/>
                <a:gdLst>
                  <a:gd name="connsiteX0" fmla="*/ 0 w 1230627"/>
                  <a:gd name="connsiteY0" fmla="*/ 0 h 722781"/>
                  <a:gd name="connsiteX1" fmla="*/ 1230627 w 1230627"/>
                  <a:gd name="connsiteY1" fmla="*/ 0 h 722781"/>
                  <a:gd name="connsiteX2" fmla="*/ 1230627 w 1230627"/>
                  <a:gd name="connsiteY2" fmla="*/ 722781 h 722781"/>
                  <a:gd name="connsiteX3" fmla="*/ 0 w 1230627"/>
                  <a:gd name="connsiteY3" fmla="*/ 722781 h 722781"/>
                  <a:gd name="connsiteX4" fmla="*/ 0 w 1230627"/>
                  <a:gd name="connsiteY4" fmla="*/ 0 h 7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27" h="722781">
                    <a:moveTo>
                      <a:pt x="0" y="0"/>
                    </a:moveTo>
                    <a:lnTo>
                      <a:pt x="1230627" y="0"/>
                    </a:lnTo>
                    <a:lnTo>
                      <a:pt x="1230627" y="722781"/>
                    </a:lnTo>
                    <a:lnTo>
                      <a:pt x="0" y="722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125 Ports</a:t>
                </a:r>
                <a:endParaRPr lang="en-US" sz="900" kern="1200" dirty="0"/>
              </a:p>
            </p:txBody>
          </p:sp>
          <p:sp>
            <p:nvSpPr>
              <p:cNvPr id="38" name="Teardrop 37"/>
              <p:cNvSpPr/>
              <p:nvPr/>
            </p:nvSpPr>
            <p:spPr>
              <a:xfrm rot="2700000">
                <a:off x="2801144" y="4625943"/>
                <a:ext cx="1318176" cy="1318176"/>
              </a:xfrm>
              <a:prstGeom prst="teardrop">
                <a:avLst>
                  <a:gd name="adj" fmla="val 1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9" name="Freeform 38"/>
              <p:cNvSpPr/>
              <p:nvPr/>
            </p:nvSpPr>
            <p:spPr>
              <a:xfrm>
                <a:off x="2845270" y="4669834"/>
                <a:ext cx="1230627" cy="1230625"/>
              </a:xfrm>
              <a:custGeom>
                <a:avLst/>
                <a:gdLst>
                  <a:gd name="connsiteX0" fmla="*/ 0 w 1230627"/>
                  <a:gd name="connsiteY0" fmla="*/ 615313 h 1230625"/>
                  <a:gd name="connsiteX1" fmla="*/ 615314 w 1230627"/>
                  <a:gd name="connsiteY1" fmla="*/ 0 h 1230625"/>
                  <a:gd name="connsiteX2" fmla="*/ 1230628 w 1230627"/>
                  <a:gd name="connsiteY2" fmla="*/ 615313 h 1230625"/>
                  <a:gd name="connsiteX3" fmla="*/ 615314 w 1230627"/>
                  <a:gd name="connsiteY3" fmla="*/ 1230626 h 1230625"/>
                  <a:gd name="connsiteX4" fmla="*/ 0 w 1230627"/>
                  <a:gd name="connsiteY4" fmla="*/ 615313 h 123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27" h="1230625">
                    <a:moveTo>
                      <a:pt x="0" y="615313"/>
                    </a:moveTo>
                    <a:cubicBezTo>
                      <a:pt x="0" y="275485"/>
                      <a:pt x="275485" y="0"/>
                      <a:pt x="615314" y="0"/>
                    </a:cubicBezTo>
                    <a:cubicBezTo>
                      <a:pt x="955143" y="0"/>
                      <a:pt x="1230628" y="275485"/>
                      <a:pt x="1230628" y="615313"/>
                    </a:cubicBezTo>
                    <a:cubicBezTo>
                      <a:pt x="1230628" y="955141"/>
                      <a:pt x="955143" y="1230626"/>
                      <a:pt x="615314" y="1230626"/>
                    </a:cubicBezTo>
                    <a:cubicBezTo>
                      <a:pt x="275485" y="1230626"/>
                      <a:pt x="0" y="955141"/>
                      <a:pt x="0" y="615313"/>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074" tIns="189806" rIns="189374" bIns="189807" numCol="1" spcCol="1270" anchor="ctr" anchorCtr="0">
                <a:noAutofit/>
              </a:bodyPr>
              <a:lstStyle/>
              <a:p>
                <a:pPr lvl="0" algn="ctr" defTabSz="488950">
                  <a:lnSpc>
                    <a:spcPct val="90000"/>
                  </a:lnSpc>
                  <a:spcBef>
                    <a:spcPct val="0"/>
                  </a:spcBef>
                  <a:spcAft>
                    <a:spcPct val="35000"/>
                  </a:spcAft>
                </a:pPr>
                <a:r>
                  <a:rPr lang="en-US" sz="1100" kern="1200" dirty="0" smtClean="0"/>
                  <a:t>Phase 2 (Expanded Piloting)</a:t>
                </a:r>
                <a:endParaRPr lang="en-US" sz="1100" kern="1200" dirty="0"/>
              </a:p>
            </p:txBody>
          </p:sp>
          <p:sp>
            <p:nvSpPr>
              <p:cNvPr id="40" name="Freeform 39"/>
              <p:cNvSpPr/>
              <p:nvPr/>
            </p:nvSpPr>
            <p:spPr>
              <a:xfrm>
                <a:off x="2845270" y="5968712"/>
                <a:ext cx="1230627" cy="722781"/>
              </a:xfrm>
              <a:custGeom>
                <a:avLst/>
                <a:gdLst>
                  <a:gd name="connsiteX0" fmla="*/ 0 w 1230627"/>
                  <a:gd name="connsiteY0" fmla="*/ 0 h 722781"/>
                  <a:gd name="connsiteX1" fmla="*/ 1230627 w 1230627"/>
                  <a:gd name="connsiteY1" fmla="*/ 0 h 722781"/>
                  <a:gd name="connsiteX2" fmla="*/ 1230627 w 1230627"/>
                  <a:gd name="connsiteY2" fmla="*/ 722781 h 722781"/>
                  <a:gd name="connsiteX3" fmla="*/ 0 w 1230627"/>
                  <a:gd name="connsiteY3" fmla="*/ 722781 h 722781"/>
                  <a:gd name="connsiteX4" fmla="*/ 0 w 1230627"/>
                  <a:gd name="connsiteY4" fmla="*/ 0 h 7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27" h="722781">
                    <a:moveTo>
                      <a:pt x="0" y="0"/>
                    </a:moveTo>
                    <a:lnTo>
                      <a:pt x="1230627" y="0"/>
                    </a:lnTo>
                    <a:lnTo>
                      <a:pt x="1230627" y="722781"/>
                    </a:lnTo>
                    <a:lnTo>
                      <a:pt x="0" y="722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75 Ports</a:t>
                </a:r>
                <a:endParaRPr lang="en-US" sz="900" kern="1200" dirty="0"/>
              </a:p>
            </p:txBody>
          </p:sp>
        </p:grpSp>
        <p:grpSp>
          <p:nvGrpSpPr>
            <p:cNvPr id="44" name="Group 43"/>
            <p:cNvGrpSpPr/>
            <p:nvPr/>
          </p:nvGrpSpPr>
          <p:grpSpPr>
            <a:xfrm>
              <a:off x="540390" y="4763088"/>
              <a:ext cx="1318176" cy="2065550"/>
              <a:chOff x="178440" y="5020178"/>
              <a:chExt cx="1318176" cy="2065550"/>
            </a:xfrm>
          </p:grpSpPr>
          <p:sp>
            <p:nvSpPr>
              <p:cNvPr id="41" name="Teardrop 40"/>
              <p:cNvSpPr/>
              <p:nvPr/>
            </p:nvSpPr>
            <p:spPr>
              <a:xfrm rot="2700000">
                <a:off x="178440" y="5020178"/>
                <a:ext cx="1318176" cy="1318176"/>
              </a:xfrm>
              <a:prstGeom prst="teardrop">
                <a:avLst>
                  <a:gd name="adj" fmla="val 10000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2" name="Freeform 41"/>
              <p:cNvSpPr/>
              <p:nvPr/>
            </p:nvSpPr>
            <p:spPr>
              <a:xfrm>
                <a:off x="222565" y="5064069"/>
                <a:ext cx="1230627" cy="1230625"/>
              </a:xfrm>
              <a:custGeom>
                <a:avLst/>
                <a:gdLst>
                  <a:gd name="connsiteX0" fmla="*/ 0 w 1230627"/>
                  <a:gd name="connsiteY0" fmla="*/ 615313 h 1230625"/>
                  <a:gd name="connsiteX1" fmla="*/ 615314 w 1230627"/>
                  <a:gd name="connsiteY1" fmla="*/ 0 h 1230625"/>
                  <a:gd name="connsiteX2" fmla="*/ 1230628 w 1230627"/>
                  <a:gd name="connsiteY2" fmla="*/ 615313 h 1230625"/>
                  <a:gd name="connsiteX3" fmla="*/ 615314 w 1230627"/>
                  <a:gd name="connsiteY3" fmla="*/ 1230626 h 1230625"/>
                  <a:gd name="connsiteX4" fmla="*/ 0 w 1230627"/>
                  <a:gd name="connsiteY4" fmla="*/ 615313 h 123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27" h="1230625">
                    <a:moveTo>
                      <a:pt x="0" y="615313"/>
                    </a:moveTo>
                    <a:cubicBezTo>
                      <a:pt x="0" y="275485"/>
                      <a:pt x="275485" y="0"/>
                      <a:pt x="615314" y="0"/>
                    </a:cubicBezTo>
                    <a:cubicBezTo>
                      <a:pt x="955143" y="0"/>
                      <a:pt x="1230628" y="275485"/>
                      <a:pt x="1230628" y="615313"/>
                    </a:cubicBezTo>
                    <a:cubicBezTo>
                      <a:pt x="1230628" y="955141"/>
                      <a:pt x="955143" y="1230626"/>
                      <a:pt x="615314" y="1230626"/>
                    </a:cubicBezTo>
                    <a:cubicBezTo>
                      <a:pt x="275485" y="1230626"/>
                      <a:pt x="0" y="955141"/>
                      <a:pt x="0" y="615313"/>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075" tIns="189806" rIns="189373" bIns="189807" numCol="1" spcCol="1270" anchor="ctr" anchorCtr="0">
                <a:noAutofit/>
              </a:bodyPr>
              <a:lstStyle/>
              <a:p>
                <a:pPr lvl="0" algn="ctr" defTabSz="488950">
                  <a:lnSpc>
                    <a:spcPct val="90000"/>
                  </a:lnSpc>
                  <a:spcBef>
                    <a:spcPct val="0"/>
                  </a:spcBef>
                  <a:spcAft>
                    <a:spcPct val="35000"/>
                  </a:spcAft>
                </a:pPr>
                <a:r>
                  <a:rPr lang="en-US" sz="1100" kern="1200" dirty="0" smtClean="0"/>
                  <a:t>Phase 1 (Controlled Transactions)</a:t>
                </a:r>
                <a:endParaRPr lang="en-US" sz="1100" kern="1200" dirty="0"/>
              </a:p>
            </p:txBody>
          </p:sp>
          <p:sp>
            <p:nvSpPr>
              <p:cNvPr id="43" name="Freeform 42"/>
              <p:cNvSpPr/>
              <p:nvPr/>
            </p:nvSpPr>
            <p:spPr>
              <a:xfrm>
                <a:off x="222565" y="6362947"/>
                <a:ext cx="1230627" cy="722781"/>
              </a:xfrm>
              <a:custGeom>
                <a:avLst/>
                <a:gdLst>
                  <a:gd name="connsiteX0" fmla="*/ 0 w 1230627"/>
                  <a:gd name="connsiteY0" fmla="*/ 0 h 722781"/>
                  <a:gd name="connsiteX1" fmla="*/ 1230627 w 1230627"/>
                  <a:gd name="connsiteY1" fmla="*/ 0 h 722781"/>
                  <a:gd name="connsiteX2" fmla="*/ 1230627 w 1230627"/>
                  <a:gd name="connsiteY2" fmla="*/ 722781 h 722781"/>
                  <a:gd name="connsiteX3" fmla="*/ 0 w 1230627"/>
                  <a:gd name="connsiteY3" fmla="*/ 722781 h 722781"/>
                  <a:gd name="connsiteX4" fmla="*/ 0 w 1230627"/>
                  <a:gd name="connsiteY4" fmla="*/ 0 h 7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627" h="722781">
                    <a:moveTo>
                      <a:pt x="0" y="0"/>
                    </a:moveTo>
                    <a:lnTo>
                      <a:pt x="1230627" y="0"/>
                    </a:lnTo>
                    <a:lnTo>
                      <a:pt x="1230627" y="722781"/>
                    </a:lnTo>
                    <a:lnTo>
                      <a:pt x="0" y="72278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12 Ports</a:t>
                </a:r>
                <a:endParaRPr lang="en-US" sz="900" kern="1200" dirty="0"/>
              </a:p>
            </p:txBody>
          </p:sp>
        </p:grpSp>
        <p:sp>
          <p:nvSpPr>
            <p:cNvPr id="30" name="Left Brace 29"/>
            <p:cNvSpPr/>
            <p:nvPr/>
          </p:nvSpPr>
          <p:spPr>
            <a:xfrm rot="16200000" flipH="1">
              <a:off x="1062714" y="3949131"/>
              <a:ext cx="274320" cy="125026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31" name="TextBox 30"/>
            <p:cNvSpPr txBox="1"/>
            <p:nvPr/>
          </p:nvSpPr>
          <p:spPr>
            <a:xfrm>
              <a:off x="474747" y="4169553"/>
              <a:ext cx="1639295" cy="276999"/>
            </a:xfrm>
            <a:prstGeom prst="rect">
              <a:avLst/>
            </a:prstGeom>
            <a:noFill/>
          </p:spPr>
          <p:txBody>
            <a:bodyPr wrap="none" rtlCol="0">
              <a:spAutoFit/>
            </a:bodyPr>
            <a:lstStyle/>
            <a:p>
              <a:r>
                <a:rPr lang="en-US" sz="1200" b="1" dirty="0">
                  <a:solidFill>
                    <a:srgbClr val="1F497D"/>
                  </a:solidFill>
                </a:rPr>
                <a:t>ACE Early Adopters</a:t>
              </a:r>
            </a:p>
          </p:txBody>
        </p:sp>
        <p:sp>
          <p:nvSpPr>
            <p:cNvPr id="32" name="TextBox 31"/>
            <p:cNvSpPr txBox="1"/>
            <p:nvPr/>
          </p:nvSpPr>
          <p:spPr>
            <a:xfrm>
              <a:off x="2564177" y="4149614"/>
              <a:ext cx="4162015" cy="276999"/>
            </a:xfrm>
            <a:prstGeom prst="rect">
              <a:avLst/>
            </a:prstGeom>
            <a:noFill/>
          </p:spPr>
          <p:txBody>
            <a:bodyPr wrap="square" rtlCol="0">
              <a:spAutoFit/>
            </a:bodyPr>
            <a:lstStyle/>
            <a:p>
              <a:r>
                <a:rPr lang="en-US" sz="1200" b="1" dirty="0" smtClean="0">
                  <a:solidFill>
                    <a:srgbClr val="1F497D"/>
                  </a:solidFill>
                </a:rPr>
                <a:t>Phased Rollout to Full Programmatic Deployment </a:t>
              </a:r>
              <a:endParaRPr lang="en-US" sz="1200" b="1" dirty="0">
                <a:solidFill>
                  <a:srgbClr val="1F497D"/>
                </a:solidFill>
              </a:endParaRPr>
            </a:p>
          </p:txBody>
        </p:sp>
        <p:sp>
          <p:nvSpPr>
            <p:cNvPr id="33" name="TextBox 32"/>
            <p:cNvSpPr txBox="1"/>
            <p:nvPr/>
          </p:nvSpPr>
          <p:spPr>
            <a:xfrm>
              <a:off x="6344940" y="4154562"/>
              <a:ext cx="1818126" cy="276999"/>
            </a:xfrm>
            <a:prstGeom prst="rect">
              <a:avLst/>
            </a:prstGeom>
            <a:noFill/>
          </p:spPr>
          <p:txBody>
            <a:bodyPr wrap="none" rtlCol="0">
              <a:spAutoFit/>
            </a:bodyPr>
            <a:lstStyle/>
            <a:p>
              <a:r>
                <a:rPr lang="en-US" sz="1200" b="1" dirty="0" smtClean="0">
                  <a:solidFill>
                    <a:srgbClr val="1F497D"/>
                  </a:solidFill>
                </a:rPr>
                <a:t>All Programs/All Ports</a:t>
              </a:r>
              <a:endParaRPr lang="en-US" sz="1200" b="1" dirty="0">
                <a:solidFill>
                  <a:srgbClr val="1F497D"/>
                </a:solidFill>
              </a:endParaRPr>
            </a:p>
          </p:txBody>
        </p:sp>
        <p:sp>
          <p:nvSpPr>
            <p:cNvPr id="35" name="Left Brace 34"/>
            <p:cNvSpPr/>
            <p:nvPr/>
          </p:nvSpPr>
          <p:spPr>
            <a:xfrm rot="16200000" flipH="1">
              <a:off x="7116843" y="3949132"/>
              <a:ext cx="274320" cy="125026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47" name="Left Brace 46"/>
            <p:cNvSpPr/>
            <p:nvPr/>
          </p:nvSpPr>
          <p:spPr>
            <a:xfrm rot="16200000" flipH="1">
              <a:off x="4149876" y="2379704"/>
              <a:ext cx="274320" cy="438912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grpSp>
      <p:sp>
        <p:nvSpPr>
          <p:cNvPr id="49" name="TextBox 48"/>
          <p:cNvSpPr txBox="1"/>
          <p:nvPr/>
        </p:nvSpPr>
        <p:spPr>
          <a:xfrm>
            <a:off x="1206905" y="4837386"/>
            <a:ext cx="512665" cy="265457"/>
          </a:xfrm>
          <a:prstGeom prst="rect">
            <a:avLst/>
          </a:prstGeom>
          <a:noFill/>
        </p:spPr>
        <p:txBody>
          <a:bodyPr wrap="square" rtlCol="0">
            <a:spAutoFit/>
          </a:bodyPr>
          <a:lstStyle/>
          <a:p>
            <a:r>
              <a:rPr lang="en-US" sz="1125" b="1" dirty="0" smtClean="0"/>
              <a:t>8/19</a:t>
            </a:r>
            <a:endParaRPr lang="en-US" sz="1125" b="1" dirty="0"/>
          </a:p>
        </p:txBody>
      </p:sp>
      <p:sp>
        <p:nvSpPr>
          <p:cNvPr id="50" name="TextBox 49"/>
          <p:cNvSpPr txBox="1"/>
          <p:nvPr/>
        </p:nvSpPr>
        <p:spPr>
          <a:xfrm>
            <a:off x="2939671" y="4837386"/>
            <a:ext cx="400630" cy="265457"/>
          </a:xfrm>
          <a:prstGeom prst="rect">
            <a:avLst/>
          </a:prstGeom>
          <a:noFill/>
        </p:spPr>
        <p:txBody>
          <a:bodyPr wrap="square" rtlCol="0">
            <a:spAutoFit/>
          </a:bodyPr>
          <a:lstStyle/>
          <a:p>
            <a:r>
              <a:rPr lang="en-US" sz="1125" b="1" dirty="0" smtClean="0"/>
              <a:t>9/2</a:t>
            </a:r>
            <a:endParaRPr lang="en-US" sz="1125" b="1" dirty="0"/>
          </a:p>
        </p:txBody>
      </p:sp>
      <p:sp>
        <p:nvSpPr>
          <p:cNvPr id="51" name="TextBox 50"/>
          <p:cNvSpPr txBox="1"/>
          <p:nvPr/>
        </p:nvSpPr>
        <p:spPr>
          <a:xfrm>
            <a:off x="4308810" y="4837386"/>
            <a:ext cx="497548" cy="265457"/>
          </a:xfrm>
          <a:prstGeom prst="rect">
            <a:avLst/>
          </a:prstGeom>
          <a:noFill/>
        </p:spPr>
        <p:txBody>
          <a:bodyPr wrap="square" rtlCol="0">
            <a:spAutoFit/>
          </a:bodyPr>
          <a:lstStyle/>
          <a:p>
            <a:r>
              <a:rPr lang="en-US" sz="1125" b="1" dirty="0" smtClean="0"/>
              <a:t>9/16</a:t>
            </a:r>
            <a:endParaRPr lang="en-US" sz="1125" b="1" dirty="0"/>
          </a:p>
        </p:txBody>
      </p:sp>
      <p:sp>
        <p:nvSpPr>
          <p:cNvPr id="52" name="TextBox 51"/>
          <p:cNvSpPr txBox="1"/>
          <p:nvPr/>
        </p:nvSpPr>
        <p:spPr>
          <a:xfrm>
            <a:off x="5634235" y="4837386"/>
            <a:ext cx="472235" cy="265457"/>
          </a:xfrm>
          <a:prstGeom prst="rect">
            <a:avLst/>
          </a:prstGeom>
          <a:noFill/>
        </p:spPr>
        <p:txBody>
          <a:bodyPr wrap="square" rtlCol="0">
            <a:spAutoFit/>
          </a:bodyPr>
          <a:lstStyle/>
          <a:p>
            <a:r>
              <a:rPr lang="en-US" sz="1125" b="1" dirty="0" smtClean="0"/>
              <a:t>9/23</a:t>
            </a:r>
            <a:endParaRPr lang="en-US" sz="1125" b="1" dirty="0"/>
          </a:p>
        </p:txBody>
      </p:sp>
    </p:spTree>
    <p:extLst>
      <p:ext uri="{BB962C8B-B14F-4D97-AF65-F5344CB8AC3E}">
        <p14:creationId xmlns:p14="http://schemas.microsoft.com/office/powerpoint/2010/main" val="3964185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413371" y="6211669"/>
            <a:ext cx="4421161"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schemeClr val="accent1"/>
                </a:solidFill>
                <a:latin typeface="Arial" panose="020B0604020202020204" pitchFamily="34" charset="0"/>
                <a:cs typeface="Arial" panose="020B0604020202020204" pitchFamily="34" charset="0"/>
              </a:rPr>
              <a:t>www.cbp.gov/ace</a:t>
            </a:r>
          </a:p>
        </p:txBody>
      </p:sp>
      <p:sp>
        <p:nvSpPr>
          <p:cNvPr id="2" name="Title 1"/>
          <p:cNvSpPr>
            <a:spLocks noGrp="1"/>
          </p:cNvSpPr>
          <p:nvPr>
            <p:ph type="title"/>
          </p:nvPr>
        </p:nvSpPr>
        <p:spPr/>
        <p:txBody>
          <a:bodyPr/>
          <a:lstStyle/>
          <a:p>
            <a:r>
              <a:rPr lang="en-US" dirty="0" smtClean="0"/>
              <a:t>ACE Resources</a:t>
            </a:r>
            <a:endParaRPr lang="en-US" dirty="0"/>
          </a:p>
        </p:txBody>
      </p:sp>
      <p:sp>
        <p:nvSpPr>
          <p:cNvPr id="3" name="Slide Number Placeholder 2"/>
          <p:cNvSpPr>
            <a:spLocks noGrp="1"/>
          </p:cNvSpPr>
          <p:nvPr>
            <p:ph type="sldNum" sz="quarter" idx="12"/>
          </p:nvPr>
        </p:nvSpPr>
        <p:spPr/>
        <p:txBody>
          <a:bodyPr/>
          <a:lstStyle/>
          <a:p>
            <a:fld id="{79EAEC70-801A-45D8-B22B-5AE5B39CCE58}" type="slidenum">
              <a:rPr lang="en-US" smtClean="0"/>
              <a:t>12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6028" y="2835064"/>
            <a:ext cx="640080" cy="640080"/>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03" y="4411556"/>
            <a:ext cx="640080" cy="640080"/>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6028" y="1348513"/>
            <a:ext cx="640080" cy="640080"/>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703" y="1254104"/>
            <a:ext cx="640080" cy="640080"/>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474" y="2835064"/>
            <a:ext cx="640080" cy="640080"/>
          </a:xfrm>
          <a:prstGeom prst="rect">
            <a:avLst/>
          </a:prstGeom>
        </p:spPr>
      </p:pic>
      <p:sp>
        <p:nvSpPr>
          <p:cNvPr id="45" name="TextBox 44"/>
          <p:cNvSpPr txBox="1"/>
          <p:nvPr/>
        </p:nvSpPr>
        <p:spPr>
          <a:xfrm>
            <a:off x="942337" y="1254104"/>
            <a:ext cx="1701800" cy="400110"/>
          </a:xfrm>
          <a:prstGeom prst="rect">
            <a:avLst/>
          </a:prstGeom>
          <a:noFill/>
        </p:spPr>
        <p:txBody>
          <a:bodyPr wrap="square" rtlCol="0">
            <a:spAutoFit/>
          </a:bodyPr>
          <a:lstStyle/>
          <a:p>
            <a:r>
              <a:rPr lang="en-US" sz="2000" b="1" dirty="0" smtClean="0">
                <a:solidFill>
                  <a:schemeClr val="accent1"/>
                </a:solidFill>
              </a:rPr>
              <a:t>Outreach</a:t>
            </a:r>
            <a:endParaRPr lang="en-US" b="1" dirty="0">
              <a:solidFill>
                <a:schemeClr val="accent1"/>
              </a:solidFill>
            </a:endParaRPr>
          </a:p>
        </p:txBody>
      </p:sp>
      <p:sp>
        <p:nvSpPr>
          <p:cNvPr id="46" name="Rectangle 45"/>
          <p:cNvSpPr/>
          <p:nvPr/>
        </p:nvSpPr>
        <p:spPr>
          <a:xfrm>
            <a:off x="942337" y="1607083"/>
            <a:ext cx="3148132" cy="794064"/>
          </a:xfrm>
          <a:prstGeom prst="rect">
            <a:avLst/>
          </a:prstGeom>
        </p:spPr>
        <p:txBody>
          <a:bodyPr wrap="square">
            <a:spAutoFit/>
          </a:bodyPr>
          <a:lstStyle/>
          <a:p>
            <a:pPr marL="0" lvl="1" defTabSz="466725">
              <a:lnSpc>
                <a:spcPct val="90000"/>
              </a:lnSpc>
              <a:spcBef>
                <a:spcPct val="0"/>
              </a:spcBef>
              <a:spcAft>
                <a:spcPct val="15000"/>
              </a:spcAft>
            </a:pPr>
            <a:r>
              <a:rPr lang="en-US" sz="1600" dirty="0"/>
              <a:t>Stay up to date on community events and webinars</a:t>
            </a:r>
            <a:r>
              <a:rPr lang="en-US" sz="1600" dirty="0" smtClean="0"/>
              <a:t>.</a:t>
            </a:r>
          </a:p>
          <a:p>
            <a:pPr marL="0" lvl="1" algn="ctr" defTabSz="466725">
              <a:lnSpc>
                <a:spcPct val="90000"/>
              </a:lnSpc>
              <a:spcBef>
                <a:spcPct val="0"/>
              </a:spcBef>
              <a:spcAft>
                <a:spcPct val="15000"/>
              </a:spcAft>
            </a:pPr>
            <a:r>
              <a:rPr lang="en-US" sz="1600" dirty="0" smtClean="0">
                <a:hlinkClick r:id="rId8"/>
              </a:rPr>
              <a:t>www.cbp.gov/aceoutreach</a:t>
            </a:r>
            <a:r>
              <a:rPr lang="en-US" sz="1600" dirty="0" smtClean="0"/>
              <a:t> </a:t>
            </a:r>
            <a:endParaRPr lang="en-US" sz="1600" dirty="0"/>
          </a:p>
        </p:txBody>
      </p:sp>
      <p:sp>
        <p:nvSpPr>
          <p:cNvPr id="48" name="TextBox 47"/>
          <p:cNvSpPr txBox="1"/>
          <p:nvPr/>
        </p:nvSpPr>
        <p:spPr>
          <a:xfrm>
            <a:off x="5214586" y="1254104"/>
            <a:ext cx="1701800" cy="400110"/>
          </a:xfrm>
          <a:prstGeom prst="rect">
            <a:avLst/>
          </a:prstGeom>
          <a:noFill/>
        </p:spPr>
        <p:txBody>
          <a:bodyPr wrap="square" rtlCol="0">
            <a:spAutoFit/>
          </a:bodyPr>
          <a:lstStyle/>
          <a:p>
            <a:r>
              <a:rPr lang="en-US" sz="2000" b="1" dirty="0" smtClean="0">
                <a:solidFill>
                  <a:schemeClr val="accent1"/>
                </a:solidFill>
              </a:rPr>
              <a:t>Training</a:t>
            </a:r>
            <a:endParaRPr lang="en-US" b="1" dirty="0">
              <a:solidFill>
                <a:schemeClr val="accent1"/>
              </a:solidFill>
            </a:endParaRPr>
          </a:p>
        </p:txBody>
      </p:sp>
      <p:sp>
        <p:nvSpPr>
          <p:cNvPr id="49" name="Rectangle 48"/>
          <p:cNvSpPr/>
          <p:nvPr/>
        </p:nvSpPr>
        <p:spPr>
          <a:xfrm>
            <a:off x="5214586" y="1607083"/>
            <a:ext cx="3350563" cy="1015663"/>
          </a:xfrm>
          <a:prstGeom prst="rect">
            <a:avLst/>
          </a:prstGeom>
        </p:spPr>
        <p:txBody>
          <a:bodyPr wrap="square">
            <a:spAutoFit/>
          </a:bodyPr>
          <a:lstStyle/>
          <a:p>
            <a:pPr marL="0" lvl="1" defTabSz="466725">
              <a:lnSpc>
                <a:spcPct val="90000"/>
              </a:lnSpc>
              <a:spcBef>
                <a:spcPct val="0"/>
              </a:spcBef>
              <a:spcAft>
                <a:spcPct val="15000"/>
              </a:spcAft>
            </a:pPr>
            <a:r>
              <a:rPr lang="en-US" sz="1600" dirty="0"/>
              <a:t>Find user guides and online courses on the ACE Portal and system functions.</a:t>
            </a:r>
          </a:p>
          <a:p>
            <a:pPr marL="0" lvl="1" algn="ctr" defTabSz="466725">
              <a:lnSpc>
                <a:spcPct val="90000"/>
              </a:lnSpc>
              <a:spcBef>
                <a:spcPct val="0"/>
              </a:spcBef>
              <a:spcAft>
                <a:spcPct val="15000"/>
              </a:spcAft>
            </a:pPr>
            <a:r>
              <a:rPr lang="en-US" sz="1600" dirty="0" smtClean="0">
                <a:hlinkClick r:id="rId9"/>
              </a:rPr>
              <a:t>www.cbp.gov/trade/ace/training-and-reference-guides</a:t>
            </a:r>
            <a:r>
              <a:rPr lang="en-US" sz="1600" dirty="0" smtClean="0"/>
              <a:t> </a:t>
            </a:r>
            <a:endParaRPr lang="en-US" sz="1600" dirty="0"/>
          </a:p>
        </p:txBody>
      </p:sp>
      <p:sp>
        <p:nvSpPr>
          <p:cNvPr id="51" name="TextBox 50"/>
          <p:cNvSpPr txBox="1"/>
          <p:nvPr/>
        </p:nvSpPr>
        <p:spPr>
          <a:xfrm>
            <a:off x="942337" y="2835064"/>
            <a:ext cx="1701800" cy="400110"/>
          </a:xfrm>
          <a:prstGeom prst="rect">
            <a:avLst/>
          </a:prstGeom>
          <a:noFill/>
        </p:spPr>
        <p:txBody>
          <a:bodyPr wrap="square" rtlCol="0">
            <a:spAutoFit/>
          </a:bodyPr>
          <a:lstStyle/>
          <a:p>
            <a:r>
              <a:rPr lang="en-US" sz="2000" b="1" dirty="0" smtClean="0">
                <a:solidFill>
                  <a:schemeClr val="accent1"/>
                </a:solidFill>
              </a:rPr>
              <a:t>E-mail Alerts</a:t>
            </a:r>
            <a:endParaRPr lang="en-US" b="1" dirty="0">
              <a:solidFill>
                <a:schemeClr val="accent1"/>
              </a:solidFill>
            </a:endParaRPr>
          </a:p>
        </p:txBody>
      </p:sp>
      <p:sp>
        <p:nvSpPr>
          <p:cNvPr id="52" name="Rectangle 51"/>
          <p:cNvSpPr/>
          <p:nvPr/>
        </p:nvSpPr>
        <p:spPr>
          <a:xfrm>
            <a:off x="942337" y="3127048"/>
            <a:ext cx="3290691" cy="1015663"/>
          </a:xfrm>
          <a:prstGeom prst="rect">
            <a:avLst/>
          </a:prstGeom>
        </p:spPr>
        <p:txBody>
          <a:bodyPr wrap="square">
            <a:spAutoFit/>
          </a:bodyPr>
          <a:lstStyle/>
          <a:p>
            <a:pPr marL="0" lvl="1" defTabSz="466725">
              <a:lnSpc>
                <a:spcPct val="90000"/>
              </a:lnSpc>
              <a:spcBef>
                <a:spcPct val="0"/>
              </a:spcBef>
              <a:spcAft>
                <a:spcPct val="15000"/>
              </a:spcAft>
            </a:pPr>
            <a:r>
              <a:rPr lang="en-US" sz="1600" dirty="0"/>
              <a:t>Receive automatic updates on ACE on: system outages, new </a:t>
            </a:r>
            <a:r>
              <a:rPr lang="en-US" sz="1600" dirty="0" smtClean="0"/>
              <a:t>capabilities</a:t>
            </a:r>
            <a:r>
              <a:rPr lang="en-US" sz="1600" dirty="0"/>
              <a:t>, technical documentation and more.</a:t>
            </a:r>
          </a:p>
          <a:p>
            <a:pPr marL="0" lvl="1" algn="ctr" defTabSz="466725">
              <a:lnSpc>
                <a:spcPct val="90000"/>
              </a:lnSpc>
              <a:spcBef>
                <a:spcPct val="0"/>
              </a:spcBef>
              <a:spcAft>
                <a:spcPct val="15000"/>
              </a:spcAft>
            </a:pPr>
            <a:r>
              <a:rPr lang="en-US" sz="1600" dirty="0" smtClean="0">
                <a:hlinkClick r:id="rId10"/>
              </a:rPr>
              <a:t>www.apps.cbp.gov/csms/csms</a:t>
            </a:r>
            <a:r>
              <a:rPr lang="en-US" sz="1600" dirty="0" smtClean="0"/>
              <a:t> </a:t>
            </a:r>
            <a:endParaRPr lang="en-US" sz="1600" dirty="0"/>
          </a:p>
        </p:txBody>
      </p:sp>
      <p:sp>
        <p:nvSpPr>
          <p:cNvPr id="54" name="TextBox 53"/>
          <p:cNvSpPr txBox="1"/>
          <p:nvPr/>
        </p:nvSpPr>
        <p:spPr>
          <a:xfrm>
            <a:off x="5214586" y="2835064"/>
            <a:ext cx="1701800" cy="369332"/>
          </a:xfrm>
          <a:prstGeom prst="rect">
            <a:avLst/>
          </a:prstGeom>
          <a:noFill/>
        </p:spPr>
        <p:txBody>
          <a:bodyPr wrap="square" rtlCol="0">
            <a:spAutoFit/>
          </a:bodyPr>
          <a:lstStyle/>
          <a:p>
            <a:r>
              <a:rPr lang="en-US" b="1" dirty="0" smtClean="0">
                <a:solidFill>
                  <a:schemeClr val="accent1"/>
                </a:solidFill>
              </a:rPr>
              <a:t>FAQs</a:t>
            </a:r>
            <a:endParaRPr lang="en-US" b="1" dirty="0">
              <a:solidFill>
                <a:schemeClr val="accent1"/>
              </a:solidFill>
            </a:endParaRPr>
          </a:p>
        </p:txBody>
      </p:sp>
      <p:sp>
        <p:nvSpPr>
          <p:cNvPr id="55" name="Rectangle 54"/>
          <p:cNvSpPr/>
          <p:nvPr/>
        </p:nvSpPr>
        <p:spPr>
          <a:xfrm>
            <a:off x="5214586" y="3188043"/>
            <a:ext cx="3411881" cy="1015663"/>
          </a:xfrm>
          <a:prstGeom prst="rect">
            <a:avLst/>
          </a:prstGeom>
        </p:spPr>
        <p:txBody>
          <a:bodyPr wrap="square">
            <a:spAutoFit/>
          </a:bodyPr>
          <a:lstStyle/>
          <a:p>
            <a:pPr marL="0" lvl="1" defTabSz="466725">
              <a:lnSpc>
                <a:spcPct val="90000"/>
              </a:lnSpc>
              <a:spcBef>
                <a:spcPct val="0"/>
              </a:spcBef>
              <a:spcAft>
                <a:spcPct val="15000"/>
              </a:spcAft>
            </a:pPr>
            <a:r>
              <a:rPr lang="en-US" sz="1600" dirty="0"/>
              <a:t>Answers to some of our most frequent questions on: ACE Portal, manifest filings, cargo release, and more</a:t>
            </a:r>
            <a:r>
              <a:rPr lang="en-US" sz="1600" dirty="0" smtClean="0"/>
              <a:t>.</a:t>
            </a:r>
          </a:p>
          <a:p>
            <a:pPr marL="0" lvl="1" algn="ctr" defTabSz="466725">
              <a:lnSpc>
                <a:spcPct val="90000"/>
              </a:lnSpc>
              <a:spcBef>
                <a:spcPct val="0"/>
              </a:spcBef>
              <a:spcAft>
                <a:spcPct val="15000"/>
              </a:spcAft>
            </a:pPr>
            <a:r>
              <a:rPr lang="en-US" sz="1600" dirty="0" smtClean="0">
                <a:hlinkClick r:id="rId11"/>
              </a:rPr>
              <a:t>www.cbp.gov/trade/automated/ace-faq</a:t>
            </a:r>
            <a:r>
              <a:rPr lang="en-US" sz="1600" dirty="0" smtClean="0"/>
              <a:t>  </a:t>
            </a:r>
            <a:endParaRPr lang="en-US" sz="1600" dirty="0"/>
          </a:p>
        </p:txBody>
      </p:sp>
      <p:sp>
        <p:nvSpPr>
          <p:cNvPr id="57" name="TextBox 56"/>
          <p:cNvSpPr txBox="1"/>
          <p:nvPr/>
        </p:nvSpPr>
        <p:spPr>
          <a:xfrm>
            <a:off x="942337" y="4411556"/>
            <a:ext cx="1701800" cy="400110"/>
          </a:xfrm>
          <a:prstGeom prst="rect">
            <a:avLst/>
          </a:prstGeom>
          <a:noFill/>
        </p:spPr>
        <p:txBody>
          <a:bodyPr wrap="square" rtlCol="0">
            <a:spAutoFit/>
          </a:bodyPr>
          <a:lstStyle/>
          <a:p>
            <a:r>
              <a:rPr lang="en-US" sz="2000" b="1" dirty="0" smtClean="0">
                <a:solidFill>
                  <a:schemeClr val="accent1"/>
                </a:solidFill>
              </a:rPr>
              <a:t>Questions</a:t>
            </a:r>
            <a:endParaRPr lang="en-US" b="1" dirty="0">
              <a:solidFill>
                <a:schemeClr val="accent1"/>
              </a:solidFill>
            </a:endParaRPr>
          </a:p>
        </p:txBody>
      </p:sp>
      <p:sp>
        <p:nvSpPr>
          <p:cNvPr id="58" name="Rectangle 57"/>
          <p:cNvSpPr/>
          <p:nvPr/>
        </p:nvSpPr>
        <p:spPr>
          <a:xfrm>
            <a:off x="942337" y="4703540"/>
            <a:ext cx="3290691" cy="794064"/>
          </a:xfrm>
          <a:prstGeom prst="rect">
            <a:avLst/>
          </a:prstGeom>
        </p:spPr>
        <p:txBody>
          <a:bodyPr wrap="square">
            <a:spAutoFit/>
          </a:bodyPr>
          <a:lstStyle/>
          <a:p>
            <a:pPr marL="0" lvl="1" defTabSz="466725">
              <a:lnSpc>
                <a:spcPct val="90000"/>
              </a:lnSpc>
              <a:spcBef>
                <a:spcPct val="0"/>
              </a:spcBef>
              <a:spcAft>
                <a:spcPct val="15000"/>
              </a:spcAft>
            </a:pPr>
            <a:r>
              <a:rPr lang="en-US" sz="1600" dirty="0"/>
              <a:t>For non-technical inquiries please submit questions to:</a:t>
            </a:r>
          </a:p>
          <a:p>
            <a:pPr marL="0" lvl="1" algn="ctr" defTabSz="466725">
              <a:lnSpc>
                <a:spcPct val="90000"/>
              </a:lnSpc>
              <a:spcBef>
                <a:spcPct val="0"/>
              </a:spcBef>
              <a:spcAft>
                <a:spcPct val="15000"/>
              </a:spcAft>
            </a:pPr>
            <a:r>
              <a:rPr lang="en-US" sz="1600" dirty="0" smtClean="0">
                <a:hlinkClick r:id="rId12"/>
              </a:rPr>
              <a:t>askace@cbp.dhs.gov</a:t>
            </a:r>
            <a:r>
              <a:rPr lang="en-US" sz="1600" dirty="0" smtClean="0"/>
              <a:t>  </a:t>
            </a:r>
            <a:endParaRPr lang="en-US" sz="1600" dirty="0"/>
          </a:p>
        </p:txBody>
      </p:sp>
      <p:sp>
        <p:nvSpPr>
          <p:cNvPr id="62" name="TextBox 61"/>
          <p:cNvSpPr txBox="1"/>
          <p:nvPr/>
        </p:nvSpPr>
        <p:spPr>
          <a:xfrm>
            <a:off x="5214586" y="4411556"/>
            <a:ext cx="1701800" cy="400110"/>
          </a:xfrm>
          <a:prstGeom prst="rect">
            <a:avLst/>
          </a:prstGeom>
          <a:noFill/>
        </p:spPr>
        <p:txBody>
          <a:bodyPr wrap="square" rtlCol="0">
            <a:spAutoFit/>
          </a:bodyPr>
          <a:lstStyle/>
          <a:p>
            <a:r>
              <a:rPr lang="en-US" sz="2000" b="1" dirty="0" smtClean="0">
                <a:solidFill>
                  <a:schemeClr val="accent1"/>
                </a:solidFill>
              </a:rPr>
              <a:t>Support</a:t>
            </a:r>
            <a:endParaRPr lang="en-US" b="1" dirty="0">
              <a:solidFill>
                <a:schemeClr val="accent1"/>
              </a:solidFill>
            </a:endParaRPr>
          </a:p>
        </p:txBody>
      </p:sp>
      <p:sp>
        <p:nvSpPr>
          <p:cNvPr id="63" name="Rectangle 62"/>
          <p:cNvSpPr/>
          <p:nvPr/>
        </p:nvSpPr>
        <p:spPr>
          <a:xfrm>
            <a:off x="5214586" y="4703540"/>
            <a:ext cx="3290691" cy="794064"/>
          </a:xfrm>
          <a:prstGeom prst="rect">
            <a:avLst/>
          </a:prstGeom>
        </p:spPr>
        <p:txBody>
          <a:bodyPr wrap="square">
            <a:spAutoFit/>
          </a:bodyPr>
          <a:lstStyle/>
          <a:p>
            <a:pPr marL="0" lvl="1" defTabSz="466725">
              <a:lnSpc>
                <a:spcPct val="90000"/>
              </a:lnSpc>
              <a:spcBef>
                <a:spcPct val="0"/>
              </a:spcBef>
              <a:spcAft>
                <a:spcPct val="15000"/>
              </a:spcAft>
            </a:pPr>
            <a:r>
              <a:rPr lang="en-US" sz="1600" dirty="0"/>
              <a:t>For </a:t>
            </a:r>
            <a:r>
              <a:rPr lang="en-US" sz="1600" dirty="0" smtClean="0"/>
              <a:t>technical </a:t>
            </a:r>
            <a:r>
              <a:rPr lang="en-US" sz="1600" dirty="0"/>
              <a:t>inquiries please </a:t>
            </a:r>
            <a:r>
              <a:rPr lang="en-US" sz="1600" dirty="0" smtClean="0"/>
              <a:t>call 866-530-4172.</a:t>
            </a:r>
          </a:p>
          <a:p>
            <a:pPr marL="0" lvl="1" defTabSz="466725">
              <a:lnSpc>
                <a:spcPct val="90000"/>
              </a:lnSpc>
              <a:spcBef>
                <a:spcPct val="0"/>
              </a:spcBef>
              <a:spcAft>
                <a:spcPct val="15000"/>
              </a:spcAft>
            </a:pPr>
            <a:r>
              <a:rPr lang="en-US" sz="1600" dirty="0" smtClean="0"/>
              <a:t> </a:t>
            </a:r>
            <a:endParaRPr lang="en-US" sz="1600" dirty="0"/>
          </a:p>
        </p:txBody>
      </p:sp>
    </p:spTree>
    <p:extLst>
      <p:ext uri="{BB962C8B-B14F-4D97-AF65-F5344CB8AC3E}">
        <p14:creationId xmlns:p14="http://schemas.microsoft.com/office/powerpoint/2010/main" val="333670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98798" y="1036881"/>
            <a:ext cx="4478854" cy="5400218"/>
            <a:chOff x="598798" y="1036881"/>
            <a:chExt cx="4478854" cy="5400218"/>
          </a:xfrm>
        </p:grpSpPr>
        <p:pic>
          <p:nvPicPr>
            <p:cNvPr id="18" name="Picture 1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98" y="1036881"/>
              <a:ext cx="4478854" cy="5400218"/>
            </a:xfrm>
            <a:prstGeom prst="rect">
              <a:avLst/>
            </a:prstGeom>
          </p:spPr>
        </p:pic>
        <p:sp>
          <p:nvSpPr>
            <p:cNvPr id="5" name="Rectangle 4"/>
            <p:cNvSpPr/>
            <p:nvPr/>
          </p:nvSpPr>
          <p:spPr>
            <a:xfrm>
              <a:off x="2717006" y="3929063"/>
              <a:ext cx="357188" cy="18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ACE on CBP.gov</a:t>
            </a:r>
            <a:endParaRPr lang="en-US" dirty="0"/>
          </a:p>
        </p:txBody>
      </p:sp>
      <p:sp>
        <p:nvSpPr>
          <p:cNvPr id="4" name="Content Placeholder 1"/>
          <p:cNvSpPr>
            <a:spLocks noGrp="1"/>
          </p:cNvSpPr>
          <p:nvPr>
            <p:ph idx="1"/>
          </p:nvPr>
        </p:nvSpPr>
        <p:spPr>
          <a:xfrm>
            <a:off x="5627460" y="826184"/>
            <a:ext cx="3352800" cy="5135563"/>
          </a:xfrm>
        </p:spPr>
        <p:txBody>
          <a:bodyPr>
            <a:noAutofit/>
          </a:bodyPr>
          <a:lstStyle/>
          <a:p>
            <a:pPr marL="457189" indent="-457189">
              <a:buAutoNum type="arabicPeriod"/>
            </a:pPr>
            <a:r>
              <a:rPr lang="en-US" sz="1600" dirty="0"/>
              <a:t>Left Navigation:</a:t>
            </a:r>
          </a:p>
          <a:p>
            <a:pPr marL="857229" lvl="1" indent="-457189"/>
            <a:r>
              <a:rPr lang="en-US" sz="1600" dirty="0"/>
              <a:t>Getting started</a:t>
            </a:r>
          </a:p>
          <a:p>
            <a:pPr marL="857229" lvl="1" indent="-457189"/>
            <a:r>
              <a:rPr lang="en-US" sz="1600" dirty="0"/>
              <a:t>Technical Documentation (CATAIR, IGs, etc.) </a:t>
            </a:r>
          </a:p>
          <a:p>
            <a:pPr marL="857229" lvl="1" indent="-457189"/>
            <a:r>
              <a:rPr lang="en-US" sz="1600" dirty="0"/>
              <a:t>ACE Features </a:t>
            </a:r>
            <a:br>
              <a:rPr lang="en-US" sz="1600" dirty="0"/>
            </a:br>
            <a:r>
              <a:rPr lang="en-US" sz="1600" dirty="0"/>
              <a:t>(Detail on ACE capabilities)</a:t>
            </a:r>
          </a:p>
          <a:p>
            <a:pPr marL="457189" indent="-457189">
              <a:buFont typeface="+mj-lt"/>
              <a:buAutoNum type="arabicPeriod"/>
            </a:pPr>
            <a:r>
              <a:rPr lang="en-US" sz="1600" dirty="0"/>
              <a:t>Main Column:</a:t>
            </a:r>
          </a:p>
          <a:p>
            <a:pPr marL="857217" lvl="1" indent="-457189"/>
            <a:r>
              <a:rPr lang="en-US" sz="1600" dirty="0"/>
              <a:t>Updated with latest news/headlines</a:t>
            </a:r>
          </a:p>
          <a:p>
            <a:pPr marL="857217" lvl="1" indent="-457189"/>
            <a:r>
              <a:rPr lang="en-US" sz="1600" dirty="0"/>
              <a:t>Mandatory Dates</a:t>
            </a:r>
          </a:p>
          <a:p>
            <a:pPr marL="457189" indent="-457189">
              <a:buFont typeface="+mj-lt"/>
              <a:buAutoNum type="arabicPeriod"/>
            </a:pPr>
            <a:r>
              <a:rPr lang="en-US" sz="1600" dirty="0"/>
              <a:t>Gray box at bottom:</a:t>
            </a:r>
          </a:p>
          <a:p>
            <a:pPr marL="857229" lvl="1" indent="-457189"/>
            <a:r>
              <a:rPr lang="en-US" sz="1600" dirty="0" smtClean="0"/>
              <a:t>What’s New with ACE?</a:t>
            </a:r>
          </a:p>
          <a:p>
            <a:pPr marL="857229" lvl="1" indent="-457189"/>
            <a:r>
              <a:rPr lang="en-US" sz="1600" dirty="0" smtClean="0"/>
              <a:t>Links </a:t>
            </a:r>
            <a:r>
              <a:rPr lang="en-US" sz="1600" dirty="0"/>
              <a:t>to publications</a:t>
            </a:r>
          </a:p>
          <a:p>
            <a:pPr marL="457189" indent="-457189">
              <a:buFont typeface="+mj-lt"/>
              <a:buAutoNum type="arabicPeriod"/>
            </a:pPr>
            <a:r>
              <a:rPr lang="en-US" sz="1600" dirty="0"/>
              <a:t>Right Navigation:</a:t>
            </a:r>
          </a:p>
          <a:p>
            <a:pPr marL="857229" lvl="1" indent="-457189"/>
            <a:r>
              <a:rPr lang="en-US" sz="1600" dirty="0"/>
              <a:t>ACE portal</a:t>
            </a:r>
          </a:p>
          <a:p>
            <a:pPr marL="857229" lvl="1" indent="-457189"/>
            <a:r>
              <a:rPr lang="en-US" sz="1600" dirty="0"/>
              <a:t>CSMS</a:t>
            </a:r>
          </a:p>
          <a:p>
            <a:pPr marL="857229" lvl="1" indent="-457189"/>
            <a:r>
              <a:rPr lang="en-US" sz="1600" dirty="0"/>
              <a:t>Outreach</a:t>
            </a:r>
          </a:p>
          <a:p>
            <a:pPr marL="857229" lvl="1" indent="-457189"/>
            <a:r>
              <a:rPr lang="en-US" sz="1600" dirty="0"/>
              <a:t>Training</a:t>
            </a:r>
          </a:p>
          <a:p>
            <a:pPr marL="857229" lvl="1" indent="-457189"/>
            <a:r>
              <a:rPr lang="en-US" sz="1600" dirty="0"/>
              <a:t>FAQs</a:t>
            </a:r>
          </a:p>
          <a:p>
            <a:endParaRPr lang="en-US" sz="2000" dirty="0"/>
          </a:p>
        </p:txBody>
      </p:sp>
      <p:sp>
        <p:nvSpPr>
          <p:cNvPr id="7" name="Rectangle 6"/>
          <p:cNvSpPr/>
          <p:nvPr/>
        </p:nvSpPr>
        <p:spPr>
          <a:xfrm>
            <a:off x="1772165" y="2046606"/>
            <a:ext cx="2218698" cy="22862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8" name="Rectangle 7"/>
          <p:cNvSpPr/>
          <p:nvPr/>
        </p:nvSpPr>
        <p:spPr>
          <a:xfrm>
            <a:off x="598797" y="2367964"/>
            <a:ext cx="1165745" cy="1219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9" name="Rectangle 8"/>
          <p:cNvSpPr/>
          <p:nvPr/>
        </p:nvSpPr>
        <p:spPr>
          <a:xfrm>
            <a:off x="3990863" y="2046605"/>
            <a:ext cx="1086789" cy="4398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a:p>
            <a:pPr algn="ctr"/>
            <a:endParaRPr lang="en-US" b="1" dirty="0">
              <a:solidFill>
                <a:srgbClr val="FF0000"/>
              </a:solidFill>
            </a:endParaRPr>
          </a:p>
          <a:p>
            <a:pPr algn="ctr"/>
            <a:endParaRPr lang="en-US" b="1" dirty="0">
              <a:solidFill>
                <a:srgbClr val="FF0000"/>
              </a:solidFill>
            </a:endParaRPr>
          </a:p>
          <a:p>
            <a:pPr algn="ctr"/>
            <a:endParaRPr lang="en-US" dirty="0"/>
          </a:p>
        </p:txBody>
      </p:sp>
      <p:sp>
        <p:nvSpPr>
          <p:cNvPr id="10" name="Rectangle 9"/>
          <p:cNvSpPr/>
          <p:nvPr/>
        </p:nvSpPr>
        <p:spPr>
          <a:xfrm>
            <a:off x="1772166" y="4332850"/>
            <a:ext cx="2218698" cy="21125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11496" y="2292347"/>
            <a:ext cx="411480" cy="41148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1</a:t>
            </a:r>
          </a:p>
        </p:txBody>
      </p:sp>
      <p:sp>
        <p:nvSpPr>
          <p:cNvPr id="14" name="Oval 13"/>
          <p:cNvSpPr/>
          <p:nvPr/>
        </p:nvSpPr>
        <p:spPr>
          <a:xfrm>
            <a:off x="3303990" y="1862372"/>
            <a:ext cx="411480" cy="41148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2</a:t>
            </a:r>
          </a:p>
        </p:txBody>
      </p:sp>
      <p:sp>
        <p:nvSpPr>
          <p:cNvPr id="15" name="Oval 14"/>
          <p:cNvSpPr/>
          <p:nvPr/>
        </p:nvSpPr>
        <p:spPr>
          <a:xfrm>
            <a:off x="1599791" y="6202161"/>
            <a:ext cx="411480" cy="41148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3</a:t>
            </a:r>
          </a:p>
        </p:txBody>
      </p:sp>
      <p:sp>
        <p:nvSpPr>
          <p:cNvPr id="16" name="Oval 15"/>
          <p:cNvSpPr/>
          <p:nvPr/>
        </p:nvSpPr>
        <p:spPr>
          <a:xfrm>
            <a:off x="4770478" y="1872758"/>
            <a:ext cx="411480" cy="41148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4</a:t>
            </a:r>
          </a:p>
        </p:txBody>
      </p:sp>
      <p:sp>
        <p:nvSpPr>
          <p:cNvPr id="3" name="Slide Number Placeholder 2"/>
          <p:cNvSpPr>
            <a:spLocks noGrp="1"/>
          </p:cNvSpPr>
          <p:nvPr>
            <p:ph type="sldNum" sz="quarter" idx="12"/>
          </p:nvPr>
        </p:nvSpPr>
        <p:spPr/>
        <p:txBody>
          <a:bodyPr/>
          <a:lstStyle/>
          <a:p>
            <a:fld id="{79EAEC70-801A-45D8-B22B-5AE5B39CCE58}" type="slidenum">
              <a:rPr lang="en-US" smtClean="0"/>
              <a:t>13</a:t>
            </a:fld>
            <a:endParaRPr lang="en-US" dirty="0"/>
          </a:p>
        </p:txBody>
      </p:sp>
    </p:spTree>
    <p:extLst>
      <p:ext uri="{BB962C8B-B14F-4D97-AF65-F5344CB8AC3E}">
        <p14:creationId xmlns:p14="http://schemas.microsoft.com/office/powerpoint/2010/main" val="819675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68400"/>
            <a:ext cx="9144000" cy="1447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b="1" dirty="0"/>
              <a:t>Questions?</a:t>
            </a:r>
          </a:p>
          <a:p>
            <a:pPr algn="ctr"/>
            <a:r>
              <a:rPr lang="en-US" dirty="0">
                <a:solidFill>
                  <a:schemeClr val="accent6">
                    <a:lumMod val="20000"/>
                    <a:lumOff val="80000"/>
                  </a:schemeClr>
                </a:solidFill>
              </a:rPr>
              <a:t>askace@cbp.dhs.gov </a:t>
            </a:r>
          </a:p>
        </p:txBody>
      </p:sp>
    </p:spTree>
    <p:extLst>
      <p:ext uri="{BB962C8B-B14F-4D97-AF65-F5344CB8AC3E}">
        <p14:creationId xmlns:p14="http://schemas.microsoft.com/office/powerpoint/2010/main" val="3285689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Slide Number Placeholder 2"/>
          <p:cNvSpPr>
            <a:spLocks noGrp="1"/>
          </p:cNvSpPr>
          <p:nvPr>
            <p:ph type="sldNum" sz="quarter" idx="12"/>
          </p:nvPr>
        </p:nvSpPr>
        <p:spPr/>
        <p:txBody>
          <a:bodyPr/>
          <a:lstStyle/>
          <a:p>
            <a:fld id="{79EAEC70-801A-45D8-B22B-5AE5B39CCE58}" type="slidenum">
              <a:rPr lang="en-US" smtClean="0"/>
              <a:t>2</a:t>
            </a:fld>
            <a:endParaRPr lang="en-US" dirty="0"/>
          </a:p>
        </p:txBody>
      </p:sp>
    </p:spTree>
    <p:extLst>
      <p:ext uri="{BB962C8B-B14F-4D97-AF65-F5344CB8AC3E}">
        <p14:creationId xmlns:p14="http://schemas.microsoft.com/office/powerpoint/2010/main" val="1158379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58" t="2476" r="1"/>
          <a:stretch/>
        </p:blipFill>
        <p:spPr>
          <a:xfrm>
            <a:off x="0" y="-10907"/>
            <a:ext cx="9144000" cy="6871471"/>
          </a:xfrm>
          <a:prstGeom prst="rect">
            <a:avLst/>
          </a:prstGeom>
        </p:spPr>
      </p:pic>
      <p:sp>
        <p:nvSpPr>
          <p:cNvPr id="2" name="Slide Number Placeholder 1"/>
          <p:cNvSpPr>
            <a:spLocks noGrp="1"/>
          </p:cNvSpPr>
          <p:nvPr>
            <p:ph type="sldNum" sz="quarter" idx="12"/>
          </p:nvPr>
        </p:nvSpPr>
        <p:spPr/>
        <p:txBody>
          <a:bodyPr/>
          <a:lstStyle/>
          <a:p>
            <a:fld id="{79EAEC70-801A-45D8-B22B-5AE5B39CCE58}" type="slidenum">
              <a:rPr lang="en-US" smtClean="0"/>
              <a:t>3</a:t>
            </a:fld>
            <a:endParaRPr lang="en-US" dirty="0"/>
          </a:p>
        </p:txBody>
      </p:sp>
    </p:spTree>
    <p:extLst>
      <p:ext uri="{BB962C8B-B14F-4D97-AF65-F5344CB8AC3E}">
        <p14:creationId xmlns:p14="http://schemas.microsoft.com/office/powerpoint/2010/main" val="931888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945516"/>
          </a:xfrm>
          <a:prstGeom prst="rect">
            <a:avLst/>
          </a:prstGeom>
          <a:gradFill>
            <a:gsLst>
              <a:gs pos="0">
                <a:schemeClr val="bg1"/>
              </a:gs>
              <a:gs pos="100000">
                <a:schemeClr val="accent4">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a:t>Key Dates for ACE Transition</a:t>
            </a:r>
          </a:p>
        </p:txBody>
      </p:sp>
      <p:sp>
        <p:nvSpPr>
          <p:cNvPr id="4" name="Slide Number Placeholder 3"/>
          <p:cNvSpPr>
            <a:spLocks noGrp="1"/>
          </p:cNvSpPr>
          <p:nvPr>
            <p:ph type="sldNum" sz="quarter" idx="12"/>
          </p:nvPr>
        </p:nvSpPr>
        <p:spPr/>
        <p:txBody>
          <a:bodyPr/>
          <a:lstStyle/>
          <a:p>
            <a:fld id="{79EAEC70-801A-45D8-B22B-5AE5B39CCE58}" type="slidenum">
              <a:rPr lang="en-US" smtClean="0"/>
              <a:t>4</a:t>
            </a:fld>
            <a:endParaRPr lang="en-US" dirty="0"/>
          </a:p>
        </p:txBody>
      </p:sp>
      <p:sp>
        <p:nvSpPr>
          <p:cNvPr id="28" name="Rectangle 27"/>
          <p:cNvSpPr/>
          <p:nvPr/>
        </p:nvSpPr>
        <p:spPr>
          <a:xfrm>
            <a:off x="492974" y="2160114"/>
            <a:ext cx="1500791" cy="954107"/>
          </a:xfrm>
          <a:prstGeom prst="rect">
            <a:avLst/>
          </a:prstGeom>
        </p:spPr>
        <p:txBody>
          <a:bodyPr wrap="square">
            <a:spAutoFit/>
          </a:bodyPr>
          <a:lstStyle/>
          <a:p>
            <a:pPr eaLnBrk="0" fontAlgn="base" hangingPunct="0">
              <a:spcBef>
                <a:spcPct val="0"/>
              </a:spcBef>
              <a:spcAft>
                <a:spcPct val="0"/>
              </a:spcAft>
              <a:defRPr/>
            </a:pPr>
            <a:r>
              <a:rPr lang="en-US" sz="1200" b="1" dirty="0">
                <a:solidFill>
                  <a:schemeClr val="tx1">
                    <a:lumMod val="50000"/>
                    <a:lumOff val="50000"/>
                  </a:schemeClr>
                </a:solidFill>
                <a:cs typeface="Arial" charset="0"/>
              </a:rPr>
              <a:t>January 2015</a:t>
            </a:r>
          </a:p>
          <a:p>
            <a:pPr eaLnBrk="0" fontAlgn="base" hangingPunct="0">
              <a:spcBef>
                <a:spcPct val="0"/>
              </a:spcBef>
              <a:spcAft>
                <a:spcPct val="0"/>
              </a:spcAft>
              <a:defRPr/>
            </a:pPr>
            <a:r>
              <a:rPr lang="en-US" sz="1050" dirty="0">
                <a:solidFill>
                  <a:schemeClr val="tx1">
                    <a:lumMod val="50000"/>
                    <a:lumOff val="50000"/>
                  </a:schemeClr>
                </a:solidFill>
                <a:cs typeface="Arial" charset="0"/>
              </a:rPr>
              <a:t>Electronic import manifest for air and export manifest for air/ocean/rail</a:t>
            </a:r>
          </a:p>
        </p:txBody>
      </p:sp>
      <p:sp>
        <p:nvSpPr>
          <p:cNvPr id="29" name="Rectangle 28"/>
          <p:cNvSpPr/>
          <p:nvPr/>
        </p:nvSpPr>
        <p:spPr>
          <a:xfrm>
            <a:off x="1935233" y="1819456"/>
            <a:ext cx="2605087" cy="615553"/>
          </a:xfrm>
          <a:prstGeom prst="rect">
            <a:avLst/>
          </a:prstGeom>
        </p:spPr>
        <p:txBody>
          <a:bodyPr wrap="square">
            <a:spAutoFit/>
          </a:bodyPr>
          <a:lstStyle/>
          <a:p>
            <a:pPr lvl="0" eaLnBrk="0" fontAlgn="base" hangingPunct="0">
              <a:spcBef>
                <a:spcPct val="0"/>
              </a:spcBef>
              <a:spcAft>
                <a:spcPct val="0"/>
              </a:spcAft>
              <a:defRPr/>
            </a:pPr>
            <a:r>
              <a:rPr lang="en-US" sz="1200" b="1" kern="0" dirty="0">
                <a:solidFill>
                  <a:schemeClr val="bg1">
                    <a:lumMod val="50000"/>
                  </a:schemeClr>
                </a:solidFill>
                <a:cs typeface="Arial" charset="0"/>
              </a:rPr>
              <a:t>May 20, 2015</a:t>
            </a:r>
          </a:p>
          <a:p>
            <a:pPr eaLnBrk="0" fontAlgn="base" hangingPunct="0">
              <a:spcBef>
                <a:spcPct val="0"/>
              </a:spcBef>
              <a:spcAft>
                <a:spcPct val="0"/>
              </a:spcAft>
              <a:defRPr/>
            </a:pPr>
            <a:r>
              <a:rPr lang="en-US" sz="1050" dirty="0">
                <a:solidFill>
                  <a:schemeClr val="bg1">
                    <a:lumMod val="50000"/>
                  </a:schemeClr>
                </a:solidFill>
                <a:cs typeface="Arial" charset="0"/>
              </a:rPr>
              <a:t>Functionality for Nov. 1 delivered to CERT environment for trade testing</a:t>
            </a:r>
          </a:p>
        </p:txBody>
      </p:sp>
      <p:sp>
        <p:nvSpPr>
          <p:cNvPr id="37" name="Rectangle 36"/>
          <p:cNvSpPr/>
          <p:nvPr/>
        </p:nvSpPr>
        <p:spPr>
          <a:xfrm>
            <a:off x="2486739" y="2464751"/>
            <a:ext cx="1205005" cy="615553"/>
          </a:xfrm>
          <a:prstGeom prst="rect">
            <a:avLst/>
          </a:prstGeom>
        </p:spPr>
        <p:txBody>
          <a:bodyPr wrap="square">
            <a:spAutoFit/>
          </a:bodyPr>
          <a:lstStyle/>
          <a:p>
            <a:pPr lvl="0" eaLnBrk="0" fontAlgn="base" hangingPunct="0">
              <a:spcBef>
                <a:spcPct val="0"/>
              </a:spcBef>
              <a:spcAft>
                <a:spcPct val="0"/>
              </a:spcAft>
              <a:defRPr/>
            </a:pPr>
            <a:r>
              <a:rPr lang="en-US" sz="1200" b="1" kern="0" dirty="0" smtClean="0">
                <a:solidFill>
                  <a:schemeClr val="bg1">
                    <a:lumMod val="50000"/>
                  </a:schemeClr>
                </a:solidFill>
                <a:cs typeface="Arial" charset="0"/>
              </a:rPr>
              <a:t>August 2015</a:t>
            </a:r>
          </a:p>
          <a:p>
            <a:pPr eaLnBrk="0" fontAlgn="base" hangingPunct="0">
              <a:spcBef>
                <a:spcPct val="0"/>
              </a:spcBef>
              <a:spcAft>
                <a:spcPct val="0"/>
              </a:spcAft>
              <a:defRPr/>
            </a:pPr>
            <a:r>
              <a:rPr lang="en-US" sz="1050" dirty="0" smtClean="0">
                <a:solidFill>
                  <a:schemeClr val="bg1">
                    <a:lumMod val="50000"/>
                  </a:schemeClr>
                </a:solidFill>
                <a:cs typeface="Arial" charset="0"/>
              </a:rPr>
              <a:t>Begin rollout of PGA pilot</a:t>
            </a:r>
            <a:endParaRPr lang="en-US" sz="1050" dirty="0">
              <a:solidFill>
                <a:schemeClr val="bg1">
                  <a:lumMod val="50000"/>
                </a:schemeClr>
              </a:solidFill>
              <a:cs typeface="Arial" charset="0"/>
            </a:endParaRPr>
          </a:p>
        </p:txBody>
      </p:sp>
      <p:sp>
        <p:nvSpPr>
          <p:cNvPr id="38" name="Rectangle 37"/>
          <p:cNvSpPr/>
          <p:nvPr/>
        </p:nvSpPr>
        <p:spPr>
          <a:xfrm>
            <a:off x="6475692" y="2045208"/>
            <a:ext cx="2170452" cy="600164"/>
          </a:xfrm>
          <a:prstGeom prst="rect">
            <a:avLst/>
          </a:prstGeom>
        </p:spPr>
        <p:txBody>
          <a:bodyPr wrap="square">
            <a:spAutoFit/>
          </a:bodyPr>
          <a:lstStyle/>
          <a:p>
            <a:pPr eaLnBrk="0" fontAlgn="base" hangingPunct="0">
              <a:spcBef>
                <a:spcPct val="0"/>
              </a:spcBef>
              <a:spcAft>
                <a:spcPct val="0"/>
              </a:spcAft>
              <a:defRPr/>
            </a:pPr>
            <a:r>
              <a:rPr lang="en-US" sz="1200" b="1" dirty="0">
                <a:solidFill>
                  <a:prstClr val="black"/>
                </a:solidFill>
                <a:cs typeface="Arial" charset="0"/>
              </a:rPr>
              <a:t>July </a:t>
            </a:r>
            <a:r>
              <a:rPr lang="en-US" sz="1200" b="1" dirty="0" smtClean="0">
                <a:solidFill>
                  <a:prstClr val="black"/>
                </a:solidFill>
                <a:cs typeface="Arial" charset="0"/>
              </a:rPr>
              <a:t>2, 2016</a:t>
            </a:r>
            <a:endParaRPr lang="en-US" sz="1200" b="1" dirty="0">
              <a:solidFill>
                <a:prstClr val="black"/>
              </a:solidFill>
              <a:cs typeface="Arial" charset="0"/>
            </a:endParaRPr>
          </a:p>
          <a:p>
            <a:pPr eaLnBrk="0" fontAlgn="base" hangingPunct="0">
              <a:spcBef>
                <a:spcPct val="0"/>
              </a:spcBef>
              <a:spcAft>
                <a:spcPct val="0"/>
              </a:spcAft>
              <a:defRPr/>
            </a:pPr>
            <a:r>
              <a:rPr lang="en-US" sz="1050" dirty="0">
                <a:solidFill>
                  <a:prstClr val="black"/>
                </a:solidFill>
                <a:cs typeface="Arial" charset="0"/>
              </a:rPr>
              <a:t>All remaining core trade processing capabilities delivered</a:t>
            </a:r>
          </a:p>
        </p:txBody>
      </p:sp>
      <p:cxnSp>
        <p:nvCxnSpPr>
          <p:cNvPr id="39" name="Straight Connector 38"/>
          <p:cNvCxnSpPr/>
          <p:nvPr/>
        </p:nvCxnSpPr>
        <p:spPr bwMode="auto">
          <a:xfrm>
            <a:off x="1051560" y="3140644"/>
            <a:ext cx="1268" cy="640080"/>
          </a:xfrm>
          <a:prstGeom prst="line">
            <a:avLst/>
          </a:prstGeom>
          <a:ln w="25400">
            <a:solidFill>
              <a:schemeClr val="accent1"/>
            </a:solidFill>
            <a:headEnd type="oval"/>
          </a:ln>
          <a:effectLst/>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540320" y="1582140"/>
            <a:ext cx="1766823" cy="761747"/>
          </a:xfrm>
          <a:prstGeom prst="rect">
            <a:avLst/>
          </a:prstGeom>
        </p:spPr>
        <p:txBody>
          <a:bodyPr wrap="square">
            <a:spAutoFit/>
          </a:bodyPr>
          <a:lstStyle/>
          <a:p>
            <a:pPr eaLnBrk="0" fontAlgn="base" hangingPunct="0">
              <a:spcBef>
                <a:spcPct val="0"/>
              </a:spcBef>
              <a:spcAft>
                <a:spcPct val="0"/>
              </a:spcAft>
              <a:defRPr/>
            </a:pPr>
            <a:r>
              <a:rPr lang="en-US" sz="1200" b="1" dirty="0" smtClean="0">
                <a:solidFill>
                  <a:prstClr val="black"/>
                </a:solidFill>
                <a:cs typeface="Arial" charset="0"/>
              </a:rPr>
              <a:t>February 27, 2016</a:t>
            </a:r>
          </a:p>
          <a:p>
            <a:pPr eaLnBrk="0" fontAlgn="base" hangingPunct="0">
              <a:spcBef>
                <a:spcPct val="0"/>
              </a:spcBef>
              <a:spcAft>
                <a:spcPct val="0"/>
              </a:spcAft>
              <a:defRPr/>
            </a:pPr>
            <a:r>
              <a:rPr lang="en-US" sz="1050" dirty="0" smtClean="0">
                <a:solidFill>
                  <a:prstClr val="black"/>
                </a:solidFill>
                <a:latin typeface="+mj-lt"/>
                <a:cs typeface="Arial" charset="0"/>
              </a:rPr>
              <a:t>Deploy remaining entry/entry summary types to production</a:t>
            </a:r>
            <a:endParaRPr lang="en-US" sz="1050" dirty="0">
              <a:latin typeface="+mj-lt"/>
              <a:cs typeface="Times New Roman" panose="02020603050405020304" pitchFamily="18" charset="0"/>
            </a:endParaRPr>
          </a:p>
        </p:txBody>
      </p:sp>
      <p:sp>
        <p:nvSpPr>
          <p:cNvPr id="48" name="Rectangle 12"/>
          <p:cNvSpPr>
            <a:spLocks noChangeArrowheads="1"/>
          </p:cNvSpPr>
          <p:nvPr/>
        </p:nvSpPr>
        <p:spPr bwMode="auto">
          <a:xfrm>
            <a:off x="123243" y="1475598"/>
            <a:ext cx="20389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100">
                <a:solidFill>
                  <a:schemeClr val="tx1"/>
                </a:solidFill>
                <a:latin typeface="Arial" panose="020B0604020202020204" pitchFamily="34" charset="0"/>
                <a:cs typeface="Arial" panose="020B0604020202020204" pitchFamily="34" charset="0"/>
              </a:defRPr>
            </a:lvl1pPr>
            <a:lvl2pPr marL="742950" indent="-285750">
              <a:defRPr sz="1100">
                <a:solidFill>
                  <a:schemeClr val="tx1"/>
                </a:solidFill>
                <a:latin typeface="Arial" panose="020B0604020202020204" pitchFamily="34" charset="0"/>
                <a:cs typeface="Arial" panose="020B0604020202020204" pitchFamily="34" charset="0"/>
              </a:defRPr>
            </a:lvl2pPr>
            <a:lvl3pPr marL="1143000" indent="-228600">
              <a:defRPr sz="1100">
                <a:solidFill>
                  <a:schemeClr val="tx1"/>
                </a:solidFill>
                <a:latin typeface="Arial" panose="020B0604020202020204" pitchFamily="34" charset="0"/>
                <a:cs typeface="Arial" panose="020B0604020202020204" pitchFamily="34" charset="0"/>
              </a:defRPr>
            </a:lvl3pPr>
            <a:lvl4pPr marL="1600200" indent="-228600">
              <a:defRPr sz="1100">
                <a:solidFill>
                  <a:schemeClr val="tx1"/>
                </a:solidFill>
                <a:latin typeface="Arial" panose="020B0604020202020204" pitchFamily="34" charset="0"/>
                <a:cs typeface="Arial" panose="020B0604020202020204" pitchFamily="34" charset="0"/>
              </a:defRPr>
            </a:lvl4pPr>
            <a:lvl5pPr marL="2057400" indent="-228600">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sz="1600" b="1" dirty="0">
                <a:solidFill>
                  <a:schemeClr val="accent1">
                    <a:lumMod val="50000"/>
                  </a:schemeClr>
                </a:solidFill>
                <a:latin typeface="+mn-lt"/>
              </a:rPr>
              <a:t>Deployment of Key ACE Capabilities</a:t>
            </a:r>
            <a:endParaRPr lang="en-US" sz="1600" dirty="0">
              <a:solidFill>
                <a:schemeClr val="accent1">
                  <a:lumMod val="50000"/>
                </a:schemeClr>
              </a:solidFill>
              <a:latin typeface="+mn-lt"/>
            </a:endParaRPr>
          </a:p>
        </p:txBody>
      </p:sp>
      <p:cxnSp>
        <p:nvCxnSpPr>
          <p:cNvPr id="50" name="Straight Connector 49"/>
          <p:cNvCxnSpPr/>
          <p:nvPr/>
        </p:nvCxnSpPr>
        <p:spPr bwMode="auto">
          <a:xfrm>
            <a:off x="2003813" y="2435009"/>
            <a:ext cx="0" cy="1345715"/>
          </a:xfrm>
          <a:prstGeom prst="line">
            <a:avLst/>
          </a:prstGeom>
          <a:ln w="2540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54" name="Rectangle 11"/>
          <p:cNvSpPr>
            <a:spLocks noChangeArrowheads="1"/>
          </p:cNvSpPr>
          <p:nvPr/>
        </p:nvSpPr>
        <p:spPr bwMode="auto">
          <a:xfrm>
            <a:off x="123243" y="5559484"/>
            <a:ext cx="21151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100">
                <a:solidFill>
                  <a:schemeClr val="tx1"/>
                </a:solidFill>
                <a:latin typeface="Arial" panose="020B0604020202020204" pitchFamily="34" charset="0"/>
                <a:cs typeface="Arial" panose="020B0604020202020204" pitchFamily="34" charset="0"/>
              </a:defRPr>
            </a:lvl1pPr>
            <a:lvl2pPr marL="742950" indent="-285750">
              <a:defRPr sz="1100">
                <a:solidFill>
                  <a:schemeClr val="tx1"/>
                </a:solidFill>
                <a:latin typeface="Arial" panose="020B0604020202020204" pitchFamily="34" charset="0"/>
                <a:cs typeface="Arial" panose="020B0604020202020204" pitchFamily="34" charset="0"/>
              </a:defRPr>
            </a:lvl2pPr>
            <a:lvl3pPr marL="1143000" indent="-228600">
              <a:defRPr sz="1100">
                <a:solidFill>
                  <a:schemeClr val="tx1"/>
                </a:solidFill>
                <a:latin typeface="Arial" panose="020B0604020202020204" pitchFamily="34" charset="0"/>
                <a:cs typeface="Arial" panose="020B0604020202020204" pitchFamily="34" charset="0"/>
              </a:defRPr>
            </a:lvl3pPr>
            <a:lvl4pPr marL="1600200" indent="-228600">
              <a:defRPr sz="1100">
                <a:solidFill>
                  <a:schemeClr val="tx1"/>
                </a:solidFill>
                <a:latin typeface="Arial" panose="020B0604020202020204" pitchFamily="34" charset="0"/>
                <a:cs typeface="Arial" panose="020B0604020202020204" pitchFamily="34" charset="0"/>
              </a:defRPr>
            </a:lvl4pPr>
            <a:lvl5pPr marL="2057400" indent="-228600">
              <a:defRPr sz="1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1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sz="1800" b="1" dirty="0">
                <a:solidFill>
                  <a:srgbClr val="396ABA"/>
                </a:solidFill>
                <a:latin typeface="+mn-lt"/>
              </a:rPr>
              <a:t>ACE Mandatory Dates</a:t>
            </a:r>
            <a:endParaRPr lang="en-US" sz="1800" dirty="0">
              <a:solidFill>
                <a:srgbClr val="396ABA"/>
              </a:solidFill>
              <a:latin typeface="+mn-lt"/>
            </a:endParaRPr>
          </a:p>
        </p:txBody>
      </p:sp>
      <p:cxnSp>
        <p:nvCxnSpPr>
          <p:cNvPr id="58" name="Straight Connector 57"/>
          <p:cNvCxnSpPr/>
          <p:nvPr/>
        </p:nvCxnSpPr>
        <p:spPr bwMode="auto">
          <a:xfrm>
            <a:off x="2915046" y="3140644"/>
            <a:ext cx="1268" cy="640080"/>
          </a:xfrm>
          <a:prstGeom prst="line">
            <a:avLst/>
          </a:prstGeom>
          <a:ln w="25400">
            <a:solidFill>
              <a:schemeClr val="accent1"/>
            </a:solidFill>
            <a:headEnd type="oval"/>
          </a:ln>
          <a:effectLst/>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562633" y="4595378"/>
            <a:ext cx="1388961" cy="784830"/>
          </a:xfrm>
          <a:prstGeom prst="rect">
            <a:avLst/>
          </a:prstGeom>
        </p:spPr>
        <p:txBody>
          <a:bodyPr wrap="square">
            <a:spAutoFit/>
          </a:bodyPr>
          <a:lstStyle/>
          <a:p>
            <a:pPr eaLnBrk="0" fontAlgn="base" hangingPunct="0">
              <a:spcBef>
                <a:spcPct val="0"/>
              </a:spcBef>
              <a:spcAft>
                <a:spcPct val="0"/>
              </a:spcAft>
              <a:defRPr/>
            </a:pPr>
            <a:r>
              <a:rPr lang="en-US" sz="1200" b="1" dirty="0">
                <a:solidFill>
                  <a:schemeClr val="bg1">
                    <a:lumMod val="50000"/>
                  </a:schemeClr>
                </a:solidFill>
                <a:cs typeface="Arial" charset="0"/>
              </a:rPr>
              <a:t>May 1, 2015</a:t>
            </a:r>
          </a:p>
          <a:p>
            <a:pPr eaLnBrk="0" fontAlgn="base" hangingPunct="0">
              <a:spcBef>
                <a:spcPct val="0"/>
              </a:spcBef>
              <a:spcAft>
                <a:spcPct val="0"/>
              </a:spcAft>
              <a:defRPr/>
            </a:pPr>
            <a:r>
              <a:rPr lang="en-US" sz="1050" dirty="0">
                <a:solidFill>
                  <a:schemeClr val="bg1">
                    <a:lumMod val="50000"/>
                  </a:schemeClr>
                </a:solidFill>
                <a:cs typeface="Arial" charset="0"/>
              </a:rPr>
              <a:t>ACE mandatory for all electronic manifest filings </a:t>
            </a:r>
          </a:p>
        </p:txBody>
      </p:sp>
      <p:sp>
        <p:nvSpPr>
          <p:cNvPr id="61" name="Rectangle 60"/>
          <p:cNvSpPr/>
          <p:nvPr/>
        </p:nvSpPr>
        <p:spPr>
          <a:xfrm>
            <a:off x="1967891" y="4579267"/>
            <a:ext cx="1800672" cy="1246495"/>
          </a:xfrm>
          <a:prstGeom prst="rect">
            <a:avLst/>
          </a:prstGeom>
        </p:spPr>
        <p:txBody>
          <a:bodyPr wrap="square">
            <a:spAutoFit/>
          </a:bodyPr>
          <a:lstStyle/>
          <a:p>
            <a:pPr eaLnBrk="0" fontAlgn="base" hangingPunct="0">
              <a:spcBef>
                <a:spcPct val="0"/>
              </a:spcBef>
              <a:spcAft>
                <a:spcPct val="0"/>
              </a:spcAft>
              <a:defRPr/>
            </a:pPr>
            <a:r>
              <a:rPr lang="en-US" sz="1200" b="1" dirty="0">
                <a:solidFill>
                  <a:prstClr val="black"/>
                </a:solidFill>
                <a:cs typeface="Arial" charset="0"/>
              </a:rPr>
              <a:t>November 1, 2015</a:t>
            </a:r>
          </a:p>
          <a:p>
            <a:r>
              <a:rPr lang="en-US" sz="1050" dirty="0">
                <a:latin typeface="+mj-lt"/>
                <a:cs typeface="Times New Roman" panose="02020603050405020304" pitchFamily="18" charset="0"/>
              </a:rPr>
              <a:t>Transition period begins:  ACE filing of  electronic entry and associated entry summary types 01, 11, 03, 51, 52 with or without PGA data is </a:t>
            </a:r>
            <a:r>
              <a:rPr lang="en-US" sz="1050" dirty="0" smtClean="0">
                <a:latin typeface="+mj-lt"/>
                <a:cs typeface="Times New Roman" panose="02020603050405020304" pitchFamily="18" charset="0"/>
              </a:rPr>
              <a:t>encouraged</a:t>
            </a:r>
            <a:endParaRPr lang="en-US" sz="1050" dirty="0">
              <a:latin typeface="+mj-lt"/>
              <a:cs typeface="Times New Roman" panose="02020603050405020304" pitchFamily="18" charset="0"/>
            </a:endParaRPr>
          </a:p>
        </p:txBody>
      </p:sp>
      <p:sp>
        <p:nvSpPr>
          <p:cNvPr id="62" name="Rectangle 61"/>
          <p:cNvSpPr/>
          <p:nvPr/>
        </p:nvSpPr>
        <p:spPr>
          <a:xfrm>
            <a:off x="7526727" y="4575927"/>
            <a:ext cx="1387279" cy="1123384"/>
          </a:xfrm>
          <a:prstGeom prst="rect">
            <a:avLst/>
          </a:prstGeom>
        </p:spPr>
        <p:txBody>
          <a:bodyPr wrap="square">
            <a:spAutoFit/>
          </a:bodyPr>
          <a:lstStyle/>
          <a:p>
            <a:pPr eaLnBrk="0" fontAlgn="base" hangingPunct="0">
              <a:spcBef>
                <a:spcPct val="0"/>
              </a:spcBef>
              <a:spcAft>
                <a:spcPct val="0"/>
              </a:spcAft>
              <a:defRPr/>
            </a:pPr>
            <a:r>
              <a:rPr lang="en-US" sz="1200" b="1" dirty="0">
                <a:solidFill>
                  <a:prstClr val="black"/>
                </a:solidFill>
                <a:cs typeface="Arial" charset="0"/>
              </a:rPr>
              <a:t>October 1, 2016</a:t>
            </a:r>
          </a:p>
          <a:p>
            <a:pPr eaLnBrk="0" fontAlgn="base" hangingPunct="0">
              <a:spcBef>
                <a:spcPct val="0"/>
              </a:spcBef>
              <a:spcAft>
                <a:spcPct val="0"/>
              </a:spcAft>
              <a:defRPr/>
            </a:pPr>
            <a:r>
              <a:rPr lang="en-US" sz="1050" dirty="0">
                <a:solidFill>
                  <a:prstClr val="black"/>
                </a:solidFill>
                <a:cs typeface="Arial" charset="0"/>
              </a:rPr>
              <a:t>ACE mandatory for all remaining electronic portions of the CBP cargo process </a:t>
            </a:r>
            <a:endParaRPr lang="en-US" sz="1050" b="1" i="1" dirty="0">
              <a:solidFill>
                <a:srgbClr val="00B050"/>
              </a:solidFill>
              <a:cs typeface="Arial" charset="0"/>
            </a:endParaRPr>
          </a:p>
        </p:txBody>
      </p:sp>
      <p:sp>
        <p:nvSpPr>
          <p:cNvPr id="63" name="Rectangle 62"/>
          <p:cNvSpPr/>
          <p:nvPr/>
        </p:nvSpPr>
        <p:spPr>
          <a:xfrm>
            <a:off x="5715681" y="4575927"/>
            <a:ext cx="1735018" cy="1731243"/>
          </a:xfrm>
          <a:prstGeom prst="rect">
            <a:avLst/>
          </a:prstGeom>
        </p:spPr>
        <p:txBody>
          <a:bodyPr wrap="square">
            <a:spAutoFit/>
          </a:bodyPr>
          <a:lstStyle/>
          <a:p>
            <a:pPr eaLnBrk="0" fontAlgn="base" hangingPunct="0">
              <a:spcBef>
                <a:spcPct val="0"/>
              </a:spcBef>
              <a:spcAft>
                <a:spcPct val="0"/>
              </a:spcAft>
              <a:defRPr/>
            </a:pPr>
            <a:r>
              <a:rPr lang="en-US" sz="1200" b="1" dirty="0">
                <a:solidFill>
                  <a:prstClr val="black"/>
                </a:solidFill>
                <a:cs typeface="Arial" charset="0"/>
              </a:rPr>
              <a:t>July 2016</a:t>
            </a:r>
          </a:p>
          <a:p>
            <a:r>
              <a:rPr lang="en-US" sz="1050" dirty="0">
                <a:latin typeface="+mj-lt"/>
                <a:cs typeface="Times New Roman" panose="02020603050405020304" pitchFamily="18" charset="0"/>
              </a:rPr>
              <a:t>Upon publication of the Final Rule, ACE must be used for filing AMS, APHIS Core, ATF, CDC, DCMA, DDTC, DEA E&amp;C, EPA, FSIS, </a:t>
            </a:r>
            <a:r>
              <a:rPr lang="en-US" sz="1050" dirty="0" smtClean="0">
                <a:latin typeface="+mj-lt"/>
                <a:cs typeface="Times New Roman" panose="02020603050405020304" pitchFamily="18" charset="0"/>
              </a:rPr>
              <a:t>FWS, </a:t>
            </a:r>
            <a:r>
              <a:rPr lang="en-US" sz="1050" dirty="0">
                <a:latin typeface="+mj-lt"/>
                <a:cs typeface="Times New Roman" panose="02020603050405020304" pitchFamily="18" charset="0"/>
              </a:rPr>
              <a:t>NMFS and  TTB data.  </a:t>
            </a:r>
            <a:r>
              <a:rPr lang="en-US" sz="1050" dirty="0" smtClean="0">
                <a:latin typeface="+mj-lt"/>
                <a:cs typeface="Times New Roman" panose="02020603050405020304" pitchFamily="18" charset="0"/>
              </a:rPr>
              <a:t>Hybrid </a:t>
            </a:r>
            <a:r>
              <a:rPr lang="en-US" sz="1050" dirty="0">
                <a:latin typeface="+mj-lt"/>
                <a:cs typeface="Times New Roman" panose="02020603050405020304" pitchFamily="18" charset="0"/>
              </a:rPr>
              <a:t>submissions will no longer be </a:t>
            </a:r>
            <a:r>
              <a:rPr lang="en-US" sz="1050" dirty="0" smtClean="0">
                <a:latin typeface="+mj-lt"/>
                <a:cs typeface="Times New Roman" panose="02020603050405020304" pitchFamily="18" charset="0"/>
              </a:rPr>
              <a:t>allowed</a:t>
            </a:r>
            <a:endParaRPr lang="en-US" sz="1050" dirty="0">
              <a:latin typeface="+mj-lt"/>
              <a:cs typeface="Times New Roman" panose="02020603050405020304" pitchFamily="18" charset="0"/>
            </a:endParaRPr>
          </a:p>
        </p:txBody>
      </p:sp>
      <p:sp>
        <p:nvSpPr>
          <p:cNvPr id="64" name="Rectangle 63"/>
          <p:cNvSpPr/>
          <p:nvPr/>
        </p:nvSpPr>
        <p:spPr>
          <a:xfrm>
            <a:off x="3811934" y="4575927"/>
            <a:ext cx="1827718" cy="1731243"/>
          </a:xfrm>
          <a:prstGeom prst="rect">
            <a:avLst/>
          </a:prstGeom>
        </p:spPr>
        <p:txBody>
          <a:bodyPr wrap="square">
            <a:spAutoFit/>
          </a:bodyPr>
          <a:lstStyle/>
          <a:p>
            <a:pPr eaLnBrk="0" fontAlgn="base" hangingPunct="0">
              <a:spcBef>
                <a:spcPct val="0"/>
              </a:spcBef>
              <a:spcAft>
                <a:spcPct val="0"/>
              </a:spcAft>
              <a:defRPr/>
            </a:pPr>
            <a:r>
              <a:rPr lang="en-US" sz="1200" b="1" dirty="0" smtClean="0">
                <a:solidFill>
                  <a:prstClr val="black"/>
                </a:solidFill>
                <a:cs typeface="Arial" charset="0"/>
              </a:rPr>
              <a:t>February 28, </a:t>
            </a:r>
            <a:r>
              <a:rPr lang="en-US" sz="1200" b="1" dirty="0">
                <a:solidFill>
                  <a:prstClr val="black"/>
                </a:solidFill>
                <a:cs typeface="Arial" charset="0"/>
              </a:rPr>
              <a:t>2016</a:t>
            </a:r>
          </a:p>
          <a:p>
            <a:r>
              <a:rPr lang="en-US" sz="1050" dirty="0">
                <a:latin typeface="+mj-lt"/>
                <a:cs typeface="Times New Roman" panose="02020603050405020304" pitchFamily="18" charset="0"/>
              </a:rPr>
              <a:t>ACE must be used and ACS will no longer be available for filing of all electronic entries and associated entry summaries. In addition, electronic FDA, NHTSA, APHIS (Lacey) data must be filed in </a:t>
            </a:r>
            <a:r>
              <a:rPr lang="en-US" sz="1050" dirty="0" smtClean="0">
                <a:latin typeface="+mj-lt"/>
                <a:cs typeface="Times New Roman" panose="02020603050405020304" pitchFamily="18" charset="0"/>
              </a:rPr>
              <a:t>ACE</a:t>
            </a:r>
            <a:endParaRPr lang="en-US" sz="1050" dirty="0">
              <a:latin typeface="+mj-lt"/>
              <a:cs typeface="Times New Roman" panose="02020603050405020304" pitchFamily="18" charset="0"/>
            </a:endParaRPr>
          </a:p>
        </p:txBody>
      </p:sp>
      <p:cxnSp>
        <p:nvCxnSpPr>
          <p:cNvPr id="65" name="Straight Connector 64"/>
          <p:cNvCxnSpPr/>
          <p:nvPr/>
        </p:nvCxnSpPr>
        <p:spPr bwMode="auto">
          <a:xfrm flipV="1">
            <a:off x="1738239" y="3785209"/>
            <a:ext cx="0" cy="731520"/>
          </a:xfrm>
          <a:prstGeom prst="line">
            <a:avLst/>
          </a:prstGeom>
          <a:ln w="25400">
            <a:solidFill>
              <a:schemeClr val="accent1"/>
            </a:solidFill>
            <a:headEnd type="ova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auto">
          <a:xfrm>
            <a:off x="4720797" y="2427060"/>
            <a:ext cx="0" cy="1345715"/>
          </a:xfrm>
          <a:prstGeom prst="line">
            <a:avLst/>
          </a:prstGeom>
          <a:ln w="2540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flipV="1">
            <a:off x="4890284" y="3777260"/>
            <a:ext cx="0" cy="731520"/>
          </a:xfrm>
          <a:prstGeom prst="line">
            <a:avLst/>
          </a:prstGeom>
          <a:ln w="25400">
            <a:solidFill>
              <a:schemeClr val="accent1"/>
            </a:solidFill>
            <a:headEnd type="oval"/>
          </a:ln>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auto">
          <a:xfrm flipV="1">
            <a:off x="5945025" y="3769494"/>
            <a:ext cx="0" cy="731520"/>
          </a:xfrm>
          <a:prstGeom prst="line">
            <a:avLst/>
          </a:prstGeom>
          <a:ln w="25400">
            <a:solidFill>
              <a:schemeClr val="accent1"/>
            </a:solidFill>
            <a:headEnd type="oval"/>
          </a:ln>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auto">
          <a:xfrm>
            <a:off x="6633877" y="2721891"/>
            <a:ext cx="0" cy="1005840"/>
          </a:xfrm>
          <a:prstGeom prst="line">
            <a:avLst/>
          </a:prstGeom>
          <a:ln w="25400">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flipV="1">
            <a:off x="7958786" y="3785209"/>
            <a:ext cx="0" cy="731520"/>
          </a:xfrm>
          <a:prstGeom prst="line">
            <a:avLst/>
          </a:prstGeom>
          <a:ln w="25400">
            <a:solidFill>
              <a:schemeClr val="accent1"/>
            </a:solidFill>
            <a:headEnd type="oval"/>
          </a:ln>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flipV="1">
            <a:off x="3434903" y="3773913"/>
            <a:ext cx="0" cy="731520"/>
          </a:xfrm>
          <a:prstGeom prst="line">
            <a:avLst/>
          </a:prstGeom>
          <a:ln w="25400">
            <a:solidFill>
              <a:schemeClr val="accent1"/>
            </a:solidFill>
            <a:headEnd type="oval"/>
          </a:ln>
          <a:effectLst/>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143435" y="3606962"/>
            <a:ext cx="8823509" cy="338554"/>
            <a:chOff x="143435" y="3606962"/>
            <a:chExt cx="8823509" cy="338554"/>
          </a:xfrm>
          <a:effectLst>
            <a:outerShdw blurRad="50800" dist="38100" dir="5400000" algn="t" rotWithShape="0">
              <a:prstClr val="black">
                <a:alpha val="40000"/>
              </a:prstClr>
            </a:outerShdw>
            <a:reflection blurRad="12700" stA="40000" endPos="75000" dist="25400" dir="5400000" sy="-100000" algn="bl" rotWithShape="0"/>
          </a:effectLst>
        </p:grpSpPr>
        <p:sp>
          <p:nvSpPr>
            <p:cNvPr id="22" name="Pentagon 21"/>
            <p:cNvSpPr/>
            <p:nvPr/>
          </p:nvSpPr>
          <p:spPr>
            <a:xfrm>
              <a:off x="143435" y="3661939"/>
              <a:ext cx="3474720" cy="228600"/>
            </a:xfrm>
            <a:prstGeom prst="homePlate">
              <a:avLst/>
            </a:prstGeom>
            <a:solidFill>
              <a:schemeClr val="tx2">
                <a:lumMod val="60000"/>
                <a:lumOff val="40000"/>
              </a:schemeClr>
            </a:solidFill>
            <a:ln w="3175">
              <a:solidFill>
                <a:srgbClr val="003366"/>
              </a:solidFill>
            </a:ln>
            <a:scene3d>
              <a:camera prst="orthographicFront"/>
              <a:lightRig rig="freezing" dir="t"/>
            </a:scene3d>
            <a:sp3d extrusionH="6350" contourW="635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hevron 22"/>
            <p:cNvSpPr/>
            <p:nvPr/>
          </p:nvSpPr>
          <p:spPr>
            <a:xfrm>
              <a:off x="3663424" y="3661939"/>
              <a:ext cx="5303520" cy="228600"/>
            </a:xfrm>
            <a:prstGeom prst="chevron">
              <a:avLst/>
            </a:prstGeom>
            <a:solidFill>
              <a:schemeClr val="tx2">
                <a:lumMod val="60000"/>
                <a:lumOff val="40000"/>
              </a:schemeClr>
            </a:solidFill>
            <a:ln w="3175">
              <a:solidFill>
                <a:srgbClr val="003366"/>
              </a:solidFill>
            </a:ln>
            <a:scene3d>
              <a:camera prst="orthographicFront"/>
              <a:lightRig rig="freezing" dir="t"/>
            </a:scene3d>
            <a:sp3d extrusionH="6350" contourW="6350"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143435" y="3606962"/>
              <a:ext cx="639919" cy="338554"/>
            </a:xfrm>
            <a:prstGeom prst="rect">
              <a:avLst/>
            </a:prstGeom>
            <a:scene3d>
              <a:camera prst="orthographicFront"/>
              <a:lightRig rig="freezing" dir="t"/>
            </a:scene3d>
            <a:sp3d prstMaterial="dkEdge"/>
          </p:spPr>
          <p:txBody>
            <a:bodyPr wrap="none">
              <a:spAutoFit/>
            </a:bodyPr>
            <a:lstStyle/>
            <a:p>
              <a:r>
                <a:rPr lang="en-US" sz="1600" dirty="0">
                  <a:solidFill>
                    <a:schemeClr val="bg1"/>
                  </a:solidFill>
                </a:rPr>
                <a:t>2015</a:t>
              </a:r>
              <a:endParaRPr lang="en-US" dirty="0">
                <a:solidFill>
                  <a:schemeClr val="bg1"/>
                </a:solidFill>
              </a:endParaRPr>
            </a:p>
          </p:txBody>
        </p:sp>
        <p:sp>
          <p:nvSpPr>
            <p:cNvPr id="26" name="Rectangle 25"/>
            <p:cNvSpPr/>
            <p:nvPr/>
          </p:nvSpPr>
          <p:spPr>
            <a:xfrm>
              <a:off x="3785628" y="3606962"/>
              <a:ext cx="639919" cy="338554"/>
            </a:xfrm>
            <a:prstGeom prst="rect">
              <a:avLst/>
            </a:prstGeom>
            <a:scene3d>
              <a:camera prst="orthographicFront"/>
              <a:lightRig rig="freezing" dir="t"/>
            </a:scene3d>
            <a:sp3d prstMaterial="dkEdge"/>
          </p:spPr>
          <p:txBody>
            <a:bodyPr wrap="none">
              <a:spAutoFit/>
            </a:bodyPr>
            <a:lstStyle/>
            <a:p>
              <a:r>
                <a:rPr lang="en-US" sz="1600" dirty="0" smtClean="0">
                  <a:solidFill>
                    <a:schemeClr val="bg1"/>
                  </a:solidFill>
                </a:rPr>
                <a:t>2016</a:t>
              </a:r>
              <a:endParaRPr lang="en-US" dirty="0">
                <a:solidFill>
                  <a:schemeClr val="bg1"/>
                </a:solidFill>
              </a:endParaRPr>
            </a:p>
          </p:txBody>
        </p:sp>
        <p:sp>
          <p:nvSpPr>
            <p:cNvPr id="49" name="Oval 48"/>
            <p:cNvSpPr/>
            <p:nvPr/>
          </p:nvSpPr>
          <p:spPr>
            <a:xfrm>
              <a:off x="982980" y="3707659"/>
              <a:ext cx="137160" cy="13716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935233" y="3707659"/>
              <a:ext cx="137160" cy="13716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846466" y="3707659"/>
              <a:ext cx="137160" cy="13716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668391" y="3707659"/>
              <a:ext cx="137160" cy="13716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652217" y="3707659"/>
              <a:ext cx="137160" cy="13716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820436" y="3707659"/>
              <a:ext cx="137160" cy="13716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875177" y="3707659"/>
              <a:ext cx="137160" cy="13716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565297" y="3707659"/>
              <a:ext cx="137160" cy="13716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7888938" y="3707659"/>
              <a:ext cx="137160" cy="13716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3366323" y="3707659"/>
            <a:ext cx="137160" cy="13716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95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ACE </a:t>
            </a:r>
            <a:r>
              <a:rPr lang="en-US" dirty="0" smtClean="0"/>
              <a:t>Remaining Deployments</a:t>
            </a:r>
            <a:endParaRPr lang="en-US" dirty="0"/>
          </a:p>
        </p:txBody>
      </p:sp>
      <p:sp>
        <p:nvSpPr>
          <p:cNvPr id="9" name="Content Placeholder 8"/>
          <p:cNvSpPr>
            <a:spLocks noGrp="1"/>
          </p:cNvSpPr>
          <p:nvPr>
            <p:ph idx="1"/>
          </p:nvPr>
        </p:nvSpPr>
        <p:spPr/>
        <p:txBody>
          <a:bodyPr>
            <a:normAutofit lnSpcReduction="10000"/>
          </a:bodyPr>
          <a:lstStyle/>
          <a:p>
            <a:r>
              <a:rPr lang="en-US" dirty="0" smtClean="0"/>
              <a:t>CBP has continued to make</a:t>
            </a:r>
            <a:br>
              <a:rPr lang="en-US" dirty="0" smtClean="0"/>
            </a:br>
            <a:r>
              <a:rPr lang="en-US" dirty="0" smtClean="0"/>
              <a:t>strong progress on the ACE</a:t>
            </a:r>
            <a:br>
              <a:rPr lang="en-US" dirty="0" smtClean="0"/>
            </a:br>
            <a:r>
              <a:rPr lang="en-US" dirty="0" smtClean="0"/>
              <a:t>development schedule</a:t>
            </a:r>
          </a:p>
          <a:p>
            <a:r>
              <a:rPr lang="en-US" dirty="0" smtClean="0"/>
              <a:t>5 of 7 deployments issued</a:t>
            </a:r>
          </a:p>
          <a:p>
            <a:r>
              <a:rPr lang="en-US" dirty="0" smtClean="0"/>
              <a:t>Dates for final 2 deployments are:</a:t>
            </a:r>
          </a:p>
          <a:p>
            <a:endParaRPr lang="en-US" dirty="0"/>
          </a:p>
          <a:p>
            <a:endParaRPr lang="en-US" dirty="0" smtClean="0"/>
          </a:p>
          <a:p>
            <a:endParaRPr lang="en-US" dirty="0"/>
          </a:p>
          <a:p>
            <a:endParaRPr lang="en-US" sz="2400" dirty="0"/>
          </a:p>
          <a:p>
            <a:r>
              <a:rPr lang="en-US" dirty="0" smtClean="0"/>
              <a:t>Full schedule of development is available on cbp.gov/ace </a:t>
            </a:r>
          </a:p>
        </p:txBody>
      </p:sp>
      <p:sp>
        <p:nvSpPr>
          <p:cNvPr id="3" name="Slide Number Placeholder 2"/>
          <p:cNvSpPr>
            <a:spLocks noGrp="1"/>
          </p:cNvSpPr>
          <p:nvPr>
            <p:ph type="sldNum" sz="quarter" idx="12"/>
          </p:nvPr>
        </p:nvSpPr>
        <p:spPr/>
        <p:txBody>
          <a:bodyPr/>
          <a:lstStyle/>
          <a:p>
            <a:fld id="{79EAEC70-801A-45D8-B22B-5AE5B39CCE58}" type="slidenum">
              <a:rPr lang="en-US" smtClean="0"/>
              <a:t>5</a:t>
            </a:fld>
            <a:endParaRPr lang="en-US" dirty="0"/>
          </a:p>
        </p:txBody>
      </p:sp>
      <p:sp>
        <p:nvSpPr>
          <p:cNvPr id="8" name="TextBox 7"/>
          <p:cNvSpPr txBox="1"/>
          <p:nvPr/>
        </p:nvSpPr>
        <p:spPr>
          <a:xfrm>
            <a:off x="1180795" y="6304101"/>
            <a:ext cx="6896711" cy="276999"/>
          </a:xfrm>
          <a:prstGeom prst="rect">
            <a:avLst/>
          </a:prstGeom>
          <a:noFill/>
        </p:spPr>
        <p:txBody>
          <a:bodyPr wrap="square" rtlCol="0">
            <a:spAutoFit/>
          </a:bodyPr>
          <a:lstStyle/>
          <a:p>
            <a:pPr algn="ctr"/>
            <a:r>
              <a:rPr lang="en-US" sz="1200" dirty="0">
                <a:hlinkClick r:id="rId3"/>
              </a:rPr>
              <a:t>http://www.cbp.gov/document/guidance/ace-development-and-deployment-schedule</a:t>
            </a:r>
            <a:r>
              <a:rPr lang="en-US" sz="1200" dirty="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353668" y="684476"/>
            <a:ext cx="1786851" cy="2756140"/>
          </a:xfrm>
          <a:prstGeom prst="rect">
            <a:avLst/>
          </a:prstGeom>
          <a:ln>
            <a:noFill/>
          </a:ln>
          <a:effectLst>
            <a:outerShdw blurRad="190500" algn="tl" rotWithShape="0">
              <a:srgbClr val="000000">
                <a:alpha val="70000"/>
              </a:srgbClr>
            </a:outerShdw>
          </a:effectLst>
        </p:spPr>
      </p:pic>
      <p:graphicFrame>
        <p:nvGraphicFramePr>
          <p:cNvPr id="10" name="Table 9"/>
          <p:cNvGraphicFramePr>
            <a:graphicFrameLocks noGrp="1"/>
          </p:cNvGraphicFramePr>
          <p:nvPr>
            <p:extLst>
              <p:ext uri="{D42A27DB-BD31-4B8C-83A1-F6EECF244321}">
                <p14:modId xmlns:p14="http://schemas.microsoft.com/office/powerpoint/2010/main" val="3598709771"/>
              </p:ext>
            </p:extLst>
          </p:nvPr>
        </p:nvGraphicFramePr>
        <p:xfrm>
          <a:off x="1180795" y="3613971"/>
          <a:ext cx="7334556" cy="1341120"/>
        </p:xfrm>
        <a:graphic>
          <a:graphicData uri="http://schemas.openxmlformats.org/drawingml/2006/table">
            <a:tbl>
              <a:tblPr firstRow="1" bandRow="1">
                <a:tableStyleId>{72833802-FEF1-4C79-8D5D-14CF1EAF98D9}</a:tableStyleId>
              </a:tblPr>
              <a:tblGrid>
                <a:gridCol w="3667278"/>
                <a:gridCol w="3667278"/>
              </a:tblGrid>
              <a:tr h="375920">
                <a:tc>
                  <a:txBody>
                    <a:bodyPr/>
                    <a:lstStyle/>
                    <a:p>
                      <a:r>
                        <a:rPr lang="en-US" sz="1900" dirty="0" smtClean="0"/>
                        <a:t>Deployment F</a:t>
                      </a:r>
                      <a:endParaRPr lang="en-US" sz="1900" dirty="0"/>
                    </a:p>
                  </a:txBody>
                  <a:tcPr/>
                </a:tc>
                <a:tc>
                  <a:txBody>
                    <a:bodyPr/>
                    <a:lstStyle/>
                    <a:p>
                      <a:r>
                        <a:rPr lang="en-US" sz="1900" dirty="0" smtClean="0"/>
                        <a:t>Deployment G</a:t>
                      </a:r>
                      <a:endParaRPr lang="en-US" sz="1900" dirty="0"/>
                    </a:p>
                  </a:txBody>
                  <a:tcPr/>
                </a:tc>
              </a:tr>
              <a:tr h="713155">
                <a:tc>
                  <a:txBody>
                    <a:bodyPr/>
                    <a:lstStyle/>
                    <a:p>
                      <a:r>
                        <a:rPr lang="en-US" sz="1900" dirty="0" smtClean="0"/>
                        <a:t>October 31, 2015</a:t>
                      </a:r>
                    </a:p>
                    <a:p>
                      <a:r>
                        <a:rPr lang="en-US" sz="1900" dirty="0" smtClean="0"/>
                        <a:t>January 9, 2016</a:t>
                      </a:r>
                    </a:p>
                    <a:p>
                      <a:r>
                        <a:rPr lang="en-US" sz="1900" dirty="0" smtClean="0"/>
                        <a:t>February 27, 2016</a:t>
                      </a:r>
                      <a:endParaRPr lang="en-US" sz="1900" dirty="0"/>
                    </a:p>
                  </a:txBody>
                  <a:tcPr/>
                </a:tc>
                <a:tc>
                  <a:txBody>
                    <a:bodyPr/>
                    <a:lstStyle/>
                    <a:p>
                      <a:r>
                        <a:rPr lang="en-US" sz="1900" dirty="0" smtClean="0"/>
                        <a:t>July 2, 2016</a:t>
                      </a:r>
                      <a:endParaRPr lang="en-US" sz="1900" dirty="0"/>
                    </a:p>
                  </a:txBody>
                  <a:tcPr/>
                </a:tc>
              </a:tr>
            </a:tbl>
          </a:graphicData>
        </a:graphic>
      </p:graphicFrame>
    </p:spTree>
    <p:extLst>
      <p:ext uri="{BB962C8B-B14F-4D97-AF65-F5344CB8AC3E}">
        <p14:creationId xmlns:p14="http://schemas.microsoft.com/office/powerpoint/2010/main" val="312725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Progress</a:t>
            </a:r>
            <a:endParaRPr lang="en-US" dirty="0"/>
          </a:p>
        </p:txBody>
      </p:sp>
      <p:sp>
        <p:nvSpPr>
          <p:cNvPr id="4" name="Slide Number Placeholder 3"/>
          <p:cNvSpPr>
            <a:spLocks noGrp="1"/>
          </p:cNvSpPr>
          <p:nvPr>
            <p:ph type="sldNum" sz="quarter" idx="12"/>
          </p:nvPr>
        </p:nvSpPr>
        <p:spPr/>
        <p:txBody>
          <a:bodyPr/>
          <a:lstStyle/>
          <a:p>
            <a:fld id="{79EAEC70-801A-45D8-B22B-5AE5B39CCE58}" type="slidenum">
              <a:rPr lang="en-US" smtClean="0"/>
              <a:t>6</a:t>
            </a:fld>
            <a:endParaRPr lang="en-US" dirty="0"/>
          </a:p>
        </p:txBody>
      </p:sp>
      <p:grpSp>
        <p:nvGrpSpPr>
          <p:cNvPr id="11" name="Group 10"/>
          <p:cNvGrpSpPr>
            <a:grpSpLocks noChangeAspect="1"/>
          </p:cNvGrpSpPr>
          <p:nvPr/>
        </p:nvGrpSpPr>
        <p:grpSpPr>
          <a:xfrm>
            <a:off x="541278" y="1122233"/>
            <a:ext cx="8229600" cy="5161276"/>
            <a:chOff x="1320879" y="580528"/>
            <a:chExt cx="9132159" cy="5727329"/>
          </a:xfrm>
        </p:grpSpPr>
        <p:pic>
          <p:nvPicPr>
            <p:cNvPr id="6" name="Picture 5"/>
            <p:cNvPicPr>
              <a:picLocks noChangeAspect="1"/>
            </p:cNvPicPr>
            <p:nvPr/>
          </p:nvPicPr>
          <p:blipFill>
            <a:blip r:embed="rId3"/>
            <a:stretch>
              <a:fillRect/>
            </a:stretch>
          </p:blipFill>
          <p:spPr>
            <a:xfrm>
              <a:off x="1320879" y="580528"/>
              <a:ext cx="1434094" cy="5727327"/>
            </a:xfrm>
            <a:prstGeom prst="rect">
              <a:avLst/>
            </a:prstGeom>
          </p:spPr>
        </p:pic>
        <p:pic>
          <p:nvPicPr>
            <p:cNvPr id="7" name="Picture 6"/>
            <p:cNvPicPr>
              <a:picLocks noChangeAspect="1"/>
            </p:cNvPicPr>
            <p:nvPr/>
          </p:nvPicPr>
          <p:blipFill>
            <a:blip r:embed="rId4"/>
            <a:stretch>
              <a:fillRect/>
            </a:stretch>
          </p:blipFill>
          <p:spPr>
            <a:xfrm>
              <a:off x="3243930" y="580529"/>
              <a:ext cx="1434094" cy="5727327"/>
            </a:xfrm>
            <a:prstGeom prst="rect">
              <a:avLst/>
            </a:prstGeom>
          </p:spPr>
        </p:pic>
        <p:pic>
          <p:nvPicPr>
            <p:cNvPr id="8" name="Picture 7"/>
            <p:cNvPicPr>
              <a:picLocks noChangeAspect="1"/>
            </p:cNvPicPr>
            <p:nvPr/>
          </p:nvPicPr>
          <p:blipFill>
            <a:blip r:embed="rId5"/>
            <a:stretch>
              <a:fillRect/>
            </a:stretch>
          </p:blipFill>
          <p:spPr>
            <a:xfrm>
              <a:off x="5166981" y="586509"/>
              <a:ext cx="1434094" cy="5721347"/>
            </a:xfrm>
            <a:prstGeom prst="rect">
              <a:avLst/>
            </a:prstGeom>
          </p:spPr>
        </p:pic>
        <p:pic>
          <p:nvPicPr>
            <p:cNvPr id="9" name="Picture 8"/>
            <p:cNvPicPr>
              <a:picLocks noChangeAspect="1"/>
            </p:cNvPicPr>
            <p:nvPr/>
          </p:nvPicPr>
          <p:blipFill>
            <a:blip r:embed="rId6"/>
            <a:stretch>
              <a:fillRect/>
            </a:stretch>
          </p:blipFill>
          <p:spPr>
            <a:xfrm>
              <a:off x="7090032" y="718413"/>
              <a:ext cx="1434094" cy="5589443"/>
            </a:xfrm>
            <a:prstGeom prst="rect">
              <a:avLst/>
            </a:prstGeom>
          </p:spPr>
        </p:pic>
        <p:pic>
          <p:nvPicPr>
            <p:cNvPr id="10" name="Picture 9"/>
            <p:cNvPicPr>
              <a:picLocks noChangeAspect="1"/>
            </p:cNvPicPr>
            <p:nvPr/>
          </p:nvPicPr>
          <p:blipFill>
            <a:blip r:embed="rId7"/>
            <a:stretch>
              <a:fillRect/>
            </a:stretch>
          </p:blipFill>
          <p:spPr>
            <a:xfrm>
              <a:off x="9013083" y="718413"/>
              <a:ext cx="1439955" cy="5589444"/>
            </a:xfrm>
            <a:prstGeom prst="rect">
              <a:avLst/>
            </a:prstGeom>
          </p:spPr>
        </p:pic>
      </p:grpSp>
    </p:spTree>
    <p:extLst>
      <p:ext uri="{BB962C8B-B14F-4D97-AF65-F5344CB8AC3E}">
        <p14:creationId xmlns:p14="http://schemas.microsoft.com/office/powerpoint/2010/main" val="2666227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Chart 110"/>
          <p:cNvGraphicFramePr/>
          <p:nvPr>
            <p:extLst>
              <p:ext uri="{D42A27DB-BD31-4B8C-83A1-F6EECF244321}">
                <p14:modId xmlns:p14="http://schemas.microsoft.com/office/powerpoint/2010/main" val="1481823219"/>
              </p:ext>
            </p:extLst>
          </p:nvPr>
        </p:nvGraphicFramePr>
        <p:xfrm>
          <a:off x="6778826" y="3163102"/>
          <a:ext cx="1828800"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noAutofit/>
          </a:bodyPr>
          <a:lstStyle/>
          <a:p>
            <a:r>
              <a:rPr lang="en-US" sz="2800" dirty="0" smtClean="0"/>
              <a:t>ACE at a Glance: Estimated Data for August 2015</a:t>
            </a:r>
            <a:endParaRPr lang="en-US" sz="2800" dirty="0"/>
          </a:p>
        </p:txBody>
      </p:sp>
      <p:sp>
        <p:nvSpPr>
          <p:cNvPr id="6" name="Slide Number Placeholder 5"/>
          <p:cNvSpPr>
            <a:spLocks noGrp="1"/>
          </p:cNvSpPr>
          <p:nvPr>
            <p:ph type="sldNum" sz="quarter" idx="12"/>
          </p:nvPr>
        </p:nvSpPr>
        <p:spPr/>
        <p:txBody>
          <a:bodyPr/>
          <a:lstStyle/>
          <a:p>
            <a:fld id="{79EAEC70-801A-45D8-B22B-5AE5B39CCE58}" type="slidenum">
              <a:rPr lang="en-US" smtClean="0"/>
              <a:t>7</a:t>
            </a:fld>
            <a:endParaRPr lang="en-US" dirty="0"/>
          </a:p>
        </p:txBody>
      </p:sp>
      <p:sp>
        <p:nvSpPr>
          <p:cNvPr id="83" name="TextBox 82"/>
          <p:cNvSpPr txBox="1"/>
          <p:nvPr/>
        </p:nvSpPr>
        <p:spPr>
          <a:xfrm>
            <a:off x="138609" y="1014650"/>
            <a:ext cx="4386194" cy="861774"/>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chemeClr val="accent1"/>
                </a:solidFill>
              </a:rPr>
              <a:t>Requirement: </a:t>
            </a:r>
            <a:r>
              <a:rPr lang="en-US" sz="1600" dirty="0">
                <a:solidFill>
                  <a:schemeClr val="accent1"/>
                </a:solidFill>
              </a:rPr>
              <a:t>100% of eligible electronic entries and associated entry summaries filed in </a:t>
            </a:r>
            <a:r>
              <a:rPr lang="en-US" sz="1600" dirty="0" smtClean="0">
                <a:solidFill>
                  <a:schemeClr val="accent1"/>
                </a:solidFill>
              </a:rPr>
              <a:t>ACE by February 28, 2016</a:t>
            </a:r>
            <a:endParaRPr lang="en-US" sz="1600" dirty="0">
              <a:solidFill>
                <a:schemeClr val="accent1"/>
              </a:solidFill>
            </a:endParaRPr>
          </a:p>
        </p:txBody>
      </p:sp>
      <p:cxnSp>
        <p:nvCxnSpPr>
          <p:cNvPr id="87" name="Straight Connector 86"/>
          <p:cNvCxnSpPr/>
          <p:nvPr/>
        </p:nvCxnSpPr>
        <p:spPr>
          <a:xfrm>
            <a:off x="6760413" y="1369959"/>
            <a:ext cx="0" cy="530352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4524803" y="1253548"/>
            <a:ext cx="1798287" cy="276999"/>
          </a:xfrm>
          <a:prstGeom prst="rect">
            <a:avLst/>
          </a:prstGeom>
        </p:spPr>
        <p:txBody>
          <a:bodyPr wrap="square" lIns="0" tIns="0" rIns="0" bIns="0">
            <a:spAutoFit/>
          </a:bodyPr>
          <a:lstStyle/>
          <a:p>
            <a:pPr algn="ctr"/>
            <a:r>
              <a:rPr lang="en-US" b="1" dirty="0" smtClean="0">
                <a:solidFill>
                  <a:schemeClr val="tx1">
                    <a:lumMod val="75000"/>
                    <a:lumOff val="25000"/>
                  </a:schemeClr>
                </a:solidFill>
              </a:rPr>
              <a:t>Cargo Release</a:t>
            </a:r>
            <a:endParaRPr lang="en-US" b="1" dirty="0">
              <a:solidFill>
                <a:schemeClr val="tx1">
                  <a:lumMod val="75000"/>
                  <a:lumOff val="25000"/>
                </a:schemeClr>
              </a:solidFill>
            </a:endParaRPr>
          </a:p>
        </p:txBody>
      </p:sp>
      <p:sp>
        <p:nvSpPr>
          <p:cNvPr id="89" name="Rectangle 88"/>
          <p:cNvSpPr/>
          <p:nvPr/>
        </p:nvSpPr>
        <p:spPr>
          <a:xfrm>
            <a:off x="6760413" y="1253548"/>
            <a:ext cx="1865627" cy="276999"/>
          </a:xfrm>
          <a:prstGeom prst="rect">
            <a:avLst/>
          </a:prstGeom>
        </p:spPr>
        <p:txBody>
          <a:bodyPr wrap="square" lIns="0" tIns="0" rIns="0" bIns="0">
            <a:spAutoFit/>
          </a:bodyPr>
          <a:lstStyle/>
          <a:p>
            <a:pPr algn="ctr"/>
            <a:r>
              <a:rPr lang="en-US" b="1" dirty="0" smtClean="0">
                <a:solidFill>
                  <a:schemeClr val="tx1">
                    <a:lumMod val="75000"/>
                    <a:lumOff val="25000"/>
                  </a:schemeClr>
                </a:solidFill>
              </a:rPr>
              <a:t>Entry Summary</a:t>
            </a:r>
            <a:endParaRPr lang="en-US" b="1" dirty="0">
              <a:solidFill>
                <a:schemeClr val="tx1">
                  <a:lumMod val="75000"/>
                  <a:lumOff val="25000"/>
                </a:schemeClr>
              </a:solidFill>
            </a:endParaRPr>
          </a:p>
        </p:txBody>
      </p:sp>
      <p:grpSp>
        <p:nvGrpSpPr>
          <p:cNvPr id="3" name="Group 2"/>
          <p:cNvGrpSpPr/>
          <p:nvPr/>
        </p:nvGrpSpPr>
        <p:grpSpPr>
          <a:xfrm>
            <a:off x="625528" y="3146984"/>
            <a:ext cx="7982100" cy="1914759"/>
            <a:chOff x="625528" y="1553345"/>
            <a:chExt cx="7982100" cy="1914759"/>
          </a:xfrm>
        </p:grpSpPr>
        <p:graphicFrame>
          <p:nvGraphicFramePr>
            <p:cNvPr id="126" name="Chart 125"/>
            <p:cNvGraphicFramePr/>
            <p:nvPr>
              <p:extLst>
                <p:ext uri="{D42A27DB-BD31-4B8C-83A1-F6EECF244321}">
                  <p14:modId xmlns:p14="http://schemas.microsoft.com/office/powerpoint/2010/main" val="3689606400"/>
                </p:ext>
              </p:extLst>
            </p:nvPr>
          </p:nvGraphicFramePr>
          <p:xfrm>
            <a:off x="4508602" y="1553345"/>
            <a:ext cx="1828800"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625528" y="2230539"/>
              <a:ext cx="1857940" cy="646331"/>
            </a:xfrm>
            <a:prstGeom prst="rect">
              <a:avLst/>
            </a:prstGeom>
            <a:solidFill>
              <a:schemeClr val="bg1">
                <a:alpha val="45000"/>
              </a:schemeClr>
            </a:solidFill>
          </p:spPr>
          <p:txBody>
            <a:bodyPr wrap="square" rtlCol="0">
              <a:spAutoFit/>
            </a:bodyPr>
            <a:lstStyle/>
            <a:p>
              <a:pPr algn="ctr"/>
              <a:r>
                <a:rPr lang="en-US" b="1" dirty="0" smtClean="0">
                  <a:solidFill>
                    <a:schemeClr val="accent5">
                      <a:lumMod val="75000"/>
                    </a:schemeClr>
                  </a:solidFill>
                  <a:latin typeface="+mj-lt"/>
                </a:rPr>
                <a:t>Total </a:t>
              </a:r>
              <a:br>
                <a:rPr lang="en-US" b="1" dirty="0" smtClean="0">
                  <a:solidFill>
                    <a:schemeClr val="accent5">
                      <a:lumMod val="75000"/>
                    </a:schemeClr>
                  </a:solidFill>
                  <a:latin typeface="+mj-lt"/>
                </a:rPr>
              </a:br>
              <a:r>
                <a:rPr lang="en-US" b="1" dirty="0" smtClean="0">
                  <a:solidFill>
                    <a:schemeClr val="accent5">
                      <a:lumMod val="75000"/>
                    </a:schemeClr>
                  </a:solidFill>
                  <a:latin typeface="+mj-lt"/>
                </a:rPr>
                <a:t>Filers</a:t>
              </a:r>
              <a:endParaRPr lang="en-US" b="1" dirty="0">
                <a:solidFill>
                  <a:schemeClr val="accent5">
                    <a:lumMod val="75000"/>
                  </a:schemeClr>
                </a:solidFill>
                <a:latin typeface="+mj-lt"/>
              </a:endParaRPr>
            </a:p>
          </p:txBody>
        </p:sp>
        <p:grpSp>
          <p:nvGrpSpPr>
            <p:cNvPr id="94" name="Group 93"/>
            <p:cNvGrpSpPr/>
            <p:nvPr/>
          </p:nvGrpSpPr>
          <p:grpSpPr>
            <a:xfrm>
              <a:off x="6778828" y="1639304"/>
              <a:ext cx="1828800" cy="1828800"/>
              <a:chOff x="6778828" y="957484"/>
              <a:chExt cx="1828800" cy="1828800"/>
            </a:xfrm>
          </p:grpSpPr>
          <p:graphicFrame>
            <p:nvGraphicFramePr>
              <p:cNvPr id="76" name="Chart 75"/>
              <p:cNvGraphicFramePr>
                <a:graphicFrameLocks/>
              </p:cNvGraphicFramePr>
              <p:nvPr>
                <p:extLst>
                  <p:ext uri="{D42A27DB-BD31-4B8C-83A1-F6EECF244321}">
                    <p14:modId xmlns:p14="http://schemas.microsoft.com/office/powerpoint/2010/main" val="3457091500"/>
                  </p:ext>
                </p:extLst>
              </p:nvPr>
            </p:nvGraphicFramePr>
            <p:xfrm>
              <a:off x="6778828" y="957484"/>
              <a:ext cx="1828800"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53" name="TextBox 52"/>
              <p:cNvSpPr txBox="1"/>
              <p:nvPr/>
            </p:nvSpPr>
            <p:spPr>
              <a:xfrm>
                <a:off x="7183860" y="1528822"/>
                <a:ext cx="1101935" cy="553998"/>
              </a:xfrm>
              <a:prstGeom prst="rect">
                <a:avLst/>
              </a:prstGeom>
              <a:noFill/>
            </p:spPr>
            <p:txBody>
              <a:bodyPr wrap="square" rtlCol="0">
                <a:spAutoFit/>
              </a:bodyPr>
              <a:lstStyle/>
              <a:p>
                <a:pPr algn="ctr"/>
                <a:r>
                  <a:rPr lang="en-US" b="1" dirty="0" smtClean="0">
                    <a:solidFill>
                      <a:schemeClr val="tx1">
                        <a:lumMod val="75000"/>
                        <a:lumOff val="25000"/>
                      </a:schemeClr>
                    </a:solidFill>
                  </a:rPr>
                  <a:t>100% </a:t>
                </a:r>
                <a:r>
                  <a:rPr lang="en-US" sz="1600" dirty="0" smtClean="0">
                    <a:solidFill>
                      <a:schemeClr val="tx1">
                        <a:lumMod val="75000"/>
                        <a:lumOff val="25000"/>
                      </a:schemeClr>
                    </a:solidFill>
                  </a:rPr>
                  <a:t/>
                </a:r>
                <a:br>
                  <a:rPr lang="en-US" sz="1600" dirty="0" smtClean="0">
                    <a:solidFill>
                      <a:schemeClr val="tx1">
                        <a:lumMod val="75000"/>
                        <a:lumOff val="25000"/>
                      </a:schemeClr>
                    </a:solidFill>
                  </a:rPr>
                </a:br>
                <a:r>
                  <a:rPr lang="en-US" sz="1200" dirty="0" smtClean="0">
                    <a:solidFill>
                      <a:schemeClr val="tx1">
                        <a:lumMod val="75000"/>
                        <a:lumOff val="25000"/>
                      </a:schemeClr>
                    </a:solidFill>
                  </a:rPr>
                  <a:t>Approved</a:t>
                </a:r>
                <a:endParaRPr lang="en-US" sz="1200" dirty="0">
                  <a:solidFill>
                    <a:schemeClr val="tx1">
                      <a:lumMod val="75000"/>
                      <a:lumOff val="25000"/>
                    </a:schemeClr>
                  </a:solidFill>
                </a:endParaRPr>
              </a:p>
            </p:txBody>
          </p:sp>
        </p:grpSp>
        <p:sp>
          <p:nvSpPr>
            <p:cNvPr id="75" name="TextBox 74"/>
            <p:cNvSpPr txBox="1"/>
            <p:nvPr/>
          </p:nvSpPr>
          <p:spPr>
            <a:xfrm>
              <a:off x="4922355" y="2138377"/>
              <a:ext cx="1041785" cy="553998"/>
            </a:xfrm>
            <a:prstGeom prst="rect">
              <a:avLst/>
            </a:prstGeom>
            <a:noFill/>
          </p:spPr>
          <p:txBody>
            <a:bodyPr wrap="square" rtlCol="0">
              <a:spAutoFit/>
            </a:bodyPr>
            <a:lstStyle/>
            <a:p>
              <a:pPr algn="ctr"/>
              <a:r>
                <a:rPr lang="en-US" b="1" dirty="0" smtClean="0">
                  <a:solidFill>
                    <a:schemeClr val="tx1">
                      <a:lumMod val="75000"/>
                      <a:lumOff val="25000"/>
                    </a:schemeClr>
                  </a:solidFill>
                </a:rPr>
                <a:t>95.3% </a:t>
              </a:r>
              <a:r>
                <a:rPr lang="en-US" sz="1200" dirty="0" smtClean="0">
                  <a:solidFill>
                    <a:schemeClr val="tx1">
                      <a:lumMod val="75000"/>
                      <a:lumOff val="25000"/>
                    </a:schemeClr>
                  </a:solidFill>
                </a:rPr>
                <a:t>Approved</a:t>
              </a:r>
              <a:endParaRPr lang="en-US" sz="1400" dirty="0">
                <a:solidFill>
                  <a:schemeClr val="tx1">
                    <a:lumMod val="75000"/>
                    <a:lumOff val="25000"/>
                  </a:schemeClr>
                </a:solidFill>
              </a:endParaRPr>
            </a:p>
          </p:txBody>
        </p:sp>
        <p:sp>
          <p:nvSpPr>
            <p:cNvPr id="102" name="Rectangle 101"/>
            <p:cNvSpPr/>
            <p:nvPr/>
          </p:nvSpPr>
          <p:spPr>
            <a:xfrm>
              <a:off x="3011659" y="2048856"/>
              <a:ext cx="825867" cy="400110"/>
            </a:xfrm>
            <a:prstGeom prst="rect">
              <a:avLst/>
            </a:prstGeom>
          </p:spPr>
          <p:txBody>
            <a:bodyPr wrap="none">
              <a:spAutoFit/>
            </a:bodyPr>
            <a:lstStyle/>
            <a:p>
              <a:pPr algn="ctr"/>
              <a:r>
                <a:rPr lang="en-US" sz="2000" b="1" dirty="0">
                  <a:solidFill>
                    <a:schemeClr val="accent1"/>
                  </a:solidFill>
                </a:rPr>
                <a:t>3,144</a:t>
              </a:r>
            </a:p>
          </p:txBody>
        </p:sp>
        <p:grpSp>
          <p:nvGrpSpPr>
            <p:cNvPr id="217" name="Group 216"/>
            <p:cNvGrpSpPr/>
            <p:nvPr/>
          </p:nvGrpSpPr>
          <p:grpSpPr>
            <a:xfrm>
              <a:off x="2849282" y="2428080"/>
              <a:ext cx="1324918" cy="808156"/>
              <a:chOff x="2829866" y="2448260"/>
              <a:chExt cx="1324918" cy="808156"/>
            </a:xfrm>
          </p:grpSpPr>
          <p:pic>
            <p:nvPicPr>
              <p:cNvPr id="19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7139" y="2448260"/>
                <a:ext cx="281228" cy="274320"/>
              </a:xfrm>
              <a:prstGeom prst="rect">
                <a:avLst/>
              </a:prstGeom>
              <a:noFill/>
              <a:ln>
                <a:noFill/>
              </a:ln>
              <a:scene3d>
                <a:camera prst="isometricOffAxis1Right"/>
                <a:lightRig rig="threePt" dir="t"/>
              </a:scene3d>
              <a:extLst/>
            </p:spPr>
          </p:pic>
          <p:pic>
            <p:nvPicPr>
              <p:cNvPr id="19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0221" y="2448260"/>
                <a:ext cx="281228" cy="274320"/>
              </a:xfrm>
              <a:prstGeom prst="rect">
                <a:avLst/>
              </a:prstGeom>
              <a:noFill/>
              <a:ln>
                <a:noFill/>
              </a:ln>
              <a:scene3d>
                <a:camera prst="isometricOffAxis1Right"/>
                <a:lightRig rig="threePt" dir="t"/>
              </a:scene3d>
              <a:extLst/>
            </p:spPr>
          </p:pic>
          <p:pic>
            <p:nvPicPr>
              <p:cNvPr id="20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8242" y="2448260"/>
                <a:ext cx="281228" cy="274320"/>
              </a:xfrm>
              <a:prstGeom prst="rect">
                <a:avLst/>
              </a:prstGeom>
              <a:noFill/>
              <a:ln>
                <a:noFill/>
              </a:ln>
              <a:scene3d>
                <a:camera prst="isometricOffAxis1Right"/>
                <a:lightRig rig="threePt" dir="t"/>
              </a:scene3d>
              <a:extLst/>
            </p:spPr>
          </p:pic>
          <p:pic>
            <p:nvPicPr>
              <p:cNvPr id="20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3556" y="2448260"/>
                <a:ext cx="281228" cy="274320"/>
              </a:xfrm>
              <a:prstGeom prst="rect">
                <a:avLst/>
              </a:prstGeom>
              <a:noFill/>
              <a:ln>
                <a:noFill/>
              </a:ln>
              <a:scene3d>
                <a:camera prst="isometricOffAxis1Right"/>
                <a:lightRig rig="threePt" dir="t"/>
              </a:scene3d>
              <a:extLst/>
            </p:spPr>
          </p:pic>
          <p:pic>
            <p:nvPicPr>
              <p:cNvPr id="20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9866" y="2448260"/>
                <a:ext cx="281228" cy="274320"/>
              </a:xfrm>
              <a:prstGeom prst="rect">
                <a:avLst/>
              </a:prstGeom>
              <a:noFill/>
              <a:ln>
                <a:noFill/>
              </a:ln>
              <a:scene3d>
                <a:camera prst="isometricOffAxis1Right"/>
                <a:lightRig rig="threePt" dir="t"/>
              </a:scene3d>
              <a:extLst/>
            </p:spPr>
          </p:pic>
          <p:pic>
            <p:nvPicPr>
              <p:cNvPr id="2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9592" y="2712555"/>
                <a:ext cx="281228" cy="274320"/>
              </a:xfrm>
              <a:prstGeom prst="rect">
                <a:avLst/>
              </a:prstGeom>
              <a:noFill/>
              <a:ln>
                <a:noFill/>
              </a:ln>
              <a:scene3d>
                <a:camera prst="isometricOffAxis1Right"/>
                <a:lightRig rig="threePt" dir="t"/>
              </a:scene3d>
              <a:extLst/>
            </p:spPr>
          </p:pic>
          <p:pic>
            <p:nvPicPr>
              <p:cNvPr id="2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0820" y="2715531"/>
                <a:ext cx="281228" cy="274320"/>
              </a:xfrm>
              <a:prstGeom prst="rect">
                <a:avLst/>
              </a:prstGeom>
              <a:noFill/>
              <a:ln>
                <a:noFill/>
              </a:ln>
              <a:scene3d>
                <a:camera prst="isometricOffAxis1Right"/>
                <a:lightRig rig="threePt" dir="t"/>
              </a:scene3d>
              <a:extLst/>
            </p:spPr>
          </p:pic>
          <p:pic>
            <p:nvPicPr>
              <p:cNvPr id="2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2048" y="2718507"/>
                <a:ext cx="281228" cy="274320"/>
              </a:xfrm>
              <a:prstGeom prst="rect">
                <a:avLst/>
              </a:prstGeom>
              <a:noFill/>
              <a:ln>
                <a:noFill/>
              </a:ln>
              <a:scene3d>
                <a:camera prst="isometricOffAxis1Right"/>
                <a:lightRig rig="threePt" dir="t"/>
              </a:scene3d>
              <a:extLst/>
            </p:spPr>
          </p:pic>
          <p:pic>
            <p:nvPicPr>
              <p:cNvPr id="2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3276" y="2721483"/>
                <a:ext cx="281228" cy="274320"/>
              </a:xfrm>
              <a:prstGeom prst="rect">
                <a:avLst/>
              </a:prstGeom>
              <a:noFill/>
              <a:ln>
                <a:noFill/>
              </a:ln>
              <a:scene3d>
                <a:camera prst="isometricOffAxis1Right"/>
                <a:lightRig rig="threePt" dir="t"/>
              </a:scene3d>
              <a:extLst/>
            </p:spPr>
          </p:pic>
          <p:pic>
            <p:nvPicPr>
              <p:cNvPr id="2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1449" y="2976130"/>
                <a:ext cx="281228" cy="274320"/>
              </a:xfrm>
              <a:prstGeom prst="rect">
                <a:avLst/>
              </a:prstGeom>
              <a:noFill/>
              <a:ln>
                <a:noFill/>
              </a:ln>
              <a:scene3d>
                <a:camera prst="isometricOffAxis1Right"/>
                <a:lightRig rig="threePt" dir="t"/>
              </a:scene3d>
              <a:extLst/>
            </p:spPr>
          </p:pic>
          <p:pic>
            <p:nvPicPr>
              <p:cNvPr id="2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1084" y="2976130"/>
                <a:ext cx="281228" cy="274320"/>
              </a:xfrm>
              <a:prstGeom prst="rect">
                <a:avLst/>
              </a:prstGeom>
              <a:noFill/>
              <a:ln>
                <a:noFill/>
              </a:ln>
              <a:scene3d>
                <a:camera prst="isometricOffAxis1Right"/>
                <a:lightRig rig="threePt" dir="t"/>
              </a:scene3d>
              <a:extLst/>
            </p:spPr>
          </p:pic>
          <p:pic>
            <p:nvPicPr>
              <p:cNvPr id="2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8366" y="2982096"/>
                <a:ext cx="281228" cy="274320"/>
              </a:xfrm>
              <a:prstGeom prst="rect">
                <a:avLst/>
              </a:prstGeom>
              <a:noFill/>
              <a:ln>
                <a:noFill/>
              </a:ln>
              <a:scene3d>
                <a:camera prst="isometricOffAxis1Right"/>
                <a:lightRig rig="threePt" dir="t"/>
              </a:scene3d>
              <a:extLst/>
            </p:spPr>
          </p:pic>
        </p:grpSp>
      </p:grpSp>
      <p:grpSp>
        <p:nvGrpSpPr>
          <p:cNvPr id="5" name="Group 4"/>
          <p:cNvGrpSpPr/>
          <p:nvPr/>
        </p:nvGrpSpPr>
        <p:grpSpPr>
          <a:xfrm>
            <a:off x="625528" y="5381730"/>
            <a:ext cx="7635303" cy="914400"/>
            <a:chOff x="625528" y="5356330"/>
            <a:chExt cx="7635303" cy="914400"/>
          </a:xfrm>
        </p:grpSpPr>
        <p:sp>
          <p:nvSpPr>
            <p:cNvPr id="63" name="TextBox 62"/>
            <p:cNvSpPr txBox="1"/>
            <p:nvPr/>
          </p:nvSpPr>
          <p:spPr>
            <a:xfrm>
              <a:off x="625528" y="5487895"/>
              <a:ext cx="2048740" cy="646331"/>
            </a:xfrm>
            <a:prstGeom prst="rect">
              <a:avLst/>
            </a:prstGeom>
            <a:noFill/>
          </p:spPr>
          <p:txBody>
            <a:bodyPr wrap="square" rtlCol="0">
              <a:spAutoFit/>
            </a:bodyPr>
            <a:lstStyle/>
            <a:p>
              <a:pPr algn="ctr"/>
              <a:r>
                <a:rPr lang="en-US" b="1" dirty="0" smtClean="0">
                  <a:solidFill>
                    <a:schemeClr val="accent5">
                      <a:lumMod val="75000"/>
                    </a:schemeClr>
                  </a:solidFill>
                  <a:latin typeface="+mj-lt"/>
                </a:rPr>
                <a:t>Submission Rates</a:t>
              </a:r>
              <a:endParaRPr lang="en-US" b="1" dirty="0">
                <a:solidFill>
                  <a:schemeClr val="accent5">
                    <a:lumMod val="75000"/>
                  </a:schemeClr>
                </a:solidFill>
                <a:latin typeface="+mj-lt"/>
              </a:endParaRPr>
            </a:p>
          </p:txBody>
        </p:sp>
        <p:sp>
          <p:nvSpPr>
            <p:cNvPr id="70" name="TextBox 69"/>
            <p:cNvSpPr txBox="1"/>
            <p:nvPr/>
          </p:nvSpPr>
          <p:spPr>
            <a:xfrm>
              <a:off x="4903055" y="5534061"/>
              <a:ext cx="1041785" cy="369332"/>
            </a:xfrm>
            <a:prstGeom prst="rect">
              <a:avLst/>
            </a:prstGeom>
            <a:noFill/>
          </p:spPr>
          <p:txBody>
            <a:bodyPr wrap="square" rtlCol="0">
              <a:spAutoFit/>
            </a:bodyPr>
            <a:lstStyle/>
            <a:p>
              <a:pPr algn="ctr"/>
              <a:r>
                <a:rPr lang="en-US" b="1" dirty="0" smtClean="0">
                  <a:solidFill>
                    <a:schemeClr val="tx1">
                      <a:lumMod val="75000"/>
                      <a:lumOff val="25000"/>
                    </a:schemeClr>
                  </a:solidFill>
                </a:rPr>
                <a:t>4.5%</a:t>
              </a:r>
              <a:endParaRPr lang="en-US" sz="1600" dirty="0">
                <a:solidFill>
                  <a:schemeClr val="tx1">
                    <a:lumMod val="75000"/>
                    <a:lumOff val="25000"/>
                  </a:schemeClr>
                </a:solidFill>
              </a:endParaRPr>
            </a:p>
          </p:txBody>
        </p:sp>
        <p:grpSp>
          <p:nvGrpSpPr>
            <p:cNvPr id="192" name="Group 191"/>
            <p:cNvGrpSpPr>
              <a:grpSpLocks noChangeAspect="1"/>
            </p:cNvGrpSpPr>
            <p:nvPr/>
          </p:nvGrpSpPr>
          <p:grpSpPr>
            <a:xfrm>
              <a:off x="3027057" y="5356330"/>
              <a:ext cx="914400" cy="914400"/>
              <a:chOff x="2881817" y="4931703"/>
              <a:chExt cx="1463040" cy="1463040"/>
            </a:xfrm>
          </p:grpSpPr>
          <p:sp>
            <p:nvSpPr>
              <p:cNvPr id="153" name="Oval 152"/>
              <p:cNvSpPr/>
              <p:nvPr/>
            </p:nvSpPr>
            <p:spPr>
              <a:xfrm>
                <a:off x="2881817" y="4931703"/>
                <a:ext cx="1463040" cy="1463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3476176" y="5312448"/>
                <a:ext cx="707999" cy="716610"/>
                <a:chOff x="3197732" y="1622820"/>
                <a:chExt cx="1303614" cy="1109670"/>
              </a:xfrm>
            </p:grpSpPr>
            <p:sp>
              <p:nvSpPr>
                <p:cNvPr id="155" name="Oval 154"/>
                <p:cNvSpPr/>
                <p:nvPr/>
              </p:nvSpPr>
              <p:spPr>
                <a:xfrm>
                  <a:off x="3466039" y="2594378"/>
                  <a:ext cx="767007" cy="1381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740005" y="2423798"/>
                  <a:ext cx="219076" cy="219075"/>
                </a:xfrm>
                <a:prstGeom prst="rect">
                  <a:avLst/>
                </a:prstGeom>
                <a:solidFill>
                  <a:schemeClr val="tx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p:cNvGrpSpPr/>
                <p:nvPr/>
              </p:nvGrpSpPr>
              <p:grpSpPr>
                <a:xfrm>
                  <a:off x="3197732" y="1622820"/>
                  <a:ext cx="1303614" cy="816802"/>
                  <a:chOff x="3197732" y="1622820"/>
                  <a:chExt cx="1303614" cy="816802"/>
                </a:xfrm>
              </p:grpSpPr>
              <p:sp>
                <p:nvSpPr>
                  <p:cNvPr id="158" name="Oval 157"/>
                  <p:cNvSpPr/>
                  <p:nvPr/>
                </p:nvSpPr>
                <p:spPr>
                  <a:xfrm>
                    <a:off x="3197732" y="2317348"/>
                    <a:ext cx="1303614" cy="122274"/>
                  </a:xfrm>
                  <a:prstGeom prst="ellipse">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216903" y="1622820"/>
                    <a:ext cx="1265277" cy="755465"/>
                  </a:xfrm>
                  <a:prstGeom prst="rect">
                    <a:avLst/>
                  </a:prstGeom>
                  <a:solidFill>
                    <a:srgbClr val="FFFFFF"/>
                  </a:solidFill>
                  <a:ln w="762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826680" y="2360215"/>
                    <a:ext cx="45719" cy="4571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160"/>
              <p:cNvGrpSpPr/>
              <p:nvPr/>
            </p:nvGrpSpPr>
            <p:grpSpPr>
              <a:xfrm>
                <a:off x="3688267" y="5423131"/>
                <a:ext cx="283763" cy="283763"/>
                <a:chOff x="4700056" y="4378113"/>
                <a:chExt cx="365524" cy="365524"/>
              </a:xfrm>
            </p:grpSpPr>
            <p:sp>
              <p:nvSpPr>
                <p:cNvPr id="162" name="Oval 161"/>
                <p:cNvSpPr/>
                <p:nvPr/>
              </p:nvSpPr>
              <p:spPr>
                <a:xfrm>
                  <a:off x="4700056" y="4378113"/>
                  <a:ext cx="365524" cy="3655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Up Arrow 162"/>
                <p:cNvSpPr/>
                <p:nvPr/>
              </p:nvSpPr>
              <p:spPr>
                <a:xfrm>
                  <a:off x="4776085" y="4442119"/>
                  <a:ext cx="213467" cy="2197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3065536" y="5397731"/>
                <a:ext cx="509039" cy="614237"/>
                <a:chOff x="1883867" y="4575673"/>
                <a:chExt cx="509039" cy="614237"/>
              </a:xfrm>
              <a:solidFill>
                <a:schemeClr val="accent1"/>
              </a:solidFill>
            </p:grpSpPr>
            <p:grpSp>
              <p:nvGrpSpPr>
                <p:cNvPr id="165" name="Group 164"/>
                <p:cNvGrpSpPr/>
                <p:nvPr/>
              </p:nvGrpSpPr>
              <p:grpSpPr>
                <a:xfrm>
                  <a:off x="1883867" y="4651873"/>
                  <a:ext cx="408483" cy="538037"/>
                  <a:chOff x="1510259" y="4795963"/>
                  <a:chExt cx="408483" cy="538037"/>
                </a:xfrm>
                <a:grpFill/>
              </p:grpSpPr>
              <p:sp>
                <p:nvSpPr>
                  <p:cNvPr id="184" name="Rectangle 183"/>
                  <p:cNvSpPr/>
                  <p:nvPr/>
                </p:nvSpPr>
                <p:spPr>
                  <a:xfrm>
                    <a:off x="1510259" y="4795963"/>
                    <a:ext cx="408483" cy="538037"/>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p:cNvCxnSpPr/>
                  <p:nvPr/>
                </p:nvCxnSpPr>
                <p:spPr>
                  <a:xfrm>
                    <a:off x="1577594" y="4859436"/>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577594" y="4925830"/>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577594" y="4992224"/>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577594" y="5058618"/>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577594" y="5125012"/>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577594" y="5191406"/>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577594" y="5257800"/>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1934665" y="4613773"/>
                  <a:ext cx="408483" cy="538037"/>
                  <a:chOff x="1510259" y="4795963"/>
                  <a:chExt cx="408483" cy="538037"/>
                </a:xfrm>
                <a:grpFill/>
              </p:grpSpPr>
              <p:sp>
                <p:nvSpPr>
                  <p:cNvPr id="176" name="Rectangle 175"/>
                  <p:cNvSpPr/>
                  <p:nvPr/>
                </p:nvSpPr>
                <p:spPr>
                  <a:xfrm>
                    <a:off x="1510259" y="4795963"/>
                    <a:ext cx="408483" cy="538037"/>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p:cNvCxnSpPr/>
                  <p:nvPr/>
                </p:nvCxnSpPr>
                <p:spPr>
                  <a:xfrm>
                    <a:off x="1577594" y="4859436"/>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577594" y="4925830"/>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577594" y="4992224"/>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577594" y="5058618"/>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577594" y="5125012"/>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77594" y="5191406"/>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577594" y="5257800"/>
                    <a:ext cx="276606" cy="0"/>
                  </a:xfrm>
                  <a:prstGeom prst="line">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1984423" y="4575673"/>
                  <a:ext cx="408483" cy="538037"/>
                  <a:chOff x="1510259" y="4795963"/>
                  <a:chExt cx="408483" cy="538037"/>
                </a:xfrm>
                <a:grpFill/>
              </p:grpSpPr>
              <p:sp>
                <p:nvSpPr>
                  <p:cNvPr id="168" name="Rectangle 167"/>
                  <p:cNvSpPr/>
                  <p:nvPr/>
                </p:nvSpPr>
                <p:spPr>
                  <a:xfrm>
                    <a:off x="1510259" y="4795963"/>
                    <a:ext cx="408483" cy="538037"/>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p:cNvCxnSpPr/>
                  <p:nvPr/>
                </p:nvCxnSpPr>
                <p:spPr>
                  <a:xfrm>
                    <a:off x="1577594" y="4859436"/>
                    <a:ext cx="276606" cy="0"/>
                  </a:xfrm>
                  <a:prstGeom prst="line">
                    <a:avLst/>
                  </a:prstGeom>
                  <a:grpFill/>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577594" y="4925830"/>
                    <a:ext cx="276606" cy="0"/>
                  </a:xfrm>
                  <a:prstGeom prst="line">
                    <a:avLst/>
                  </a:prstGeom>
                  <a:grpFill/>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577594" y="4992224"/>
                    <a:ext cx="276606" cy="0"/>
                  </a:xfrm>
                  <a:prstGeom prst="line">
                    <a:avLst/>
                  </a:prstGeom>
                  <a:grpFill/>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577594" y="5058618"/>
                    <a:ext cx="276606" cy="0"/>
                  </a:xfrm>
                  <a:prstGeom prst="line">
                    <a:avLst/>
                  </a:prstGeom>
                  <a:grpFill/>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577594" y="5125012"/>
                    <a:ext cx="276606" cy="0"/>
                  </a:xfrm>
                  <a:prstGeom prst="line">
                    <a:avLst/>
                  </a:prstGeom>
                  <a:grpFill/>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577594" y="5191406"/>
                    <a:ext cx="276606" cy="0"/>
                  </a:xfrm>
                  <a:prstGeom prst="line">
                    <a:avLst/>
                  </a:prstGeom>
                  <a:grpFill/>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577594" y="5257800"/>
                    <a:ext cx="276606" cy="0"/>
                  </a:xfrm>
                  <a:prstGeom prst="line">
                    <a:avLst/>
                  </a:prstGeom>
                  <a:grpFill/>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19" name="TextBox 118"/>
            <p:cNvSpPr txBox="1"/>
            <p:nvPr/>
          </p:nvSpPr>
          <p:spPr>
            <a:xfrm>
              <a:off x="7219046" y="5534061"/>
              <a:ext cx="1041785" cy="369332"/>
            </a:xfrm>
            <a:prstGeom prst="rect">
              <a:avLst/>
            </a:prstGeom>
            <a:noFill/>
          </p:spPr>
          <p:txBody>
            <a:bodyPr wrap="square" rtlCol="0">
              <a:spAutoFit/>
            </a:bodyPr>
            <a:lstStyle/>
            <a:p>
              <a:pPr algn="ctr"/>
              <a:r>
                <a:rPr lang="en-US" b="1" dirty="0" smtClean="0">
                  <a:solidFill>
                    <a:schemeClr val="tx1">
                      <a:lumMod val="75000"/>
                      <a:lumOff val="25000"/>
                    </a:schemeClr>
                  </a:solidFill>
                </a:rPr>
                <a:t>64.5%</a:t>
              </a:r>
              <a:endParaRPr lang="en-US" sz="1400" dirty="0">
                <a:solidFill>
                  <a:schemeClr val="tx1">
                    <a:lumMod val="75000"/>
                    <a:lumOff val="25000"/>
                  </a:schemeClr>
                </a:solidFill>
              </a:endParaRPr>
            </a:p>
          </p:txBody>
        </p:sp>
      </p:grpSp>
      <p:grpSp>
        <p:nvGrpSpPr>
          <p:cNvPr id="134" name="Group 133"/>
          <p:cNvGrpSpPr/>
          <p:nvPr/>
        </p:nvGrpSpPr>
        <p:grpSpPr>
          <a:xfrm>
            <a:off x="942257" y="1457867"/>
            <a:ext cx="7682906" cy="1828800"/>
            <a:chOff x="924722" y="3261994"/>
            <a:chExt cx="7682906" cy="1828800"/>
          </a:xfrm>
        </p:grpSpPr>
        <p:sp>
          <p:nvSpPr>
            <p:cNvPr id="136" name="Rectangle 135"/>
            <p:cNvSpPr/>
            <p:nvPr/>
          </p:nvSpPr>
          <p:spPr>
            <a:xfrm>
              <a:off x="924722" y="3899395"/>
              <a:ext cx="1259552" cy="553998"/>
            </a:xfrm>
            <a:prstGeom prst="rect">
              <a:avLst/>
            </a:prstGeom>
          </p:spPr>
          <p:txBody>
            <a:bodyPr wrap="square" lIns="0" tIns="0" rIns="0" bIns="0">
              <a:spAutoFit/>
            </a:bodyPr>
            <a:lstStyle/>
            <a:p>
              <a:pPr algn="ctr"/>
              <a:r>
                <a:rPr lang="en-US" b="1" dirty="0">
                  <a:solidFill>
                    <a:schemeClr val="accent5">
                      <a:lumMod val="75000"/>
                    </a:schemeClr>
                  </a:solidFill>
                </a:rPr>
                <a:t>Software </a:t>
              </a:r>
              <a:r>
                <a:rPr lang="en-US" b="1" dirty="0" smtClean="0">
                  <a:solidFill>
                    <a:schemeClr val="accent5">
                      <a:lumMod val="75000"/>
                    </a:schemeClr>
                  </a:solidFill>
                </a:rPr>
                <a:t>Providers</a:t>
              </a:r>
              <a:endParaRPr lang="en-US" b="1" dirty="0">
                <a:solidFill>
                  <a:schemeClr val="accent5">
                    <a:lumMod val="75000"/>
                  </a:schemeClr>
                </a:solidFill>
              </a:endParaRPr>
            </a:p>
          </p:txBody>
        </p:sp>
        <p:grpSp>
          <p:nvGrpSpPr>
            <p:cNvPr id="137" name="Group 136"/>
            <p:cNvGrpSpPr/>
            <p:nvPr/>
          </p:nvGrpSpPr>
          <p:grpSpPr>
            <a:xfrm>
              <a:off x="6778828" y="3261994"/>
              <a:ext cx="1828800" cy="1828800"/>
              <a:chOff x="6778828" y="2897674"/>
              <a:chExt cx="1828800" cy="1828800"/>
            </a:xfrm>
          </p:grpSpPr>
          <p:graphicFrame>
            <p:nvGraphicFramePr>
              <p:cNvPr id="222" name="Chart 221"/>
              <p:cNvGraphicFramePr/>
              <p:nvPr>
                <p:extLst>
                  <p:ext uri="{D42A27DB-BD31-4B8C-83A1-F6EECF244321}">
                    <p14:modId xmlns:p14="http://schemas.microsoft.com/office/powerpoint/2010/main" val="2640950407"/>
                  </p:ext>
                </p:extLst>
              </p:nvPr>
            </p:nvGraphicFramePr>
            <p:xfrm>
              <a:off x="6778828" y="2897674"/>
              <a:ext cx="1828800" cy="1828800"/>
            </p:xfrm>
            <a:graphic>
              <a:graphicData uri="http://schemas.openxmlformats.org/drawingml/2006/chart">
                <c:chart xmlns:c="http://schemas.openxmlformats.org/drawingml/2006/chart" xmlns:r="http://schemas.openxmlformats.org/officeDocument/2006/relationships" r:id="rId7"/>
              </a:graphicData>
            </a:graphic>
          </p:graphicFrame>
          <p:sp>
            <p:nvSpPr>
              <p:cNvPr id="223" name="Rectangle 222"/>
              <p:cNvSpPr/>
              <p:nvPr/>
            </p:nvSpPr>
            <p:spPr>
              <a:xfrm>
                <a:off x="7020511" y="3581242"/>
                <a:ext cx="1345435" cy="461665"/>
              </a:xfrm>
              <a:prstGeom prst="rect">
                <a:avLst/>
              </a:prstGeom>
            </p:spPr>
            <p:txBody>
              <a:bodyPr wrap="square" lIns="0" tIns="0" rIns="0" bIns="0">
                <a:spAutoFit/>
              </a:bodyPr>
              <a:lstStyle/>
              <a:p>
                <a:pPr algn="ctr"/>
                <a:r>
                  <a:rPr lang="en-US" b="1" dirty="0" smtClean="0">
                    <a:solidFill>
                      <a:schemeClr val="tx1">
                        <a:lumMod val="75000"/>
                        <a:lumOff val="25000"/>
                      </a:schemeClr>
                    </a:solidFill>
                  </a:rPr>
                  <a:t>100% </a:t>
                </a:r>
                <a:r>
                  <a:rPr lang="en-US" sz="1400" b="1" dirty="0">
                    <a:solidFill>
                      <a:schemeClr val="tx1">
                        <a:lumMod val="75000"/>
                        <a:lumOff val="25000"/>
                      </a:schemeClr>
                    </a:solidFill>
                  </a:rPr>
                  <a:t/>
                </a:r>
                <a:br>
                  <a:rPr lang="en-US" sz="1400" b="1" dirty="0">
                    <a:solidFill>
                      <a:schemeClr val="tx1">
                        <a:lumMod val="75000"/>
                        <a:lumOff val="25000"/>
                      </a:schemeClr>
                    </a:solidFill>
                  </a:rPr>
                </a:br>
                <a:r>
                  <a:rPr lang="en-US" sz="1200" dirty="0">
                    <a:solidFill>
                      <a:schemeClr val="tx1">
                        <a:lumMod val="75000"/>
                        <a:lumOff val="25000"/>
                      </a:schemeClr>
                    </a:solidFill>
                  </a:rPr>
                  <a:t>Certified </a:t>
                </a:r>
              </a:p>
            </p:txBody>
          </p:sp>
        </p:grpSp>
        <p:grpSp>
          <p:nvGrpSpPr>
            <p:cNvPr id="138" name="Group 137"/>
            <p:cNvGrpSpPr/>
            <p:nvPr/>
          </p:nvGrpSpPr>
          <p:grpSpPr>
            <a:xfrm>
              <a:off x="4509547" y="3261994"/>
              <a:ext cx="1828800" cy="1828800"/>
              <a:chOff x="4509547" y="2889714"/>
              <a:chExt cx="1828800" cy="1828800"/>
            </a:xfrm>
          </p:grpSpPr>
          <p:graphicFrame>
            <p:nvGraphicFramePr>
              <p:cNvPr id="220" name="Chart 219"/>
              <p:cNvGraphicFramePr/>
              <p:nvPr>
                <p:extLst>
                  <p:ext uri="{D42A27DB-BD31-4B8C-83A1-F6EECF244321}">
                    <p14:modId xmlns:p14="http://schemas.microsoft.com/office/powerpoint/2010/main" val="1096262774"/>
                  </p:ext>
                </p:extLst>
              </p:nvPr>
            </p:nvGraphicFramePr>
            <p:xfrm>
              <a:off x="4509547" y="2889714"/>
              <a:ext cx="1828800"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221" name="Rectangle 220"/>
              <p:cNvSpPr/>
              <p:nvPr/>
            </p:nvSpPr>
            <p:spPr>
              <a:xfrm>
                <a:off x="4751230" y="3573282"/>
                <a:ext cx="1345435" cy="461665"/>
              </a:xfrm>
              <a:prstGeom prst="rect">
                <a:avLst/>
              </a:prstGeom>
            </p:spPr>
            <p:txBody>
              <a:bodyPr wrap="square" lIns="0" tIns="0" rIns="0" bIns="0">
                <a:spAutoFit/>
              </a:bodyPr>
              <a:lstStyle/>
              <a:p>
                <a:pPr algn="ctr"/>
                <a:r>
                  <a:rPr lang="en-US" b="1" dirty="0" smtClean="0">
                    <a:solidFill>
                      <a:schemeClr val="tx1">
                        <a:lumMod val="75000"/>
                        <a:lumOff val="25000"/>
                      </a:schemeClr>
                    </a:solidFill>
                  </a:rPr>
                  <a:t>95%</a:t>
                </a:r>
                <a:r>
                  <a:rPr lang="en-US" sz="1600" b="1" dirty="0" smtClean="0">
                    <a:solidFill>
                      <a:schemeClr val="tx1">
                        <a:lumMod val="75000"/>
                        <a:lumOff val="25000"/>
                      </a:schemeClr>
                    </a:solidFill>
                  </a:rPr>
                  <a:t> </a:t>
                </a:r>
                <a:r>
                  <a:rPr lang="en-US" sz="1400" b="1" dirty="0">
                    <a:solidFill>
                      <a:schemeClr val="tx1">
                        <a:lumMod val="75000"/>
                        <a:lumOff val="25000"/>
                      </a:schemeClr>
                    </a:solidFill>
                  </a:rPr>
                  <a:t/>
                </a:r>
                <a:br>
                  <a:rPr lang="en-US" sz="1400" b="1" dirty="0">
                    <a:solidFill>
                      <a:schemeClr val="tx1">
                        <a:lumMod val="75000"/>
                        <a:lumOff val="25000"/>
                      </a:schemeClr>
                    </a:solidFill>
                  </a:rPr>
                </a:br>
                <a:r>
                  <a:rPr lang="en-US" sz="1200" dirty="0">
                    <a:solidFill>
                      <a:schemeClr val="tx1">
                        <a:lumMod val="75000"/>
                        <a:lumOff val="25000"/>
                      </a:schemeClr>
                    </a:solidFill>
                  </a:rPr>
                  <a:t>Certified </a:t>
                </a:r>
                <a:endParaRPr lang="en-US" sz="1400" dirty="0">
                  <a:solidFill>
                    <a:schemeClr val="tx1">
                      <a:lumMod val="75000"/>
                      <a:lumOff val="25000"/>
                    </a:schemeClr>
                  </a:solidFill>
                </a:endParaRPr>
              </a:p>
            </p:txBody>
          </p:sp>
        </p:grpSp>
        <p:grpSp>
          <p:nvGrpSpPr>
            <p:cNvPr id="139" name="Group 138"/>
            <p:cNvGrpSpPr/>
            <p:nvPr/>
          </p:nvGrpSpPr>
          <p:grpSpPr>
            <a:xfrm>
              <a:off x="2720027" y="3553027"/>
              <a:ext cx="1376282" cy="1246735"/>
              <a:chOff x="2724190" y="3074961"/>
              <a:chExt cx="1376282" cy="1246735"/>
            </a:xfrm>
          </p:grpSpPr>
          <p:grpSp>
            <p:nvGrpSpPr>
              <p:cNvPr id="141" name="Group 140"/>
              <p:cNvGrpSpPr/>
              <p:nvPr/>
            </p:nvGrpSpPr>
            <p:grpSpPr>
              <a:xfrm>
                <a:off x="2724190" y="3955936"/>
                <a:ext cx="634013" cy="365760"/>
                <a:chOff x="2724190" y="3955936"/>
                <a:chExt cx="634013" cy="365760"/>
              </a:xfrm>
            </p:grpSpPr>
            <p:sp>
              <p:nvSpPr>
                <p:cNvPr id="201" name="Oval 200"/>
                <p:cNvSpPr/>
                <p:nvPr/>
              </p:nvSpPr>
              <p:spPr>
                <a:xfrm>
                  <a:off x="3038220" y="4277635"/>
                  <a:ext cx="241554" cy="440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3124500" y="4223217"/>
                  <a:ext cx="68994" cy="69890"/>
                </a:xfrm>
                <a:prstGeom prst="rect">
                  <a:avLst/>
                </a:prstGeom>
                <a:solidFill>
                  <a:schemeClr val="tx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2959737" y="3967674"/>
                  <a:ext cx="398466" cy="241003"/>
                </a:xfrm>
                <a:prstGeom prst="rect">
                  <a:avLst/>
                </a:prstGeom>
                <a:solidFill>
                  <a:srgbClr val="FFFFFF"/>
                </a:solidFill>
                <a:ln w="2857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2724190" y="3955936"/>
                  <a:ext cx="169945" cy="365404"/>
                </a:xfrm>
                <a:prstGeom prst="roundRect">
                  <a:avLst/>
                </a:prstGeom>
                <a:solidFill>
                  <a:schemeClr val="tx1">
                    <a:lumMod val="85000"/>
                    <a:lumOff val="1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a:off x="2752974" y="3984550"/>
                  <a:ext cx="112376" cy="1274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2752974" y="4027420"/>
                  <a:ext cx="112376" cy="1274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p:cNvCxnSpPr/>
                <p:nvPr/>
              </p:nvCxnSpPr>
              <p:spPr>
                <a:xfrm>
                  <a:off x="2724190" y="4258162"/>
                  <a:ext cx="1699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9" name="Oval 218"/>
                <p:cNvSpPr/>
                <p:nvPr/>
              </p:nvSpPr>
              <p:spPr>
                <a:xfrm>
                  <a:off x="2795131" y="4277000"/>
                  <a:ext cx="26512" cy="22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3492288" y="3857219"/>
                <a:ext cx="131215" cy="254661"/>
                <a:chOff x="3483788" y="3934182"/>
                <a:chExt cx="131215" cy="254661"/>
              </a:xfrm>
            </p:grpSpPr>
            <p:sp>
              <p:nvSpPr>
                <p:cNvPr id="199" name="Rounded Rectangle 198"/>
                <p:cNvSpPr/>
                <p:nvPr/>
              </p:nvSpPr>
              <p:spPr>
                <a:xfrm>
                  <a:off x="3483788" y="3934182"/>
                  <a:ext cx="131215" cy="254661"/>
                </a:xfrm>
                <a:prstGeom prst="roundRect">
                  <a:avLst/>
                </a:prstGeom>
                <a:solidFill>
                  <a:schemeClr val="tx1">
                    <a:lumMod val="85000"/>
                    <a:lumOff val="15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3537624" y="4143239"/>
                  <a:ext cx="26512" cy="22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Rounded Rectangle 143"/>
              <p:cNvSpPr/>
              <p:nvPr/>
            </p:nvSpPr>
            <p:spPr>
              <a:xfrm>
                <a:off x="3691009" y="4286065"/>
                <a:ext cx="409463" cy="352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a:off x="3715534" y="4031304"/>
                <a:ext cx="363967" cy="236732"/>
                <a:chOff x="2910840" y="1976437"/>
                <a:chExt cx="1463040" cy="719137"/>
              </a:xfrm>
            </p:grpSpPr>
            <p:grpSp>
              <p:nvGrpSpPr>
                <p:cNvPr id="195" name="Group 194"/>
                <p:cNvGrpSpPr/>
                <p:nvPr/>
              </p:nvGrpSpPr>
              <p:grpSpPr>
                <a:xfrm>
                  <a:off x="2910840" y="1976437"/>
                  <a:ext cx="1463040" cy="719137"/>
                  <a:chOff x="2910840" y="1976437"/>
                  <a:chExt cx="1463040" cy="719137"/>
                </a:xfrm>
              </p:grpSpPr>
              <p:sp>
                <p:nvSpPr>
                  <p:cNvPr id="197" name="Rounded Rectangle 196"/>
                  <p:cNvSpPr/>
                  <p:nvPr/>
                </p:nvSpPr>
                <p:spPr>
                  <a:xfrm>
                    <a:off x="2910840" y="2545553"/>
                    <a:ext cx="1463040" cy="150019"/>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2910840" y="1976437"/>
                    <a:ext cx="1463040" cy="719137"/>
                  </a:xfrm>
                  <a:prstGeom prst="roundRect">
                    <a:avLst>
                      <a:gd name="adj" fmla="val 144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p:cNvSpPr/>
                <p:nvPr/>
              </p:nvSpPr>
              <p:spPr>
                <a:xfrm>
                  <a:off x="2996371" y="2031202"/>
                  <a:ext cx="1291977" cy="6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Freeform 146"/>
              <p:cNvSpPr/>
              <p:nvPr/>
            </p:nvSpPr>
            <p:spPr>
              <a:xfrm>
                <a:off x="2899738" y="3074961"/>
                <a:ext cx="1122767" cy="581307"/>
              </a:xfrm>
              <a:custGeom>
                <a:avLst/>
                <a:gdLst>
                  <a:gd name="connsiteX0" fmla="*/ 1455007 w 2666434"/>
                  <a:gd name="connsiteY0" fmla="*/ 0 h 1623341"/>
                  <a:gd name="connsiteX1" fmla="*/ 1879019 w 2666434"/>
                  <a:gd name="connsiteY1" fmla="*/ 345580 h 1623341"/>
                  <a:gd name="connsiteX2" fmla="*/ 1884550 w 2666434"/>
                  <a:gd name="connsiteY2" fmla="*/ 400447 h 1623341"/>
                  <a:gd name="connsiteX3" fmla="*/ 1898786 w 2666434"/>
                  <a:gd name="connsiteY3" fmla="*/ 399464 h 1623341"/>
                  <a:gd name="connsiteX4" fmla="*/ 2198185 w 2666434"/>
                  <a:gd name="connsiteY4" fmla="*/ 544743 h 1623341"/>
                  <a:gd name="connsiteX5" fmla="*/ 2209532 w 2666434"/>
                  <a:gd name="connsiteY5" fmla="*/ 563822 h 1623341"/>
                  <a:gd name="connsiteX6" fmla="*/ 2233629 w 2666434"/>
                  <a:gd name="connsiteY6" fmla="*/ 561393 h 1623341"/>
                  <a:gd name="connsiteX7" fmla="*/ 2666434 w 2666434"/>
                  <a:gd name="connsiteY7" fmla="*/ 994198 h 1623341"/>
                  <a:gd name="connsiteX8" fmla="*/ 2233629 w 2666434"/>
                  <a:gd name="connsiteY8" fmla="*/ 1427003 h 1623341"/>
                  <a:gd name="connsiteX9" fmla="*/ 2084816 w 2666434"/>
                  <a:gd name="connsiteY9" fmla="*/ 1400741 h 1623341"/>
                  <a:gd name="connsiteX10" fmla="*/ 2047253 w 2666434"/>
                  <a:gd name="connsiteY10" fmla="*/ 1383217 h 1623341"/>
                  <a:gd name="connsiteX11" fmla="*/ 1991094 w 2666434"/>
                  <a:gd name="connsiteY11" fmla="*/ 1413699 h 1623341"/>
                  <a:gd name="connsiteX12" fmla="*/ 1822626 w 2666434"/>
                  <a:gd name="connsiteY12" fmla="*/ 1447711 h 1623341"/>
                  <a:gd name="connsiteX13" fmla="*/ 1767163 w 2666434"/>
                  <a:gd name="connsiteY13" fmla="*/ 1442120 h 1623341"/>
                  <a:gd name="connsiteX14" fmla="*/ 1761047 w 2666434"/>
                  <a:gd name="connsiteY14" fmla="*/ 1449534 h 1623341"/>
                  <a:gd name="connsiteX15" fmla="*/ 1455007 w 2666434"/>
                  <a:gd name="connsiteY15" fmla="*/ 1576299 h 1623341"/>
                  <a:gd name="connsiteX16" fmla="*/ 1286540 w 2666434"/>
                  <a:gd name="connsiteY16" fmla="*/ 1542287 h 1623341"/>
                  <a:gd name="connsiteX17" fmla="*/ 1267361 w 2666434"/>
                  <a:gd name="connsiteY17" fmla="*/ 1531877 h 1623341"/>
                  <a:gd name="connsiteX18" fmla="*/ 1246093 w 2666434"/>
                  <a:gd name="connsiteY18" fmla="*/ 1549425 h 1623341"/>
                  <a:gd name="connsiteX19" fmla="*/ 1004107 w 2666434"/>
                  <a:gd name="connsiteY19" fmla="*/ 1623341 h 1623341"/>
                  <a:gd name="connsiteX20" fmla="*/ 762122 w 2666434"/>
                  <a:gd name="connsiteY20" fmla="*/ 1549425 h 1623341"/>
                  <a:gd name="connsiteX21" fmla="*/ 705834 w 2666434"/>
                  <a:gd name="connsiteY21" fmla="*/ 1502983 h 1623341"/>
                  <a:gd name="connsiteX22" fmla="*/ 691173 w 2666434"/>
                  <a:gd name="connsiteY22" fmla="*/ 1510941 h 1623341"/>
                  <a:gd name="connsiteX23" fmla="*/ 522705 w 2666434"/>
                  <a:gd name="connsiteY23" fmla="*/ 1544953 h 1623341"/>
                  <a:gd name="connsiteX24" fmla="*/ 89900 w 2666434"/>
                  <a:gd name="connsiteY24" fmla="*/ 1112148 h 1623341"/>
                  <a:gd name="connsiteX25" fmla="*/ 98337 w 2666434"/>
                  <a:gd name="connsiteY25" fmla="*/ 1028451 h 1623341"/>
                  <a:gd name="connsiteX26" fmla="*/ 58938 w 2666434"/>
                  <a:gd name="connsiteY26" fmla="*/ 984635 h 1623341"/>
                  <a:gd name="connsiteX27" fmla="*/ 0 w 2666434"/>
                  <a:gd name="connsiteY27" fmla="*/ 807587 h 1623341"/>
                  <a:gd name="connsiteX28" fmla="*/ 345104 w 2666434"/>
                  <a:gd name="connsiteY28" fmla="*/ 490927 h 1623341"/>
                  <a:gd name="connsiteX29" fmla="*/ 366261 w 2666434"/>
                  <a:gd name="connsiteY29" fmla="*/ 493862 h 1623341"/>
                  <a:gd name="connsiteX30" fmla="*/ 388265 w 2666434"/>
                  <a:gd name="connsiteY30" fmla="*/ 413633 h 1623341"/>
                  <a:gd name="connsiteX31" fmla="*/ 740614 w 2666434"/>
                  <a:gd name="connsiteY31" fmla="*/ 149296 h 1623341"/>
                  <a:gd name="connsiteX32" fmla="*/ 889462 w 2666434"/>
                  <a:gd name="connsiteY32" fmla="*/ 183308 h 1623341"/>
                  <a:gd name="connsiteX33" fmla="*/ 919992 w 2666434"/>
                  <a:gd name="connsiteY33" fmla="*/ 202063 h 1623341"/>
                  <a:gd name="connsiteX34" fmla="*/ 954546 w 2666434"/>
                  <a:gd name="connsiteY34" fmla="*/ 183308 h 1623341"/>
                  <a:gd name="connsiteX35" fmla="*/ 1123013 w 2666434"/>
                  <a:gd name="connsiteY35" fmla="*/ 149296 h 1623341"/>
                  <a:gd name="connsiteX36" fmla="*/ 1129813 w 2666434"/>
                  <a:gd name="connsiteY36" fmla="*/ 149982 h 1623341"/>
                  <a:gd name="connsiteX37" fmla="*/ 1148968 w 2666434"/>
                  <a:gd name="connsiteY37" fmla="*/ 126765 h 1623341"/>
                  <a:gd name="connsiteX38" fmla="*/ 1455007 w 2666434"/>
                  <a:gd name="connsiteY38" fmla="*/ 0 h 162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66434" h="1623341">
                    <a:moveTo>
                      <a:pt x="1455007" y="0"/>
                    </a:moveTo>
                    <a:cubicBezTo>
                      <a:pt x="1664160" y="0"/>
                      <a:pt x="1838662" y="148357"/>
                      <a:pt x="1879019" y="345580"/>
                    </a:cubicBezTo>
                    <a:lnTo>
                      <a:pt x="1884550" y="400447"/>
                    </a:lnTo>
                    <a:lnTo>
                      <a:pt x="1898786" y="399464"/>
                    </a:lnTo>
                    <a:cubicBezTo>
                      <a:pt x="2023417" y="399464"/>
                      <a:pt x="2133300" y="457092"/>
                      <a:pt x="2198185" y="544743"/>
                    </a:cubicBezTo>
                    <a:lnTo>
                      <a:pt x="2209532" y="563822"/>
                    </a:lnTo>
                    <a:lnTo>
                      <a:pt x="2233629" y="561393"/>
                    </a:lnTo>
                    <a:cubicBezTo>
                      <a:pt x="2472661" y="561393"/>
                      <a:pt x="2666434" y="755166"/>
                      <a:pt x="2666434" y="994198"/>
                    </a:cubicBezTo>
                    <a:cubicBezTo>
                      <a:pt x="2666434" y="1233230"/>
                      <a:pt x="2472661" y="1427003"/>
                      <a:pt x="2233629" y="1427003"/>
                    </a:cubicBezTo>
                    <a:cubicBezTo>
                      <a:pt x="2181341" y="1427003"/>
                      <a:pt x="2131218" y="1417731"/>
                      <a:pt x="2084816" y="1400741"/>
                    </a:cubicBezTo>
                    <a:lnTo>
                      <a:pt x="2047253" y="1383217"/>
                    </a:lnTo>
                    <a:lnTo>
                      <a:pt x="1991094" y="1413699"/>
                    </a:lnTo>
                    <a:cubicBezTo>
                      <a:pt x="1939313" y="1435600"/>
                      <a:pt x="1882384" y="1447711"/>
                      <a:pt x="1822626" y="1447711"/>
                    </a:cubicBezTo>
                    <a:lnTo>
                      <a:pt x="1767163" y="1442120"/>
                    </a:lnTo>
                    <a:lnTo>
                      <a:pt x="1761047" y="1449534"/>
                    </a:lnTo>
                    <a:cubicBezTo>
                      <a:pt x="1682724" y="1527856"/>
                      <a:pt x="1574523" y="1576299"/>
                      <a:pt x="1455007" y="1576299"/>
                    </a:cubicBezTo>
                    <a:cubicBezTo>
                      <a:pt x="1395249" y="1576299"/>
                      <a:pt x="1338320" y="1564188"/>
                      <a:pt x="1286540" y="1542287"/>
                    </a:cubicBezTo>
                    <a:lnTo>
                      <a:pt x="1267361" y="1531877"/>
                    </a:lnTo>
                    <a:lnTo>
                      <a:pt x="1246093" y="1549425"/>
                    </a:lnTo>
                    <a:cubicBezTo>
                      <a:pt x="1177017" y="1596092"/>
                      <a:pt x="1093744" y="1623341"/>
                      <a:pt x="1004107" y="1623341"/>
                    </a:cubicBezTo>
                    <a:cubicBezTo>
                      <a:pt x="914470" y="1623341"/>
                      <a:pt x="831198" y="1596092"/>
                      <a:pt x="762122" y="1549425"/>
                    </a:cubicBezTo>
                    <a:lnTo>
                      <a:pt x="705834" y="1502983"/>
                    </a:lnTo>
                    <a:lnTo>
                      <a:pt x="691173" y="1510941"/>
                    </a:lnTo>
                    <a:cubicBezTo>
                      <a:pt x="639392" y="1532842"/>
                      <a:pt x="582463" y="1544953"/>
                      <a:pt x="522705" y="1544953"/>
                    </a:cubicBezTo>
                    <a:cubicBezTo>
                      <a:pt x="283673" y="1544953"/>
                      <a:pt x="89900" y="1351180"/>
                      <a:pt x="89900" y="1112148"/>
                    </a:cubicBezTo>
                    <a:lnTo>
                      <a:pt x="98337" y="1028451"/>
                    </a:lnTo>
                    <a:lnTo>
                      <a:pt x="58938" y="984635"/>
                    </a:lnTo>
                    <a:cubicBezTo>
                      <a:pt x="21728" y="934095"/>
                      <a:pt x="0" y="873170"/>
                      <a:pt x="0" y="807587"/>
                    </a:cubicBezTo>
                    <a:cubicBezTo>
                      <a:pt x="0" y="632701"/>
                      <a:pt x="154508" y="490927"/>
                      <a:pt x="345104" y="490927"/>
                    </a:cubicBezTo>
                    <a:lnTo>
                      <a:pt x="366261" y="493862"/>
                    </a:lnTo>
                    <a:lnTo>
                      <a:pt x="388265" y="413633"/>
                    </a:lnTo>
                    <a:cubicBezTo>
                      <a:pt x="446316" y="258293"/>
                      <a:pt x="582219" y="149296"/>
                      <a:pt x="740614" y="149296"/>
                    </a:cubicBezTo>
                    <a:cubicBezTo>
                      <a:pt x="793413" y="149296"/>
                      <a:pt x="843712" y="161407"/>
                      <a:pt x="889462" y="183308"/>
                    </a:cubicBezTo>
                    <a:lnTo>
                      <a:pt x="919992" y="202063"/>
                    </a:lnTo>
                    <a:lnTo>
                      <a:pt x="954546" y="183308"/>
                    </a:lnTo>
                    <a:cubicBezTo>
                      <a:pt x="1006326" y="161407"/>
                      <a:pt x="1063255" y="149296"/>
                      <a:pt x="1123013" y="149296"/>
                    </a:cubicBezTo>
                    <a:lnTo>
                      <a:pt x="1129813" y="149982"/>
                    </a:lnTo>
                    <a:lnTo>
                      <a:pt x="1148968" y="126765"/>
                    </a:lnTo>
                    <a:cubicBezTo>
                      <a:pt x="1227290" y="48443"/>
                      <a:pt x="1335491" y="0"/>
                      <a:pt x="1455007" y="0"/>
                    </a:cubicBez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Elbow Connector 147"/>
              <p:cNvCxnSpPr>
                <a:stCxn id="147" idx="23"/>
                <a:endCxn id="204" idx="0"/>
              </p:cNvCxnSpPr>
              <p:nvPr/>
            </p:nvCxnSpPr>
            <p:spPr>
              <a:xfrm flipH="1">
                <a:off x="2809163" y="3628198"/>
                <a:ext cx="310673" cy="327738"/>
              </a:xfrm>
              <a:prstGeom prst="bentConnector4">
                <a:avLst>
                  <a:gd name="adj1" fmla="val -1533"/>
                  <a:gd name="adj2" fmla="val 54282"/>
                </a:avLst>
              </a:prstGeom>
            </p:spPr>
            <p:style>
              <a:lnRef idx="1">
                <a:schemeClr val="accent1"/>
              </a:lnRef>
              <a:fillRef idx="0">
                <a:schemeClr val="accent1"/>
              </a:fillRef>
              <a:effectRef idx="0">
                <a:schemeClr val="accent1"/>
              </a:effectRef>
              <a:fontRef idx="minor">
                <a:schemeClr val="tx1"/>
              </a:fontRef>
            </p:style>
          </p:cxnSp>
          <p:cxnSp>
            <p:nvCxnSpPr>
              <p:cNvPr id="150" name="Elbow Connector 149"/>
              <p:cNvCxnSpPr>
                <a:stCxn id="199" idx="0"/>
                <a:endCxn id="147" idx="19"/>
              </p:cNvCxnSpPr>
              <p:nvPr/>
            </p:nvCxnSpPr>
            <p:spPr>
              <a:xfrm rot="16200000" flipV="1">
                <a:off x="3339744" y="3639067"/>
                <a:ext cx="200951" cy="235354"/>
              </a:xfrm>
              <a:prstGeom prst="bentConnector4">
                <a:avLst>
                  <a:gd name="adj1" fmla="val 40519"/>
                  <a:gd name="adj2" fmla="val 97977"/>
                </a:avLst>
              </a:prstGeom>
            </p:spPr>
            <p:style>
              <a:lnRef idx="1">
                <a:schemeClr val="accent1"/>
              </a:lnRef>
              <a:fillRef idx="0">
                <a:schemeClr val="accent1"/>
              </a:fillRef>
              <a:effectRef idx="0">
                <a:schemeClr val="accent1"/>
              </a:effectRef>
              <a:fontRef idx="minor">
                <a:schemeClr val="tx1"/>
              </a:fontRef>
            </p:style>
          </p:cxnSp>
          <p:cxnSp>
            <p:nvCxnSpPr>
              <p:cNvPr id="151" name="Elbow Connector 150"/>
              <p:cNvCxnSpPr>
                <a:stCxn id="198" idx="0"/>
                <a:endCxn id="147" idx="8"/>
              </p:cNvCxnSpPr>
              <p:nvPr/>
            </p:nvCxnSpPr>
            <p:spPr>
              <a:xfrm rot="16200000" flipV="1">
                <a:off x="3646219" y="3780005"/>
                <a:ext cx="445343" cy="57256"/>
              </a:xfrm>
              <a:prstGeom prst="bentConnector4">
                <a:avLst>
                  <a:gd name="adj1" fmla="val 42106"/>
                  <a:gd name="adj2" fmla="val 91683"/>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3184117" y="3681470"/>
              <a:ext cx="470000" cy="400110"/>
            </a:xfrm>
            <a:prstGeom prst="rect">
              <a:avLst/>
            </a:prstGeom>
          </p:spPr>
          <p:txBody>
            <a:bodyPr wrap="none">
              <a:spAutoFit/>
            </a:bodyPr>
            <a:lstStyle/>
            <a:p>
              <a:pPr algn="ctr"/>
              <a:r>
                <a:rPr lang="en-US" sz="2000" b="1" dirty="0" smtClean="0">
                  <a:solidFill>
                    <a:schemeClr val="accent1"/>
                  </a:solidFill>
                </a:rPr>
                <a:t>36</a:t>
              </a:r>
              <a:endParaRPr lang="en-US" sz="2000" b="1" dirty="0">
                <a:solidFill>
                  <a:schemeClr val="accent1"/>
                </a:solidFill>
              </a:endParaRPr>
            </a:p>
          </p:txBody>
        </p:sp>
      </p:grpSp>
      <p:graphicFrame>
        <p:nvGraphicFramePr>
          <p:cNvPr id="10" name="Chart 9"/>
          <p:cNvGraphicFramePr/>
          <p:nvPr>
            <p:extLst>
              <p:ext uri="{D42A27DB-BD31-4B8C-83A1-F6EECF244321}">
                <p14:modId xmlns:p14="http://schemas.microsoft.com/office/powerpoint/2010/main" val="1521478730"/>
              </p:ext>
            </p:extLst>
          </p:nvPr>
        </p:nvGraphicFramePr>
        <p:xfrm>
          <a:off x="4377550" y="4810801"/>
          <a:ext cx="1936986" cy="201813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p:cNvGraphicFramePr/>
          <p:nvPr>
            <p:extLst>
              <p:ext uri="{D42A27DB-BD31-4B8C-83A1-F6EECF244321}">
                <p14:modId xmlns:p14="http://schemas.microsoft.com/office/powerpoint/2010/main" val="413368285"/>
              </p:ext>
            </p:extLst>
          </p:nvPr>
        </p:nvGraphicFramePr>
        <p:xfrm>
          <a:off x="6583431" y="4556934"/>
          <a:ext cx="2343012" cy="206478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039593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idx="1"/>
          </p:nvPr>
        </p:nvSpPr>
        <p:spPr/>
        <p:txBody>
          <a:bodyPr anchor="ctr"/>
          <a:lstStyle/>
          <a:p>
            <a:r>
              <a:rPr lang="en-US" dirty="0"/>
              <a:t>New to electronic filing</a:t>
            </a:r>
            <a:r>
              <a:rPr lang="en-US" dirty="0" smtClean="0"/>
              <a:t>?</a:t>
            </a:r>
            <a:endParaRPr lang="en-US" dirty="0"/>
          </a:p>
        </p:txBody>
      </p:sp>
      <p:sp>
        <p:nvSpPr>
          <p:cNvPr id="21" name="Content Placeholder 20"/>
          <p:cNvSpPr>
            <a:spLocks noGrp="1"/>
          </p:cNvSpPr>
          <p:nvPr>
            <p:ph sz="half" idx="2"/>
          </p:nvPr>
        </p:nvSpPr>
        <p:spPr/>
        <p:txBody>
          <a:bodyPr/>
          <a:lstStyle/>
          <a:p>
            <a:pPr lvl="0">
              <a:buFont typeface="+mj-lt"/>
              <a:buAutoNum type="arabicPeriod"/>
              <a:defRPr/>
            </a:pPr>
            <a:r>
              <a:rPr lang="en-US" sz="2000" dirty="0">
                <a:solidFill>
                  <a:prstClr val="black">
                    <a:lumMod val="65000"/>
                    <a:lumOff val="35000"/>
                  </a:prstClr>
                </a:solidFill>
              </a:rPr>
              <a:t>Identify your method of connection:</a:t>
            </a:r>
          </a:p>
          <a:p>
            <a:pPr marL="971514" lvl="1" indent="-514326">
              <a:spcBef>
                <a:spcPts val="1000"/>
              </a:spcBef>
              <a:buFont typeface="Arial" panose="020B0604020202020204" pitchFamily="34" charset="0"/>
              <a:buChar char="•"/>
              <a:defRPr/>
            </a:pPr>
            <a:r>
              <a:rPr lang="en-US" sz="1800" dirty="0">
                <a:solidFill>
                  <a:prstClr val="black">
                    <a:lumMod val="65000"/>
                    <a:lumOff val="35000"/>
                  </a:prstClr>
                </a:solidFill>
              </a:rPr>
              <a:t>Use an approved software provider</a:t>
            </a:r>
          </a:p>
          <a:p>
            <a:pPr marL="971514" lvl="1" indent="-514326">
              <a:spcBef>
                <a:spcPts val="1000"/>
              </a:spcBef>
              <a:buFont typeface="Arial" panose="020B0604020202020204" pitchFamily="34" charset="0"/>
              <a:buChar char="•"/>
              <a:defRPr/>
            </a:pPr>
            <a:r>
              <a:rPr lang="en-US" sz="1800" dirty="0">
                <a:solidFill>
                  <a:prstClr val="black">
                    <a:lumMod val="65000"/>
                    <a:lumOff val="35000"/>
                  </a:prstClr>
                </a:solidFill>
              </a:rPr>
              <a:t>Contract with a service provider</a:t>
            </a:r>
          </a:p>
          <a:p>
            <a:pPr marL="971514" lvl="1" indent="-514326">
              <a:spcBef>
                <a:spcPts val="1000"/>
              </a:spcBef>
              <a:buFont typeface="Arial" panose="020B0604020202020204" pitchFamily="34" charset="0"/>
              <a:buChar char="•"/>
              <a:defRPr/>
            </a:pPr>
            <a:r>
              <a:rPr lang="en-US" sz="1800" dirty="0">
                <a:solidFill>
                  <a:prstClr val="black">
                    <a:lumMod val="65000"/>
                    <a:lumOff val="35000"/>
                  </a:prstClr>
                </a:solidFill>
              </a:rPr>
              <a:t>Develop software in-house</a:t>
            </a:r>
          </a:p>
          <a:p>
            <a:pPr lvl="0">
              <a:buFont typeface="+mj-lt"/>
              <a:buAutoNum type="arabicPeriod"/>
              <a:defRPr/>
            </a:pPr>
            <a:r>
              <a:rPr lang="en-US" sz="2000" dirty="0">
                <a:solidFill>
                  <a:prstClr val="black">
                    <a:lumMod val="65000"/>
                    <a:lumOff val="35000"/>
                  </a:prstClr>
                </a:solidFill>
              </a:rPr>
              <a:t>Set up connection:</a:t>
            </a:r>
          </a:p>
          <a:p>
            <a:pPr lvl="1">
              <a:buFont typeface="Arial" panose="020B0604020202020204" pitchFamily="34" charset="0"/>
              <a:buChar char="•"/>
              <a:defRPr/>
            </a:pPr>
            <a:r>
              <a:rPr lang="en-US" sz="1800" dirty="0">
                <a:solidFill>
                  <a:prstClr val="black">
                    <a:lumMod val="65000"/>
                    <a:lumOff val="35000"/>
                  </a:prstClr>
                </a:solidFill>
              </a:rPr>
              <a:t>Fill out an submit a Letter of Intent</a:t>
            </a:r>
          </a:p>
          <a:p>
            <a:pPr lvl="1">
              <a:buFont typeface="Arial" panose="020B0604020202020204" pitchFamily="34" charset="0"/>
              <a:buChar char="•"/>
              <a:defRPr/>
            </a:pPr>
            <a:r>
              <a:rPr lang="en-US" sz="1800" dirty="0">
                <a:solidFill>
                  <a:prstClr val="black">
                    <a:lumMod val="65000"/>
                    <a:lumOff val="35000"/>
                  </a:prstClr>
                </a:solidFill>
              </a:rPr>
              <a:t>Coordinate an assigned client representative</a:t>
            </a:r>
          </a:p>
        </p:txBody>
      </p:sp>
      <p:sp>
        <p:nvSpPr>
          <p:cNvPr id="22" name="Text Placeholder 21"/>
          <p:cNvSpPr>
            <a:spLocks noGrp="1"/>
          </p:cNvSpPr>
          <p:nvPr>
            <p:ph type="body" sz="quarter" idx="3"/>
          </p:nvPr>
        </p:nvSpPr>
        <p:spPr/>
        <p:txBody>
          <a:bodyPr/>
          <a:lstStyle/>
          <a:p>
            <a:r>
              <a:rPr lang="en-US" dirty="0"/>
              <a:t>Already an established filer</a:t>
            </a:r>
            <a:r>
              <a:rPr lang="en-US" dirty="0" smtClean="0"/>
              <a:t>?</a:t>
            </a:r>
            <a:endParaRPr lang="en-US" dirty="0"/>
          </a:p>
        </p:txBody>
      </p:sp>
      <p:sp>
        <p:nvSpPr>
          <p:cNvPr id="23" name="Content Placeholder 22"/>
          <p:cNvSpPr>
            <a:spLocks noGrp="1"/>
          </p:cNvSpPr>
          <p:nvPr>
            <p:ph sz="quarter" idx="4"/>
          </p:nvPr>
        </p:nvSpPr>
        <p:spPr>
          <a:xfrm>
            <a:off x="4629154" y="2044557"/>
            <a:ext cx="4038599" cy="4145107"/>
          </a:xfrm>
        </p:spPr>
        <p:txBody>
          <a:bodyPr>
            <a:noAutofit/>
          </a:bodyPr>
          <a:lstStyle/>
          <a:p>
            <a:pPr>
              <a:buFont typeface="+mj-lt"/>
              <a:buAutoNum type="arabicPeriod"/>
            </a:pPr>
            <a:r>
              <a:rPr lang="en-US" sz="1600" dirty="0"/>
              <a:t>Confirm with your software provider, broker or service center about their ability to file cargo release, entry summary or manifest transactions to ACE</a:t>
            </a:r>
          </a:p>
          <a:p>
            <a:pPr>
              <a:buFont typeface="+mj-lt"/>
              <a:buAutoNum type="arabicPeriod"/>
            </a:pPr>
            <a:r>
              <a:rPr lang="en-US" sz="1600" dirty="0"/>
              <a:t>Contact your client representative and express your interest to file through ACE</a:t>
            </a:r>
          </a:p>
        </p:txBody>
      </p:sp>
      <p:sp>
        <p:nvSpPr>
          <p:cNvPr id="2" name="Title 1"/>
          <p:cNvSpPr>
            <a:spLocks noGrp="1"/>
          </p:cNvSpPr>
          <p:nvPr>
            <p:ph type="title"/>
          </p:nvPr>
        </p:nvSpPr>
        <p:spPr/>
        <p:txBody>
          <a:bodyPr/>
          <a:lstStyle/>
          <a:p>
            <a:r>
              <a:rPr lang="en-US" dirty="0" smtClean="0"/>
              <a:t>Getting Started with ACE</a:t>
            </a:r>
            <a:endParaRPr lang="en-US" dirty="0"/>
          </a:p>
        </p:txBody>
      </p:sp>
      <p:sp>
        <p:nvSpPr>
          <p:cNvPr id="17" name="TextBox 16"/>
          <p:cNvSpPr txBox="1"/>
          <p:nvPr/>
        </p:nvSpPr>
        <p:spPr>
          <a:xfrm>
            <a:off x="4321293" y="5166270"/>
            <a:ext cx="4654319" cy="338554"/>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1600" b="1" dirty="0"/>
              <a:t>www.cbp.gov/trade/automated/getting-started</a:t>
            </a:r>
          </a:p>
        </p:txBody>
      </p:sp>
      <p:sp>
        <p:nvSpPr>
          <p:cNvPr id="3" name="Slide Number Placeholder 2"/>
          <p:cNvSpPr>
            <a:spLocks noGrp="1"/>
          </p:cNvSpPr>
          <p:nvPr>
            <p:ph type="sldNum" sz="quarter" idx="12"/>
          </p:nvPr>
        </p:nvSpPr>
        <p:spPr/>
        <p:txBody>
          <a:bodyPr/>
          <a:lstStyle/>
          <a:p>
            <a:fld id="{79EAEC70-801A-45D8-B22B-5AE5B39CCE58}" type="slidenum">
              <a:rPr lang="en-US" smtClean="0"/>
              <a:t>8</a:t>
            </a:fld>
            <a:endParaRPr lang="en-US" dirty="0"/>
          </a:p>
        </p:txBody>
      </p:sp>
    </p:spTree>
    <p:extLst>
      <p:ext uri="{BB962C8B-B14F-4D97-AF65-F5344CB8AC3E}">
        <p14:creationId xmlns:p14="http://schemas.microsoft.com/office/powerpoint/2010/main" val="2308587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EDI v Portal</a:t>
            </a:r>
            <a:endParaRPr lang="en-US" dirty="0"/>
          </a:p>
        </p:txBody>
      </p:sp>
      <p:sp>
        <p:nvSpPr>
          <p:cNvPr id="4" name="TextBox 3"/>
          <p:cNvSpPr txBox="1"/>
          <p:nvPr/>
        </p:nvSpPr>
        <p:spPr>
          <a:xfrm>
            <a:off x="192690" y="3038441"/>
            <a:ext cx="4430111" cy="2765885"/>
          </a:xfrm>
          <a:prstGeom prst="rect">
            <a:avLst/>
          </a:prstGeom>
          <a:noFill/>
        </p:spPr>
        <p:txBody>
          <a:bodyPr wrap="square" rtlCol="0">
            <a:spAutoFit/>
          </a:bodyPr>
          <a:lstStyle/>
          <a:p>
            <a:pPr defTabSz="914354">
              <a:lnSpc>
                <a:spcPct val="90000"/>
              </a:lnSpc>
              <a:spcBef>
                <a:spcPts val="1000"/>
              </a:spcBef>
              <a:defRPr/>
            </a:pPr>
            <a:r>
              <a:rPr lang="en-US" sz="2400" b="1" dirty="0">
                <a:solidFill>
                  <a:prstClr val="black">
                    <a:lumMod val="65000"/>
                    <a:lumOff val="35000"/>
                  </a:prstClr>
                </a:solidFill>
              </a:rPr>
              <a:t>Once data is submitted to CBP, use the ACE Portal to:</a:t>
            </a:r>
          </a:p>
          <a:p>
            <a:pPr marL="800080" lvl="1" indent="-342891" defTabSz="914354">
              <a:lnSpc>
                <a:spcPct val="90000"/>
              </a:lnSpc>
              <a:spcBef>
                <a:spcPts val="1000"/>
              </a:spcBef>
              <a:buFont typeface="Wingdings" panose="05000000000000000000" pitchFamily="2" charset="2"/>
              <a:buChar char="§"/>
              <a:defRPr/>
            </a:pPr>
            <a:r>
              <a:rPr lang="en-US" dirty="0">
                <a:solidFill>
                  <a:prstClr val="black">
                    <a:lumMod val="65000"/>
                    <a:lumOff val="35000"/>
                  </a:prstClr>
                </a:solidFill>
              </a:rPr>
              <a:t>Evaluate compliance and monitor daily operations  </a:t>
            </a:r>
          </a:p>
          <a:p>
            <a:pPr marL="800080" lvl="1" indent="-342891" defTabSz="914354">
              <a:lnSpc>
                <a:spcPct val="90000"/>
              </a:lnSpc>
              <a:spcBef>
                <a:spcPts val="1000"/>
              </a:spcBef>
              <a:buFont typeface="Wingdings" panose="05000000000000000000" pitchFamily="2" charset="2"/>
              <a:buChar char="§"/>
              <a:defRPr/>
            </a:pPr>
            <a:r>
              <a:rPr lang="en-US" dirty="0">
                <a:solidFill>
                  <a:prstClr val="black">
                    <a:lumMod val="65000"/>
                    <a:lumOff val="35000"/>
                  </a:prstClr>
                </a:solidFill>
              </a:rPr>
              <a:t>Access to more than 400 </a:t>
            </a:r>
            <a:br>
              <a:rPr lang="en-US" dirty="0">
                <a:solidFill>
                  <a:prstClr val="black">
                    <a:lumMod val="65000"/>
                    <a:lumOff val="35000"/>
                  </a:prstClr>
                </a:solidFill>
              </a:rPr>
            </a:br>
            <a:r>
              <a:rPr lang="en-US" dirty="0">
                <a:solidFill>
                  <a:prstClr val="black">
                    <a:lumMod val="65000"/>
                    <a:lumOff val="35000"/>
                  </a:prstClr>
                </a:solidFill>
              </a:rPr>
              <a:t>reports </a:t>
            </a:r>
          </a:p>
          <a:p>
            <a:pPr marL="800080" lvl="1" indent="-342891" defTabSz="914354">
              <a:lnSpc>
                <a:spcPct val="90000"/>
              </a:lnSpc>
              <a:spcBef>
                <a:spcPts val="1000"/>
              </a:spcBef>
              <a:buFont typeface="Wingdings" panose="05000000000000000000" pitchFamily="2" charset="2"/>
              <a:buChar char="§"/>
              <a:defRPr/>
            </a:pPr>
            <a:r>
              <a:rPr lang="en-US" dirty="0">
                <a:solidFill>
                  <a:prstClr val="black">
                    <a:lumMod val="65000"/>
                    <a:lumOff val="35000"/>
                  </a:prstClr>
                </a:solidFill>
              </a:rPr>
              <a:t>Submit truck import manifests</a:t>
            </a:r>
          </a:p>
          <a:p>
            <a:pPr marL="800080" lvl="1" indent="-342891" defTabSz="914354">
              <a:lnSpc>
                <a:spcPct val="90000"/>
              </a:lnSpc>
              <a:spcBef>
                <a:spcPts val="1000"/>
              </a:spcBef>
              <a:buFont typeface="Wingdings" panose="05000000000000000000" pitchFamily="2" charset="2"/>
              <a:buChar char="§"/>
              <a:defRPr/>
            </a:pPr>
            <a:r>
              <a:rPr lang="en-US" dirty="0">
                <a:solidFill>
                  <a:prstClr val="black">
                    <a:lumMod val="65000"/>
                    <a:lumOff val="35000"/>
                  </a:prstClr>
                </a:solidFill>
              </a:rPr>
              <a:t>Monitor data on file with CBP</a:t>
            </a:r>
          </a:p>
        </p:txBody>
      </p:sp>
      <p:sp>
        <p:nvSpPr>
          <p:cNvPr id="6" name="TextBox 5"/>
          <p:cNvSpPr txBox="1"/>
          <p:nvPr/>
        </p:nvSpPr>
        <p:spPr>
          <a:xfrm>
            <a:off x="192690" y="1159634"/>
            <a:ext cx="4430111" cy="1550168"/>
          </a:xfrm>
          <a:prstGeom prst="rect">
            <a:avLst/>
          </a:prstGeom>
          <a:noFill/>
        </p:spPr>
        <p:txBody>
          <a:bodyPr wrap="square" rtlCol="0">
            <a:spAutoFit/>
          </a:bodyPr>
          <a:lstStyle/>
          <a:p>
            <a:pPr defTabSz="914354">
              <a:lnSpc>
                <a:spcPct val="90000"/>
              </a:lnSpc>
              <a:spcBef>
                <a:spcPts val="1000"/>
              </a:spcBef>
              <a:defRPr/>
            </a:pPr>
            <a:r>
              <a:rPr lang="en-US" sz="2400" b="1" dirty="0">
                <a:solidFill>
                  <a:prstClr val="black">
                    <a:lumMod val="65000"/>
                    <a:lumOff val="35000"/>
                  </a:prstClr>
                </a:solidFill>
              </a:rPr>
              <a:t>Filing data with ACE:</a:t>
            </a:r>
          </a:p>
          <a:p>
            <a:pPr marL="800080" lvl="1" indent="-342891" defTabSz="914354">
              <a:lnSpc>
                <a:spcPct val="90000"/>
              </a:lnSpc>
              <a:spcBef>
                <a:spcPts val="1000"/>
              </a:spcBef>
              <a:buFont typeface="Wingdings" panose="05000000000000000000" pitchFamily="2" charset="2"/>
              <a:buChar char="§"/>
              <a:defRPr/>
            </a:pPr>
            <a:r>
              <a:rPr lang="en-US" dirty="0">
                <a:solidFill>
                  <a:prstClr val="black">
                    <a:lumMod val="65000"/>
                    <a:lumOff val="35000"/>
                  </a:prstClr>
                </a:solidFill>
              </a:rPr>
              <a:t>Submit import and export data in accordance with ACE technical standards through Electronic Data Interchange (EDI)</a:t>
            </a:r>
          </a:p>
        </p:txBody>
      </p:sp>
      <p:sp>
        <p:nvSpPr>
          <p:cNvPr id="3" name="Slide Number Placeholder 2"/>
          <p:cNvSpPr>
            <a:spLocks noGrp="1"/>
          </p:cNvSpPr>
          <p:nvPr>
            <p:ph type="sldNum" sz="quarter" idx="12"/>
          </p:nvPr>
        </p:nvSpPr>
        <p:spPr/>
        <p:txBody>
          <a:bodyPr/>
          <a:lstStyle/>
          <a:p>
            <a:fld id="{79EAEC70-801A-45D8-B22B-5AE5B39CCE58}" type="slidenum">
              <a:rPr lang="en-US" smtClean="0"/>
              <a:t>9</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618" y="1159634"/>
            <a:ext cx="4061281" cy="47689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5967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BP ABO">
      <a:dk1>
        <a:sysClr val="windowText" lastClr="000000"/>
      </a:dk1>
      <a:lt1>
        <a:sysClr val="window" lastClr="FFFFFF"/>
      </a:lt1>
      <a:dk2>
        <a:srgbClr val="1F497D"/>
      </a:dk2>
      <a:lt2>
        <a:srgbClr val="EEECE1"/>
      </a:lt2>
      <a:accent1>
        <a:srgbClr val="003366"/>
      </a:accent1>
      <a:accent2>
        <a:srgbClr val="006699"/>
      </a:accent2>
      <a:accent3>
        <a:srgbClr val="339900"/>
      </a:accent3>
      <a:accent4>
        <a:srgbClr val="999999"/>
      </a:accent4>
      <a:accent5>
        <a:srgbClr val="CC0033"/>
      </a:accent5>
      <a:accent6>
        <a:srgbClr val="ED6B05"/>
      </a:accent6>
      <a:hlink>
        <a:srgbClr val="0000FF"/>
      </a:hlink>
      <a:folHlink>
        <a:srgbClr val="800080"/>
      </a:folHlink>
    </a:clrScheme>
    <a:fontScheme name="ACE Business Office">
      <a:majorFont>
        <a:latin typeface="Arial"/>
        <a:ea typeface=""/>
        <a:cs typeface=""/>
      </a:majorFont>
      <a:minorFont>
        <a:latin typeface="Times New Roman"/>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https://uconnect.cbpnet.cbp.dhs.gov/sites/OT/abo/CTOD Documents/Forms/Document/9cc9cad09f48a95ccustomXsn.xsn</xsnLocation>
  <cached>True</cached>
  <openByDefault>True</openByDefault>
  <xsnScope>https://uconnect.cbpnet.cbp.dhs.gov/sites/OT/abo/CTOD Documents</xsnScope>
</customXsn>
</file>

<file path=customXml/item2.xml><?xml version="1.0" encoding="utf-8"?>
<p:properties xmlns:p="http://schemas.microsoft.com/office/2006/metadata/properties" xmlns:xsi="http://www.w3.org/2001/XMLSchema-instance" xmlns:pc="http://schemas.microsoft.com/office/infopath/2007/PartnerControls">
  <documentManagement>
    <Document_x0020_Type xmlns="a12b287f-4bfc-4381-8e93-f05b4cbea68a">Comms Admin</Document_x0020_Type>
    <TypeID xmlns="a12b287f-4bfc-4381-8e93-f05b4cbea68a" xsi:nil="true"/>
    <Audience xmlns="a12b287f-4bfc-4381-8e93-f05b4cbea68a">Comms Team (Internal)</Audie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AB9CB2EFE00B41A660981C6BD1B1F8" ma:contentTypeVersion="11" ma:contentTypeDescription="Create a new document." ma:contentTypeScope="" ma:versionID="837c703d3f8f273a0110292e3854d878">
  <xsd:schema xmlns:xsd="http://www.w3.org/2001/XMLSchema" xmlns:xs="http://www.w3.org/2001/XMLSchema" xmlns:p="http://schemas.microsoft.com/office/2006/metadata/properties" xmlns:ns2="a12b287f-4bfc-4381-8e93-f05b4cbea68a" targetNamespace="http://schemas.microsoft.com/office/2006/metadata/properties" ma:root="true" ma:fieldsID="50433514577540fd8606a7db211b8d3c" ns2:_="">
    <xsd:import namespace="a12b287f-4bfc-4381-8e93-f05b4cbea68a"/>
    <xsd:element name="properties">
      <xsd:complexType>
        <xsd:sequence>
          <xsd:element name="documentManagement">
            <xsd:complexType>
              <xsd:all>
                <xsd:element ref="ns2:Audience" minOccurs="0"/>
                <xsd:element ref="ns2:Document_x0020_Type" minOccurs="0"/>
                <xsd:element ref="ns2:Typ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2b287f-4bfc-4381-8e93-f05b4cbea68a"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All"/>
          <xsd:enumeration value="CBP - Executive"/>
          <xsd:enumeration value="CBP - Field"/>
          <xsd:enumeration value="Congress"/>
          <xsd:enumeration value="PGA"/>
          <xsd:enumeration value="Trade"/>
          <xsd:enumeration value="Comms Team (Internal)"/>
        </xsd:restriction>
      </xsd:simpleType>
    </xsd:element>
    <xsd:element name="Document_x0020_Type" ma:index="10" nillable="true" ma:displayName="Document Type" ma:format="Dropdown" ma:internalName="Document_x0020_Type">
      <xsd:simpleType>
        <xsd:restriction base="dms:Choice">
          <xsd:enumeration value="Agenda"/>
          <xsd:enumeration value="Briefing/Presentation"/>
          <xsd:enumeration value="Charter"/>
          <xsd:enumeration value="E-mail"/>
          <xsd:enumeration value="FOIA"/>
          <xsd:enumeration value="Graphic"/>
          <xsd:enumeration value="Information Notice"/>
          <xsd:enumeration value="Issue Paper"/>
          <xsd:enumeration value="Management Report"/>
          <xsd:enumeration value="Meeting Minutes"/>
          <xsd:enumeration value="Memo/Letter"/>
          <xsd:enumeration value="Muster"/>
          <xsd:enumeration value="QFR"/>
          <xsd:enumeration value="Talking Points"/>
          <xsd:enumeration value="Template"/>
          <xsd:enumeration value="User Guides"/>
          <xsd:enumeration value="Comms Admin"/>
        </xsd:restriction>
      </xsd:simpleType>
    </xsd:element>
    <xsd:element name="TypeID" ma:index="11" nillable="true" ma:displayName="TypeID" ma:list="{cc670460-74a8-4d6c-bc2e-6f27443cf32c}" ma:internalName="TypeID" ma:showField="I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Title"/>
        <xsd:element ref="dc:subject" minOccurs="0" maxOccurs="1" ma:index="9"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8F043A-23FF-49A6-A505-53CB18570EA9}">
  <ds:schemaRefs>
    <ds:schemaRef ds:uri="http://schemas.microsoft.com/office/2006/metadata/customXsn"/>
  </ds:schemaRefs>
</ds:datastoreItem>
</file>

<file path=customXml/itemProps2.xml><?xml version="1.0" encoding="utf-8"?>
<ds:datastoreItem xmlns:ds="http://schemas.openxmlformats.org/officeDocument/2006/customXml" ds:itemID="{F230B306-C396-4486-AC8A-4349937C10C4}">
  <ds:schemaRefs>
    <ds:schemaRef ds:uri="http://purl.org/dc/term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a12b287f-4bfc-4381-8e93-f05b4cbea68a"/>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98BB99D-976D-48C6-B0F2-613469436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2b287f-4bfc-4381-8e93-f05b4cbea6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801A0BE-C0FA-4326-9014-569F7DAE28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16480</TotalTime>
  <Words>2621</Words>
  <Application>Microsoft Office PowerPoint</Application>
  <PresentationFormat>On-screen Show (4:3)</PresentationFormat>
  <Paragraphs>311</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Office Theme</vt:lpstr>
      <vt:lpstr>International Trade Club of Chicago</vt:lpstr>
      <vt:lpstr>PowerPoint Presentation</vt:lpstr>
      <vt:lpstr>PowerPoint Presentation</vt:lpstr>
      <vt:lpstr>Key Dates for ACE Transition</vt:lpstr>
      <vt:lpstr>ACE Remaining Deployments</vt:lpstr>
      <vt:lpstr>ACE Progress</vt:lpstr>
      <vt:lpstr>ACE at a Glance: Estimated Data for August 2015</vt:lpstr>
      <vt:lpstr>Getting Started with ACE</vt:lpstr>
      <vt:lpstr>ACE: EDI v Portal</vt:lpstr>
      <vt:lpstr>Benefits of Filing with ACE</vt:lpstr>
      <vt:lpstr>Partner Government Agencies</vt:lpstr>
      <vt:lpstr>ACE Resources</vt:lpstr>
      <vt:lpstr>ACE on CBP.gov</vt:lpstr>
      <vt:lpstr>PowerPoint Presentation</vt:lpstr>
    </vt:vector>
  </TitlesOfParts>
  <Company>U.S. Customs &amp; Border Protection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ACE Briefing Template</dc:title>
  <dc:creator>MOUSER, DAVID J (CTR)</dc:creator>
  <cp:lastModifiedBy>MUELLNER, KENNETH</cp:lastModifiedBy>
  <cp:revision>219</cp:revision>
  <cp:lastPrinted>2015-09-16T17:02:54Z</cp:lastPrinted>
  <dcterms:created xsi:type="dcterms:W3CDTF">2014-10-07T14:12:01Z</dcterms:created>
  <dcterms:modified xsi:type="dcterms:W3CDTF">2015-10-16T15:30:04Z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0x010100BAAB9CB2EFE00B41A660981C6BD1B1F8</vt:lpwstr>
  </property>
</Properties>
</file>