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6/9/2021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6/9/2021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bfa.org/events/goods-returned-temporary-imports-under-bonds-warehouse-entries-and-ft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3429000"/>
            <a:ext cx="7008574" cy="1368426"/>
          </a:xfrm>
        </p:spPr>
        <p:txBody>
          <a:bodyPr>
            <a:normAutofit fontScale="90000"/>
          </a:bodyPr>
          <a:lstStyle/>
          <a:p>
            <a:br>
              <a:rPr lang="en-US" sz="1800" b="1" i="0" strike="noStrike" cap="all" dirty="0">
                <a:solidFill>
                  <a:srgbClr val="2E6CA5"/>
                </a:solidFill>
                <a:effectLst/>
                <a:latin typeface="Arial Black" panose="020B0A04020102020204" pitchFamily="34" charset="0"/>
                <a:hlinkClick r:id="rId3"/>
              </a:rPr>
            </a:br>
            <a:br>
              <a:rPr lang="en-US" sz="1800" b="1" i="0" strike="noStrike" cap="all" dirty="0">
                <a:solidFill>
                  <a:srgbClr val="2E6CA5"/>
                </a:solidFill>
                <a:effectLst/>
                <a:latin typeface="Arial Black" panose="020B0A04020102020204" pitchFamily="34" charset="0"/>
                <a:hlinkClick r:id="rId3"/>
              </a:rPr>
            </a:br>
            <a:br>
              <a:rPr lang="en-US" sz="1800" b="1" i="0" strike="noStrike" cap="all" dirty="0">
                <a:solidFill>
                  <a:srgbClr val="2E6CA5"/>
                </a:solidFill>
                <a:effectLst/>
                <a:latin typeface="Arial Black" panose="020B0A04020102020204" pitchFamily="34" charset="0"/>
                <a:hlinkClick r:id="rId3"/>
              </a:rPr>
            </a:br>
            <a:r>
              <a:rPr lang="en-US" sz="1800" b="1" i="0" strike="noStrike" cap="all" dirty="0">
                <a:solidFill>
                  <a:srgbClr val="2E6CA5"/>
                </a:solidFill>
                <a:effectLst/>
                <a:latin typeface="Arial Black" panose="020B0A04020102020204" pitchFamily="34" charset="0"/>
                <a:hlinkClick r:id="rId3"/>
              </a:rPr>
              <a:t>GOODS RETURNED / TEMPORARY IMPORTS UNDER BONDS / WAREHOUSE ENTRIES AND FTZ.</a:t>
            </a:r>
            <a:br>
              <a:rPr lang="en-US" b="1" i="0" cap="all" dirty="0">
                <a:solidFill>
                  <a:srgbClr val="222222"/>
                </a:solidFill>
                <a:effectLst/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June 9,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310C2-AA3E-430B-BDD7-2D51FC1270E9}"/>
              </a:ext>
            </a:extLst>
          </p:cNvPr>
          <p:cNvSpPr txBox="1"/>
          <p:nvPr/>
        </p:nvSpPr>
        <p:spPr>
          <a:xfrm>
            <a:off x="7999412" y="1066800"/>
            <a:ext cx="18473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180B366-7C4E-40F1-9441-8063B7F55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12" y="76200"/>
            <a:ext cx="3886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Everyone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Goods Returned 9801.00.10</a:t>
            </a:r>
          </a:p>
          <a:p>
            <a:pPr lvl="1"/>
            <a:r>
              <a:rPr lang="en-US" dirty="0"/>
              <a:t>U.S Country of Origin </a:t>
            </a:r>
          </a:p>
          <a:p>
            <a:pPr lvl="1"/>
            <a:r>
              <a:rPr lang="en-US" dirty="0"/>
              <a:t>Other Countries</a:t>
            </a:r>
          </a:p>
          <a:p>
            <a:r>
              <a:rPr lang="en-US" dirty="0"/>
              <a:t>Warrantee Returns 9802.00.40 through 9802.00.60</a:t>
            </a:r>
          </a:p>
          <a:p>
            <a:pPr lvl="1"/>
            <a:r>
              <a:rPr lang="en-US" b="0" i="0" u="none" strike="noStrike" baseline="0" dirty="0">
                <a:latin typeface="Helvetica" panose="020B0604020202030204" pitchFamily="34" charset="0"/>
              </a:rPr>
              <a:t>Articles repaired, altered, processed or otherwise changed in condition abroad</a:t>
            </a:r>
            <a:endParaRPr lang="en-US" dirty="0"/>
          </a:p>
          <a:p>
            <a:r>
              <a:rPr lang="en-US" dirty="0"/>
              <a:t>T.I.B. </a:t>
            </a:r>
          </a:p>
          <a:p>
            <a:r>
              <a:rPr lang="en-US" dirty="0"/>
              <a:t>Warehouse Entries</a:t>
            </a:r>
          </a:p>
          <a:p>
            <a:r>
              <a:rPr lang="en-US" dirty="0"/>
              <a:t>FTZ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Goods Returned 9801.00.10</a:t>
            </a:r>
          </a:p>
          <a:p>
            <a:endParaRPr lang="en-US" sz="4800" dirty="0"/>
          </a:p>
          <a:p>
            <a:pPr lvl="1"/>
            <a:r>
              <a:rPr lang="en-US" sz="4800" dirty="0"/>
              <a:t>U.S Country of Origin </a:t>
            </a:r>
          </a:p>
          <a:p>
            <a:pPr lvl="1"/>
            <a:r>
              <a:rPr lang="en-US" sz="4800" dirty="0"/>
              <a:t>Other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latin typeface="+mj-lt"/>
              </a:rPr>
              <a:t>Warrantee Returns 9802.00.40 through 9802.00.60</a:t>
            </a:r>
          </a:p>
          <a:p>
            <a:endParaRPr lang="en-US" sz="4800" dirty="0">
              <a:latin typeface="+mj-lt"/>
            </a:endParaRPr>
          </a:p>
          <a:p>
            <a:pPr lvl="1"/>
            <a:r>
              <a:rPr lang="en-US" sz="4800" b="0" i="0" u="none" strike="noStrike" baseline="0" dirty="0">
                <a:latin typeface="+mj-lt"/>
              </a:rPr>
              <a:t>Articles repaired, altered, processed or otherwise changed in condition abroad</a:t>
            </a:r>
            <a:endParaRPr lang="en-US" sz="4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457200"/>
            <a:ext cx="10157354" cy="5715000"/>
          </a:xfrm>
        </p:spPr>
        <p:txBody>
          <a:bodyPr>
            <a:noAutofit/>
          </a:bodyPr>
          <a:lstStyle/>
          <a:p>
            <a:r>
              <a:rPr lang="en-US" sz="3200" dirty="0"/>
              <a:t>T.I.B. Temporary Import Bond </a:t>
            </a:r>
          </a:p>
          <a:p>
            <a:pPr lvl="1"/>
            <a:r>
              <a:rPr lang="en-US" sz="3200" dirty="0"/>
              <a:t>9813.00</a:t>
            </a:r>
          </a:p>
          <a:p>
            <a:pPr lvl="1"/>
            <a:r>
              <a:rPr lang="en-US" sz="3200" dirty="0"/>
              <a:t>Fit the description</a:t>
            </a:r>
          </a:p>
          <a:p>
            <a:pPr lvl="1"/>
            <a:r>
              <a:rPr lang="en-US" sz="3200" dirty="0"/>
              <a:t>Letter explaining the process</a:t>
            </a:r>
          </a:p>
          <a:p>
            <a:pPr lvl="1"/>
            <a:r>
              <a:rPr lang="en-US" sz="3200" dirty="0"/>
              <a:t>One Year</a:t>
            </a:r>
          </a:p>
          <a:p>
            <a:pPr lvl="1"/>
            <a:r>
              <a:rPr lang="en-US" sz="3200" dirty="0"/>
              <a:t>Extensions 2 x One Year</a:t>
            </a:r>
          </a:p>
          <a:p>
            <a:pPr algn="l"/>
            <a:r>
              <a:rPr lang="en-US" sz="3200" dirty="0"/>
              <a:t>9813.00.75 </a:t>
            </a:r>
            <a:r>
              <a:rPr lang="fr-FR" sz="3200" b="0" i="0" u="none" strike="noStrike" baseline="0" dirty="0">
                <a:latin typeface="+mj-lt"/>
              </a:rPr>
              <a:t>Automobiles, automobile </a:t>
            </a:r>
            <a:r>
              <a:rPr lang="fr-FR" sz="3200" b="0" i="0" u="none" strike="noStrike" baseline="0" dirty="0" err="1">
                <a:latin typeface="+mj-lt"/>
              </a:rPr>
              <a:t>chassis</a:t>
            </a:r>
            <a:r>
              <a:rPr lang="fr-FR" sz="3200" b="0" i="0" u="none" strike="noStrike" baseline="0" dirty="0">
                <a:latin typeface="+mj-lt"/>
              </a:rPr>
              <a:t>, automobile bodies, </a:t>
            </a:r>
            <a:r>
              <a:rPr lang="fr-FR" sz="3200" b="0" i="0" u="none" strike="noStrike" baseline="0" dirty="0" err="1">
                <a:latin typeface="+mj-lt"/>
              </a:rPr>
              <a:t>cutaway</a:t>
            </a:r>
            <a:r>
              <a:rPr lang="fr-FR" sz="3200" b="0" i="0" u="none" strike="noStrike" baseline="0" dirty="0">
                <a:latin typeface="+mj-lt"/>
              </a:rPr>
              <a:t> </a:t>
            </a:r>
            <a:r>
              <a:rPr lang="en-US" sz="3200" b="0" i="0" u="none" strike="noStrike" baseline="0" dirty="0">
                <a:latin typeface="+mj-lt"/>
              </a:rPr>
              <a:t>portions of any of the foregoing and parts for any of the foregoing, finished, unfinished or cutaway, when intended solely for show purposes.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685800"/>
            <a:ext cx="10157354" cy="5486400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Warehouse Entries</a:t>
            </a:r>
          </a:p>
          <a:p>
            <a:endParaRPr lang="en-US" sz="4800" dirty="0"/>
          </a:p>
          <a:p>
            <a:pPr lvl="1"/>
            <a:r>
              <a:rPr lang="en-US" sz="4800" dirty="0"/>
              <a:t>Entry Types </a:t>
            </a:r>
          </a:p>
          <a:p>
            <a:pPr lvl="2"/>
            <a:r>
              <a:rPr lang="en-US" sz="4800" dirty="0"/>
              <a:t>21 Warehouse Entry</a:t>
            </a:r>
          </a:p>
          <a:p>
            <a:pPr lvl="2"/>
            <a:r>
              <a:rPr lang="en-US" sz="4800" dirty="0"/>
              <a:t>22 Re-Warehouse Entry</a:t>
            </a:r>
          </a:p>
          <a:p>
            <a:pPr lvl="2"/>
            <a:r>
              <a:rPr lang="en-US" sz="4800" dirty="0"/>
              <a:t>31, 32, 34 and 38 Warehouse Withdrawals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FTZ – Foreign Trade Zones</a:t>
            </a:r>
          </a:p>
          <a:p>
            <a:endParaRPr lang="en-US" sz="4800" dirty="0"/>
          </a:p>
          <a:p>
            <a:pPr lvl="1"/>
            <a:r>
              <a:rPr lang="en-US" sz="4800" dirty="0"/>
              <a:t>214</a:t>
            </a:r>
          </a:p>
          <a:p>
            <a:pPr lvl="1"/>
            <a:r>
              <a:rPr lang="en-US" sz="4800" dirty="0"/>
              <a:t>Weekly </a:t>
            </a:r>
            <a:r>
              <a:rPr lang="en-US" sz="4800" dirty="0" err="1"/>
              <a:t>Withdrawl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43000"/>
            <a:ext cx="10157354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Action Button: Help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697ED67-3DC2-46EA-A781-37B590A6F055}"/>
              </a:ext>
            </a:extLst>
          </p:cNvPr>
          <p:cNvSpPr/>
          <p:nvPr/>
        </p:nvSpPr>
        <p:spPr>
          <a:xfrm>
            <a:off x="5027612" y="2057400"/>
            <a:ext cx="2667000" cy="1728216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{1C801E76-EF51-46DD-B798-F891EB34C5E8}tf03460507_win32</Template>
  <TotalTime>28</TotalTime>
  <Words>181</Words>
  <Application>Microsoft Office PowerPoint</Application>
  <PresentationFormat>Custom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Century Gothic</vt:lpstr>
      <vt:lpstr>Helvetica</vt:lpstr>
      <vt:lpstr>Class open house presentation</vt:lpstr>
      <vt:lpstr>   GOODS RETURNED / TEMPORARY IMPORTS UNDER BONDS / WAREHOUSE ENTRIES AND FTZ. </vt:lpstr>
      <vt:lpstr>Welcome Everyone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GOODS RETURNED / TEMPORARY IMPORTS UNDER BONDS / WAREHOUSE ENTRIES AND FTZ. </dc:title>
  <dc:creator>Merit Tremper</dc:creator>
  <cp:lastModifiedBy>Merit Tremper</cp:lastModifiedBy>
  <cp:revision>8</cp:revision>
  <dcterms:created xsi:type="dcterms:W3CDTF">2021-06-09T18:06:56Z</dcterms:created>
  <dcterms:modified xsi:type="dcterms:W3CDTF">2021-06-09T18:35:08Z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