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5"/>
  </p:sldMasterIdLst>
  <p:notesMasterIdLst>
    <p:notesMasterId r:id="rId26"/>
  </p:notesMasterIdLst>
  <p:sldIdLst>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1" id="{E2231DAF-E185-B84D-BB34-16129F4E3AE1}">
          <p14:sldIdLst>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9"/>
    <p:restoredTop sz="97379"/>
  </p:normalViewPr>
  <p:slideViewPr>
    <p:cSldViewPr snapToGrid="0" snapToObjects="1">
      <p:cViewPr varScale="1">
        <p:scale>
          <a:sx n="111" d="100"/>
          <a:sy n="111" d="100"/>
        </p:scale>
        <p:origin x="16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7423B-3788-574A-90D4-9831C560EBA6}" type="datetimeFigureOut">
              <a:rPr lang="en-US" smtClean="0"/>
              <a:t>10/2/2019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F53AD-C8B8-3A44-947F-26257E527410}" type="slidenum">
              <a:rPr lang="en-US" smtClean="0"/>
              <a:t>‹#›</a:t>
            </a:fld>
            <a:endParaRPr lang="en-US"/>
          </a:p>
        </p:txBody>
      </p:sp>
    </p:spTree>
    <p:extLst>
      <p:ext uri="{BB962C8B-B14F-4D97-AF65-F5344CB8AC3E}">
        <p14:creationId xmlns:p14="http://schemas.microsoft.com/office/powerpoint/2010/main" val="45268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Graphics">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504" y="339344"/>
            <a:ext cx="2749724" cy="695960"/>
          </a:xfrm>
          <a:prstGeom prst="rect">
            <a:avLst/>
          </a:prstGeom>
        </p:spPr>
      </p:pic>
      <p:sp>
        <p:nvSpPr>
          <p:cNvPr id="5" name="TextBox 4"/>
          <p:cNvSpPr txBox="1"/>
          <p:nvPr userDrawn="1"/>
        </p:nvSpPr>
        <p:spPr>
          <a:xfrm>
            <a:off x="1133856" y="5981794"/>
            <a:ext cx="5618480" cy="515526"/>
          </a:xfrm>
          <a:prstGeom prst="rect">
            <a:avLst/>
          </a:prstGeom>
          <a:noFill/>
        </p:spPr>
        <p:txBody>
          <a:bodyPr wrap="square" rtlCol="0">
            <a:spAutoFit/>
          </a:bodyPr>
          <a:lstStyle/>
          <a:p>
            <a:r>
              <a:rPr lang="en-US" sz="1100" b="1" dirty="0" smtClean="0">
                <a:solidFill>
                  <a:schemeClr val="tx2"/>
                </a:solidFill>
                <a:latin typeface="Georgia" charset="0"/>
                <a:ea typeface="Georgia" charset="0"/>
                <a:cs typeface="Georgia" charset="0"/>
              </a:rPr>
              <a:t>U.S. Department of Justice </a:t>
            </a:r>
          </a:p>
          <a:p>
            <a:pPr>
              <a:lnSpc>
                <a:spcPct val="150000"/>
              </a:lnSpc>
            </a:pPr>
            <a:r>
              <a:rPr lang="en-US" sz="1100" dirty="0" smtClean="0">
                <a:solidFill>
                  <a:schemeClr val="tx1">
                    <a:lumMod val="65000"/>
                    <a:lumOff val="35000"/>
                  </a:schemeClr>
                </a:solidFill>
                <a:latin typeface="Georgia" charset="0"/>
                <a:ea typeface="Georgia" charset="0"/>
                <a:cs typeface="Georgia" charset="0"/>
              </a:rPr>
              <a:t>Bureau of Alcohol, Tobacco, Firearms and Explosives</a:t>
            </a:r>
            <a:endParaRPr lang="en-US" sz="1100" dirty="0">
              <a:solidFill>
                <a:schemeClr val="tx1">
                  <a:lumMod val="65000"/>
                  <a:lumOff val="35000"/>
                </a:schemeClr>
              </a:solidFill>
              <a:latin typeface="Georgia" charset="0"/>
              <a:ea typeface="Georgia" charset="0"/>
              <a:cs typeface="Georgia" charset="0"/>
            </a:endParaRPr>
          </a:p>
        </p:txBody>
      </p:sp>
      <p:sp>
        <p:nvSpPr>
          <p:cNvPr id="7" name="TextBox 6"/>
          <p:cNvSpPr txBox="1"/>
          <p:nvPr userDrawn="1"/>
        </p:nvSpPr>
        <p:spPr>
          <a:xfrm>
            <a:off x="7699248" y="269044"/>
            <a:ext cx="1087862" cy="276999"/>
          </a:xfrm>
          <a:prstGeom prst="rect">
            <a:avLst/>
          </a:prstGeom>
          <a:noFill/>
        </p:spPr>
        <p:txBody>
          <a:bodyPr wrap="none" rtlCol="0">
            <a:spAutoFit/>
          </a:bodyPr>
          <a:lstStyle/>
          <a:p>
            <a:r>
              <a:rPr lang="en-US" sz="1200" b="1" dirty="0" err="1" smtClean="0">
                <a:solidFill>
                  <a:schemeClr val="bg1">
                    <a:lumMod val="75000"/>
                  </a:schemeClr>
                </a:solidFill>
                <a:latin typeface="Arial" charset="0"/>
                <a:ea typeface="Arial" charset="0"/>
                <a:cs typeface="Arial" charset="0"/>
              </a:rPr>
              <a:t>www.atf.gov</a:t>
            </a:r>
            <a:endParaRPr lang="en-US" sz="1200" b="1" dirty="0">
              <a:solidFill>
                <a:schemeClr val="bg1">
                  <a:lumMod val="75000"/>
                </a:schemeClr>
              </a:solidFill>
              <a:latin typeface="Arial" charset="0"/>
              <a:ea typeface="Arial" charset="0"/>
              <a:cs typeface="Arial" charset="0"/>
            </a:endParaRPr>
          </a:p>
        </p:txBody>
      </p:sp>
      <p:sp>
        <p:nvSpPr>
          <p:cNvPr id="13" name="Title 10"/>
          <p:cNvSpPr>
            <a:spLocks noGrp="1"/>
          </p:cNvSpPr>
          <p:nvPr>
            <p:ph type="title" hasCustomPrompt="1"/>
          </p:nvPr>
        </p:nvSpPr>
        <p:spPr>
          <a:xfrm>
            <a:off x="457200" y="2108718"/>
            <a:ext cx="8229600" cy="769441"/>
          </a:xfrm>
        </p:spPr>
        <p:txBody>
          <a:bodyPr anchor="t" anchorCtr="0">
            <a:spAutoFit/>
          </a:bodyPr>
          <a:lstStyle/>
          <a:p>
            <a:r>
              <a:rPr lang="en-US" dirty="0" smtClean="0"/>
              <a:t>Click to edit Master Title</a:t>
            </a:r>
            <a:endParaRPr lang="en-US" dirty="0"/>
          </a:p>
        </p:txBody>
      </p:sp>
      <p:sp>
        <p:nvSpPr>
          <p:cNvPr id="19" name="Text Placeholder 18"/>
          <p:cNvSpPr>
            <a:spLocks noGrp="1"/>
          </p:cNvSpPr>
          <p:nvPr>
            <p:ph type="body" sz="quarter" idx="11" hasCustomPrompt="1"/>
          </p:nvPr>
        </p:nvSpPr>
        <p:spPr>
          <a:xfrm>
            <a:off x="457200" y="3060700"/>
            <a:ext cx="8229600" cy="941388"/>
          </a:xfrm>
        </p:spPr>
        <p:txBody>
          <a:bodyPr/>
          <a:lstStyle>
            <a:lvl1pPr marL="0" indent="0">
              <a:buFontTx/>
              <a:buNone/>
              <a:defRPr>
                <a:solidFill>
                  <a:schemeClr val="bg1">
                    <a:lumMod val="50000"/>
                  </a:schemeClr>
                </a:solidFill>
              </a:defRPr>
            </a:lvl1pPr>
          </a:lstStyle>
          <a:p>
            <a:pPr lvl="0"/>
            <a:r>
              <a:rPr lang="en-US" dirty="0" smtClean="0"/>
              <a:t>Click to edit Master Subtitle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2920" y="5893227"/>
            <a:ext cx="603504" cy="604093"/>
          </a:xfrm>
          <a:prstGeom prst="rect">
            <a:avLst/>
          </a:prstGeom>
        </p:spPr>
      </p:pic>
    </p:spTree>
    <p:extLst>
      <p:ext uri="{BB962C8B-B14F-4D97-AF65-F5344CB8AC3E}">
        <p14:creationId xmlns:p14="http://schemas.microsoft.com/office/powerpoint/2010/main" val="8004881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title Section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86279"/>
            <a:ext cx="8257032" cy="537608"/>
          </a:xfrm>
        </p:spPr>
        <p:txBody>
          <a:bodyPr/>
          <a:lstStyle>
            <a:lvl1pPr marL="0" indent="0" algn="l">
              <a:buNone/>
              <a:defRPr sz="2800"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itle 1"/>
          <p:cNvSpPr>
            <a:spLocks noGrp="1"/>
          </p:cNvSpPr>
          <p:nvPr>
            <p:ph type="ctrTitle"/>
          </p:nvPr>
        </p:nvSpPr>
        <p:spPr>
          <a:xfrm>
            <a:off x="457200" y="993101"/>
            <a:ext cx="8257032" cy="804598"/>
          </a:xfrm>
        </p:spPr>
        <p:txBody>
          <a:bodyPr/>
          <a:lstStyle>
            <a:lvl1pPr algn="l" fontAlgn="t">
              <a:defRPr sz="3600" baseline="0">
                <a:solidFill>
                  <a:srgbClr val="1F497D"/>
                </a:solidFill>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p>
            <a:fld id="{F7896826-CDBA-1A46-B0EC-62F09D5C8023}"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061" y="296601"/>
            <a:ext cx="1825171" cy="463835"/>
          </a:xfrm>
          <a:prstGeom prst="rect">
            <a:avLst/>
          </a:prstGeom>
        </p:spPr>
      </p:pic>
    </p:spTree>
    <p:extLst>
      <p:ext uri="{BB962C8B-B14F-4D97-AF65-F5344CB8AC3E}">
        <p14:creationId xmlns:p14="http://schemas.microsoft.com/office/powerpoint/2010/main" val="17598911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284"/>
            <a:ext cx="8229600" cy="3877056"/>
          </a:xfrm>
        </p:spPr>
        <p:txBody>
          <a:bodyPr/>
          <a:lstStyle>
            <a:lvl1pPr>
              <a:defRPr sz="2800"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6"/>
          <p:cNvSpPr>
            <a:spLocks noGrp="1"/>
          </p:cNvSpPr>
          <p:nvPr>
            <p:ph type="title"/>
          </p:nvPr>
        </p:nvSpPr>
        <p:spPr>
          <a:xfrm>
            <a:off x="457200" y="1016951"/>
            <a:ext cx="8229600" cy="717413"/>
          </a:xfrm>
        </p:spPr>
        <p:txBody>
          <a:bodyPr>
            <a:normAutofit/>
          </a:bodyPr>
          <a:lstStyle>
            <a:lvl1pPr algn="l">
              <a:defRPr sz="3600" baseline="0">
                <a:solidFill>
                  <a:schemeClr val="tx2"/>
                </a:solidFill>
              </a:defRPr>
            </a:lvl1pPr>
          </a:lstStyle>
          <a:p>
            <a:r>
              <a:rPr lang="en-US" smtClean="0"/>
              <a:t>Click to edit Master title style</a:t>
            </a:r>
            <a:endParaRPr lang="en-US" dirty="0"/>
          </a:p>
        </p:txBody>
      </p:sp>
      <p:sp>
        <p:nvSpPr>
          <p:cNvPr id="2" name="Slide Number Placeholder 1"/>
          <p:cNvSpPr>
            <a:spLocks noGrp="1"/>
          </p:cNvSpPr>
          <p:nvPr>
            <p:ph type="sldNum" sz="quarter" idx="10"/>
          </p:nvPr>
        </p:nvSpPr>
        <p:spPr/>
        <p:txBody>
          <a:bodyPr/>
          <a:lstStyle/>
          <a:p>
            <a:fld id="{F7896826-CDBA-1A46-B0EC-62F09D5C8023}"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061" y="296601"/>
            <a:ext cx="1825171" cy="463835"/>
          </a:xfrm>
          <a:prstGeom prst="rect">
            <a:avLst/>
          </a:prstGeom>
        </p:spPr>
      </p:pic>
    </p:spTree>
    <p:extLst>
      <p:ext uri="{BB962C8B-B14F-4D97-AF65-F5344CB8AC3E}">
        <p14:creationId xmlns:p14="http://schemas.microsoft.com/office/powerpoint/2010/main" val="11974475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and Long Content">
    <p:spTree>
      <p:nvGrpSpPr>
        <p:cNvPr id="1" name=""/>
        <p:cNvGrpSpPr/>
        <p:nvPr/>
      </p:nvGrpSpPr>
      <p:grpSpPr>
        <a:xfrm>
          <a:off x="0" y="0"/>
          <a:ext cx="0" cy="0"/>
          <a:chOff x="0" y="0"/>
          <a:chExt cx="0" cy="0"/>
        </a:xfrm>
      </p:grpSpPr>
      <p:sp>
        <p:nvSpPr>
          <p:cNvPr id="4" name="Subtitle 2"/>
          <p:cNvSpPr>
            <a:spLocks noGrp="1"/>
          </p:cNvSpPr>
          <p:nvPr>
            <p:ph type="subTitle" idx="1"/>
          </p:nvPr>
        </p:nvSpPr>
        <p:spPr>
          <a:xfrm>
            <a:off x="457200" y="1137523"/>
            <a:ext cx="8202168" cy="537608"/>
          </a:xfrm>
        </p:spPr>
        <p:txBody>
          <a:bodyPr/>
          <a:lstStyle>
            <a:lvl1pPr marL="0" indent="0" algn="l">
              <a:buNone/>
              <a:defRPr sz="2800"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1"/>
          </p:nvPr>
        </p:nvSpPr>
        <p:spPr>
          <a:xfrm>
            <a:off x="457200" y="1764855"/>
            <a:ext cx="8202168" cy="3767265"/>
          </a:xfrm>
        </p:spPr>
        <p:txBody>
          <a:bodyPr numCol="1">
            <a:normAutofit/>
          </a:bodyPr>
          <a:lstStyle>
            <a:lvl1pPr marL="0" indent="0">
              <a:buNone/>
              <a:defRPr sz="2000"/>
            </a:lvl1pPr>
          </a:lstStyle>
          <a:p>
            <a:pPr lvl="0"/>
            <a:r>
              <a:rPr lang="en-US" smtClean="0"/>
              <a:t>Click to edit Master text styles</a:t>
            </a:r>
          </a:p>
        </p:txBody>
      </p:sp>
      <p:sp>
        <p:nvSpPr>
          <p:cNvPr id="10" name="Slide Number Placeholder 9"/>
          <p:cNvSpPr>
            <a:spLocks noGrp="1"/>
          </p:cNvSpPr>
          <p:nvPr>
            <p:ph type="sldNum" sz="quarter" idx="12"/>
          </p:nvPr>
        </p:nvSpPr>
        <p:spPr/>
        <p:txBody>
          <a:bodyPr/>
          <a:lstStyle/>
          <a:p>
            <a:fld id="{F7896826-CDBA-1A46-B0EC-62F09D5C8023}"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9061" y="296601"/>
            <a:ext cx="1825171" cy="463835"/>
          </a:xfrm>
          <a:prstGeom prst="rect">
            <a:avLst/>
          </a:prstGeom>
        </p:spPr>
      </p:pic>
    </p:spTree>
    <p:extLst>
      <p:ext uri="{BB962C8B-B14F-4D97-AF65-F5344CB8AC3E}">
        <p14:creationId xmlns:p14="http://schemas.microsoft.com/office/powerpoint/2010/main" val="10475602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4"/>
          </p:nvPr>
        </p:nvSpPr>
        <p:spPr>
          <a:xfrm>
            <a:off x="457200" y="6356350"/>
            <a:ext cx="20574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F7896826-CDBA-1A46-B0EC-62F09D5C8023}" type="slidenum">
              <a:rPr lang="en-US" smtClean="0"/>
              <a:pPr/>
              <a:t>‹#›</a:t>
            </a:fld>
            <a:endParaRPr lang="en-US" dirty="0"/>
          </a:p>
        </p:txBody>
      </p:sp>
      <p:sp>
        <p:nvSpPr>
          <p:cNvPr id="12" name="Footer Placeholder 1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7967060"/>
      </p:ext>
    </p:extLst>
  </p:cSld>
  <p:clrMap bg1="lt1" tx1="dk1" bg2="lt2" tx2="dk2" accent1="accent1" accent2="accent2" accent3="accent3" accent4="accent4" accent5="accent5" accent6="accent6" hlink="hlink" folHlink="folHlink"/>
  <p:sldLayoutIdLst>
    <p:sldLayoutId id="2147483667" r:id="rId1"/>
    <p:sldLayoutId id="2147483663" r:id="rId2"/>
    <p:sldLayoutId id="2147483664" r:id="rId3"/>
    <p:sldLayoutId id="2147483665" r:id="rId4"/>
  </p:sldLayoutIdLst>
  <p:timing>
    <p:tnLst>
      <p:par>
        <p:cTn id="1" dur="indefinite" restart="never" nodeType="tmRoot"/>
      </p:par>
    </p:tnLst>
  </p:timing>
  <p:hf hdr="0" ftr="0" dt="0"/>
  <p:txStyles>
    <p:titleStyle>
      <a:lvl1pPr algn="l"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Imports-Helpdesk@atf.gov"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congress.gov/bill/114th-congress/house-bill/644/text"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cbp.gov/document/guidance/atf-supplemental-guidance-ac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08718"/>
            <a:ext cx="8229600" cy="1200329"/>
          </a:xfrm>
        </p:spPr>
        <p:txBody>
          <a:bodyPr/>
          <a:lstStyle/>
          <a:p>
            <a:pPr algn="ctr"/>
            <a:r>
              <a:rPr lang="en-US" sz="3600" dirty="0" smtClean="0"/>
              <a:t>ATF AND THE PGA MESSAGE SET</a:t>
            </a:r>
            <a:br>
              <a:rPr lang="en-US" sz="3600" dirty="0" smtClean="0"/>
            </a:br>
            <a:endParaRPr lang="en-US" sz="3600" dirty="0"/>
          </a:p>
        </p:txBody>
      </p:sp>
      <p:sp>
        <p:nvSpPr>
          <p:cNvPr id="3" name="Text Placeholder 2"/>
          <p:cNvSpPr>
            <a:spLocks noGrp="1"/>
          </p:cNvSpPr>
          <p:nvPr>
            <p:ph type="body" sz="quarter" idx="11"/>
          </p:nvPr>
        </p:nvSpPr>
        <p:spPr/>
        <p:txBody>
          <a:bodyPr>
            <a:normAutofit fontScale="70000" lnSpcReduction="20000"/>
          </a:bodyPr>
          <a:lstStyle/>
          <a:p>
            <a:pPr algn="ctr"/>
            <a:r>
              <a:rPr lang="en-US" dirty="0" smtClean="0"/>
              <a:t>Desiree M. Dickinson</a:t>
            </a:r>
          </a:p>
          <a:p>
            <a:pPr algn="ctr"/>
            <a:r>
              <a:rPr lang="en-US" dirty="0" smtClean="0"/>
              <a:t>Industry Liaison/ Firearms and Explosives Imports Branch </a:t>
            </a:r>
            <a:endParaRPr lang="en-US" dirty="0"/>
          </a:p>
        </p:txBody>
      </p:sp>
    </p:spTree>
    <p:extLst>
      <p:ext uri="{BB962C8B-B14F-4D97-AF65-F5344CB8AC3E}">
        <p14:creationId xmlns:p14="http://schemas.microsoft.com/office/powerpoint/2010/main" val="57354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ATF has provided CBP with Business Rules for each of the product types that ATF regulates for permanent import.  Those product types and their corresponding codes may be found on page 26 of the Supplemental Guidance for ACE.  </a:t>
            </a:r>
          </a:p>
          <a:p>
            <a:pPr marL="0" indent="0">
              <a:buNone/>
            </a:pPr>
            <a:endParaRPr lang="en-US" sz="2400" dirty="0"/>
          </a:p>
          <a:p>
            <a:pPr marL="0" indent="0">
              <a:buNone/>
            </a:pPr>
            <a:r>
              <a:rPr lang="en-US" sz="2400" dirty="0" smtClean="0"/>
              <a:t>For example, the business rule for a pistol (PI) (PG10) states that the following is required for import:</a:t>
            </a:r>
            <a:endParaRPr lang="en-US" sz="2400" dirty="0"/>
          </a:p>
        </p:txBody>
      </p:sp>
      <p:sp>
        <p:nvSpPr>
          <p:cNvPr id="3" name="Title 2"/>
          <p:cNvSpPr>
            <a:spLocks noGrp="1"/>
          </p:cNvSpPr>
          <p:nvPr>
            <p:ph type="title"/>
          </p:nvPr>
        </p:nvSpPr>
        <p:spPr/>
        <p:txBody>
          <a:bodyPr>
            <a:normAutofit/>
          </a:bodyPr>
          <a:lstStyle/>
          <a:p>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10</a:t>
            </a:fld>
            <a:endParaRPr lang="en-US" dirty="0"/>
          </a:p>
        </p:txBody>
      </p:sp>
    </p:spTree>
    <p:extLst>
      <p:ext uri="{BB962C8B-B14F-4D97-AF65-F5344CB8AC3E}">
        <p14:creationId xmlns:p14="http://schemas.microsoft.com/office/powerpoint/2010/main" val="2979891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4837" y="1981175"/>
            <a:ext cx="8229600" cy="3877056"/>
          </a:xfrm>
        </p:spPr>
        <p:txBody>
          <a:bodyPr>
            <a:normAutofit/>
          </a:bodyPr>
          <a:lstStyle/>
          <a:p>
            <a:r>
              <a:rPr lang="en-US" sz="2400" dirty="0" smtClean="0"/>
              <a:t>FFL (AT2)</a:t>
            </a:r>
          </a:p>
          <a:p>
            <a:r>
              <a:rPr lang="en-US" sz="2400" dirty="0" smtClean="0"/>
              <a:t>AECA (AT5)</a:t>
            </a:r>
          </a:p>
          <a:p>
            <a:r>
              <a:rPr lang="en-US" sz="2400" dirty="0" smtClean="0"/>
              <a:t>Form 6 (AT4)</a:t>
            </a:r>
          </a:p>
          <a:p>
            <a:endParaRPr lang="en-US" sz="2400" dirty="0" smtClean="0"/>
          </a:p>
          <a:p>
            <a:pPr marL="0" indent="0">
              <a:buNone/>
            </a:pPr>
            <a:r>
              <a:rPr lang="en-US" sz="2400" dirty="0" smtClean="0"/>
              <a:t>The import of a magazine (MAG) (PG10) would require:</a:t>
            </a:r>
          </a:p>
          <a:p>
            <a:r>
              <a:rPr lang="en-US" sz="2400" dirty="0" smtClean="0"/>
              <a:t>AECA (AT5)</a:t>
            </a:r>
          </a:p>
          <a:p>
            <a:r>
              <a:rPr lang="en-US" sz="2400" dirty="0" smtClean="0"/>
              <a:t>Form 6 (AT4)</a:t>
            </a:r>
            <a:endParaRPr lang="en-US" sz="2400"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11</a:t>
            </a:fld>
            <a:endParaRPr lang="en-US" dirty="0"/>
          </a:p>
        </p:txBody>
      </p:sp>
    </p:spTree>
    <p:extLst>
      <p:ext uri="{BB962C8B-B14F-4D97-AF65-F5344CB8AC3E}">
        <p14:creationId xmlns:p14="http://schemas.microsoft.com/office/powerpoint/2010/main" val="1710379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Common mistakes in the PGA message set include:</a:t>
            </a:r>
          </a:p>
          <a:p>
            <a:r>
              <a:rPr lang="en-US" sz="2400" u="sng" dirty="0" smtClean="0"/>
              <a:t>Using an expired FFL  </a:t>
            </a:r>
            <a:r>
              <a:rPr lang="en-US" sz="2400" dirty="0" smtClean="0"/>
              <a:t>(an FFL may have renewed during the period of validity of the permit.  You should use the renewed FFL number even if the expired number is on the pdf of the Form 6.  The message set validates against the database, which will have been updated with the renewed number).</a:t>
            </a:r>
          </a:p>
          <a:p>
            <a:endParaRPr lang="en-US" dirty="0"/>
          </a:p>
          <a:p>
            <a:pPr marL="0" indent="0">
              <a:buNone/>
            </a:pPr>
            <a:endParaRPr lang="en-US"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12</a:t>
            </a:fld>
            <a:endParaRPr lang="en-US" dirty="0"/>
          </a:p>
        </p:txBody>
      </p:sp>
    </p:spTree>
    <p:extLst>
      <p:ext uri="{BB962C8B-B14F-4D97-AF65-F5344CB8AC3E}">
        <p14:creationId xmlns:p14="http://schemas.microsoft.com/office/powerpoint/2010/main" val="320976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u="sng" dirty="0" smtClean="0"/>
              <a:t>Using an expired AECA registration number </a:t>
            </a:r>
            <a:r>
              <a:rPr lang="en-US" sz="2400" dirty="0" smtClean="0"/>
              <a:t>(</a:t>
            </a:r>
            <a:r>
              <a:rPr lang="en-US" sz="2400" dirty="0"/>
              <a:t>an </a:t>
            </a:r>
            <a:r>
              <a:rPr lang="en-US" sz="2400" dirty="0" smtClean="0"/>
              <a:t>AECA may </a:t>
            </a:r>
            <a:r>
              <a:rPr lang="en-US" sz="2400" dirty="0"/>
              <a:t>have renewed during the period of validity of the permit.  You should use the renewed </a:t>
            </a:r>
            <a:r>
              <a:rPr lang="en-US" sz="2400" dirty="0" smtClean="0"/>
              <a:t>AECA </a:t>
            </a:r>
            <a:r>
              <a:rPr lang="en-US" sz="2400" dirty="0"/>
              <a:t>number even if the expired number is on the pdf of the Form 6.  The message set validates against the database, which will have been updated with the renewed number).</a:t>
            </a:r>
          </a:p>
          <a:p>
            <a:endParaRPr lang="en-US"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13</a:t>
            </a:fld>
            <a:endParaRPr lang="en-US" dirty="0"/>
          </a:p>
        </p:txBody>
      </p:sp>
    </p:spTree>
    <p:extLst>
      <p:ext uri="{BB962C8B-B14F-4D97-AF65-F5344CB8AC3E}">
        <p14:creationId xmlns:p14="http://schemas.microsoft.com/office/powerpoint/2010/main" val="1088350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u="sng" dirty="0" smtClean="0"/>
              <a:t>ATF Permit number in an incorrect format</a:t>
            </a:r>
            <a:r>
              <a:rPr lang="en-US" sz="2400" dirty="0" smtClean="0"/>
              <a:t>.  Permit numbers should be entered as YEARXXXXX.  For example </a:t>
            </a:r>
            <a:r>
              <a:rPr lang="en-US" sz="2400" b="1" dirty="0" smtClean="0"/>
              <a:t>201912345</a:t>
            </a:r>
            <a:r>
              <a:rPr lang="en-US" sz="2400" dirty="0" smtClean="0"/>
              <a:t> not 19-12345 or 2019-12345 or 1912345.  </a:t>
            </a:r>
            <a:endParaRPr lang="en-US" sz="2400"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14</a:t>
            </a:fld>
            <a:endParaRPr lang="en-US" dirty="0"/>
          </a:p>
        </p:txBody>
      </p:sp>
    </p:spTree>
    <p:extLst>
      <p:ext uri="{BB962C8B-B14F-4D97-AF65-F5344CB8AC3E}">
        <p14:creationId xmlns:p14="http://schemas.microsoft.com/office/powerpoint/2010/main" val="106073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u="sng" dirty="0" smtClean="0"/>
              <a:t>Incorrect Category Code</a:t>
            </a:r>
            <a:r>
              <a:rPr lang="en-US" sz="2400" dirty="0" smtClean="0"/>
              <a:t>.  For example, the defense article is listed in our database as launcher parts (LAUP) but the broker enters the code for rocket parts (ROCP).  If your importer uses eforms, the category is printed right on the pdf of the Form 6:</a:t>
            </a:r>
            <a:endParaRPr lang="en-US" sz="2400"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15</a:t>
            </a:fld>
            <a:endParaRPr lang="en-US" dirty="0"/>
          </a:p>
        </p:txBody>
      </p:sp>
    </p:spTree>
    <p:extLst>
      <p:ext uri="{BB962C8B-B14F-4D97-AF65-F5344CB8AC3E}">
        <p14:creationId xmlns:p14="http://schemas.microsoft.com/office/powerpoint/2010/main" val="2278132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57200" y="2838910"/>
            <a:ext cx="8229600" cy="1970754"/>
          </a:xfrm>
          <a:prstGeom prst="rect">
            <a:avLst/>
          </a:prstGeom>
        </p:spPr>
      </p:pic>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16</a:t>
            </a:fld>
            <a:endParaRPr lang="en-US" dirty="0"/>
          </a:p>
        </p:txBody>
      </p:sp>
    </p:spTree>
    <p:extLst>
      <p:ext uri="{BB962C8B-B14F-4D97-AF65-F5344CB8AC3E}">
        <p14:creationId xmlns:p14="http://schemas.microsoft.com/office/powerpoint/2010/main" val="3549795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Under the Description column, it states that this item is a bomb part(s).  If you look up bomb parts in the A.3 table in the Supplemental Guidance for ACE (page 26) the category code for bomb parts is BMP.  </a:t>
            </a:r>
          </a:p>
          <a:p>
            <a:pPr marL="0" indent="0">
              <a:buNone/>
            </a:pPr>
            <a:endParaRPr lang="en-US" sz="2400" dirty="0"/>
          </a:p>
          <a:p>
            <a:pPr marL="0" indent="0">
              <a:buNone/>
            </a:pPr>
            <a:r>
              <a:rPr lang="en-US" sz="2400" dirty="0" smtClean="0"/>
              <a:t>The paper submitted Form 6 will have the descriptor the applicant chose but that is not necessarily what ATF entered into the database and the message set validates off the database.</a:t>
            </a:r>
            <a:endParaRPr lang="en-US" sz="2400"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17</a:t>
            </a:fld>
            <a:endParaRPr lang="en-US" dirty="0"/>
          </a:p>
        </p:txBody>
      </p:sp>
    </p:spTree>
    <p:extLst>
      <p:ext uri="{BB962C8B-B14F-4D97-AF65-F5344CB8AC3E}">
        <p14:creationId xmlns:p14="http://schemas.microsoft.com/office/powerpoint/2010/main" val="3041922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If you have questions regarding the message set please contact us at </a:t>
            </a:r>
            <a:r>
              <a:rPr lang="en-US" sz="2400" dirty="0" smtClean="0">
                <a:hlinkClick r:id="rId2"/>
              </a:rPr>
              <a:t>Imports-Helpdesk@atf.gov</a:t>
            </a:r>
            <a:r>
              <a:rPr lang="en-US" sz="2400" dirty="0" smtClean="0"/>
              <a:t> or call 304-616-4550 and ask to speak to a Specialist.</a:t>
            </a:r>
          </a:p>
          <a:p>
            <a:endParaRPr lang="en-US" dirty="0"/>
          </a:p>
          <a:p>
            <a:endParaRPr lang="en-US"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18</a:t>
            </a:fld>
            <a:endParaRPr lang="en-US" dirty="0"/>
          </a:p>
        </p:txBody>
      </p:sp>
    </p:spTree>
    <p:extLst>
      <p:ext uri="{BB962C8B-B14F-4D97-AF65-F5344CB8AC3E}">
        <p14:creationId xmlns:p14="http://schemas.microsoft.com/office/powerpoint/2010/main" val="4214768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400" dirty="0" smtClean="0"/>
              <a:t>Max Kingery</a:t>
            </a:r>
          </a:p>
          <a:p>
            <a:pPr marL="0" indent="0">
              <a:buNone/>
            </a:pPr>
            <a:r>
              <a:rPr lang="en-US" sz="2400" dirty="0" smtClean="0"/>
              <a:t>Max.kinger@atf.gov</a:t>
            </a:r>
          </a:p>
          <a:p>
            <a:pPr marL="0" indent="0">
              <a:buNone/>
            </a:pPr>
            <a:r>
              <a:rPr lang="en-US" sz="2400" dirty="0" smtClean="0"/>
              <a:t>Chief, Firearms and Explosives Imports Branch</a:t>
            </a:r>
          </a:p>
          <a:p>
            <a:pPr marL="0" indent="0">
              <a:buNone/>
            </a:pPr>
            <a:r>
              <a:rPr lang="en-US" sz="2400" dirty="0" smtClean="0"/>
              <a:t>304-267-1998</a:t>
            </a:r>
          </a:p>
          <a:p>
            <a:pPr marL="0" indent="0">
              <a:buNone/>
            </a:pPr>
            <a:endParaRPr lang="en-US" sz="2400" dirty="0"/>
          </a:p>
          <a:p>
            <a:pPr marL="0" indent="0">
              <a:buNone/>
            </a:pPr>
            <a:r>
              <a:rPr lang="en-US" sz="2400" dirty="0" smtClean="0"/>
              <a:t>Desiree M. Dickinson</a:t>
            </a:r>
          </a:p>
          <a:p>
            <a:pPr marL="0" indent="0">
              <a:buNone/>
            </a:pPr>
            <a:r>
              <a:rPr lang="en-US" sz="2400" dirty="0" smtClean="0"/>
              <a:t>Desiree.dickinson@atf.gov</a:t>
            </a:r>
          </a:p>
          <a:p>
            <a:pPr marL="0" indent="0">
              <a:buNone/>
            </a:pPr>
            <a:r>
              <a:rPr lang="en-US" sz="2400" dirty="0" smtClean="0"/>
              <a:t>Industry Liaison/Analyst</a:t>
            </a:r>
          </a:p>
          <a:p>
            <a:pPr marL="0" indent="0">
              <a:buNone/>
            </a:pPr>
            <a:r>
              <a:rPr lang="en-US" sz="2400" dirty="0" smtClean="0"/>
              <a:t>304-616-4584</a:t>
            </a:r>
          </a:p>
          <a:p>
            <a:pPr marL="0" indent="0">
              <a:buNone/>
            </a:pPr>
            <a:endParaRPr lang="en-US" dirty="0"/>
          </a:p>
        </p:txBody>
      </p:sp>
      <p:sp>
        <p:nvSpPr>
          <p:cNvPr id="3" name="Title 2"/>
          <p:cNvSpPr>
            <a:spLocks noGrp="1"/>
          </p:cNvSpPr>
          <p:nvPr>
            <p:ph type="title"/>
          </p:nvPr>
        </p:nvSpPr>
        <p:spPr/>
        <p:txBody>
          <a:bodyPr>
            <a:normAutofit/>
          </a:bodyPr>
          <a:lstStyle/>
          <a:p>
            <a:pPr algn="ctr"/>
            <a:r>
              <a:rPr lang="en-US" sz="3200" dirty="0" smtClean="0"/>
              <a:t>ATF Contact Information</a:t>
            </a:r>
            <a:endParaRPr lang="en-US" sz="3200" dirty="0"/>
          </a:p>
        </p:txBody>
      </p:sp>
      <p:sp>
        <p:nvSpPr>
          <p:cNvPr id="4" name="Slide Number Placeholder 3"/>
          <p:cNvSpPr>
            <a:spLocks noGrp="1"/>
          </p:cNvSpPr>
          <p:nvPr>
            <p:ph type="sldNum" sz="quarter" idx="10"/>
          </p:nvPr>
        </p:nvSpPr>
        <p:spPr/>
        <p:txBody>
          <a:bodyPr/>
          <a:lstStyle/>
          <a:p>
            <a:fld id="{F7896826-CDBA-1A46-B0EC-62F09D5C8023}" type="slidenum">
              <a:rPr lang="en-US" smtClean="0"/>
              <a:pPr/>
              <a:t>19</a:t>
            </a:fld>
            <a:endParaRPr lang="en-US" dirty="0"/>
          </a:p>
        </p:txBody>
      </p:sp>
    </p:spTree>
    <p:extLst>
      <p:ext uri="{BB962C8B-B14F-4D97-AF65-F5344CB8AC3E}">
        <p14:creationId xmlns:p14="http://schemas.microsoft.com/office/powerpoint/2010/main" val="3255142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noAutofit/>
          </a:bodyPr>
          <a:lstStyle/>
          <a:p>
            <a:pPr algn="ctr"/>
            <a:r>
              <a:rPr lang="en-US" sz="3200" dirty="0" smtClean="0"/>
              <a:t>ATF and the PGA Message Set</a:t>
            </a:r>
            <a:endParaRPr lang="en-US" sz="3200" dirty="0"/>
          </a:p>
        </p:txBody>
      </p:sp>
      <p:sp>
        <p:nvSpPr>
          <p:cNvPr id="7" name="Text Placeholder 6"/>
          <p:cNvSpPr>
            <a:spLocks noGrp="1"/>
          </p:cNvSpPr>
          <p:nvPr>
            <p:ph type="body" sz="quarter" idx="11"/>
          </p:nvPr>
        </p:nvSpPr>
        <p:spPr/>
        <p:txBody>
          <a:bodyPr>
            <a:normAutofit fontScale="92500"/>
          </a:bodyPr>
          <a:lstStyle/>
          <a:p>
            <a:r>
              <a:rPr lang="en-US" sz="2400" dirty="0"/>
              <a:t>The Trade Facilitation and Trade Enforcement Act of 2015 (TFTEA) was signed into law </a:t>
            </a:r>
            <a:r>
              <a:rPr lang="en-US" sz="2400" dirty="0">
                <a:hlinkClick r:id="rId2"/>
              </a:rPr>
              <a:t>P.L. 114-125</a:t>
            </a:r>
            <a:r>
              <a:rPr lang="en-US" sz="2400" dirty="0"/>
              <a:t> on February 24, 2016. It </a:t>
            </a:r>
            <a:r>
              <a:rPr lang="en-US" sz="2400" dirty="0" smtClean="0"/>
              <a:t>was </a:t>
            </a:r>
            <a:r>
              <a:rPr lang="en-US" sz="2400" dirty="0"/>
              <a:t>the first comprehensive authorization of U.S. Customs and Border Protection (CBP) since the Department of Homeland Security was created in 2003, with the overall objective to ensure a fair and competitive trade environment</a:t>
            </a:r>
            <a:r>
              <a:rPr lang="en-US" sz="2400" dirty="0" smtClean="0"/>
              <a:t>.</a:t>
            </a:r>
          </a:p>
          <a:p>
            <a:endParaRPr lang="en-US" sz="2400" dirty="0"/>
          </a:p>
          <a:p>
            <a:endParaRPr lang="en-US" sz="2400" dirty="0"/>
          </a:p>
          <a:p>
            <a:r>
              <a:rPr lang="en-US" sz="2400" dirty="0"/>
              <a:t>CBP has embraced a renewed approach to trade facilitation and enforcement, focusing on the </a:t>
            </a:r>
            <a:r>
              <a:rPr lang="en-US" sz="2400" dirty="0" smtClean="0"/>
              <a:t>several key areas, to include ACE.</a:t>
            </a:r>
            <a:endParaRPr lang="en-US" sz="2400" dirty="0"/>
          </a:p>
          <a:p>
            <a:endParaRPr lang="en-US" dirty="0"/>
          </a:p>
        </p:txBody>
      </p:sp>
      <p:sp>
        <p:nvSpPr>
          <p:cNvPr id="4" name="Slide Number Placeholder 3"/>
          <p:cNvSpPr>
            <a:spLocks noGrp="1"/>
          </p:cNvSpPr>
          <p:nvPr>
            <p:ph type="sldNum" sz="quarter" idx="4294967295"/>
          </p:nvPr>
        </p:nvSpPr>
        <p:spPr>
          <a:xfrm>
            <a:off x="0" y="6356350"/>
            <a:ext cx="2057400" cy="365125"/>
          </a:xfrm>
        </p:spPr>
        <p:txBody>
          <a:bodyPr/>
          <a:lstStyle/>
          <a:p>
            <a:fld id="{F7896826-CDBA-1A46-B0EC-62F09D5C8023}" type="slidenum">
              <a:rPr lang="en-US" smtClean="0"/>
              <a:pPr/>
              <a:t>2</a:t>
            </a:fld>
            <a:endParaRPr lang="en-US" dirty="0"/>
          </a:p>
        </p:txBody>
      </p:sp>
    </p:spTree>
    <p:extLst>
      <p:ext uri="{BB962C8B-B14F-4D97-AF65-F5344CB8AC3E}">
        <p14:creationId xmlns:p14="http://schemas.microsoft.com/office/powerpoint/2010/main" val="50490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QUESTIONS?</a:t>
            </a:r>
            <a:endParaRPr lang="en-US"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fld id="{F7896826-CDBA-1A46-B0EC-62F09D5C8023}" type="slidenum">
              <a:rPr lang="en-US" smtClean="0"/>
              <a:pPr/>
              <a:t>20</a:t>
            </a:fld>
            <a:endParaRPr lang="en-US" dirty="0"/>
          </a:p>
        </p:txBody>
      </p:sp>
    </p:spTree>
    <p:extLst>
      <p:ext uri="{BB962C8B-B14F-4D97-AF65-F5344CB8AC3E}">
        <p14:creationId xmlns:p14="http://schemas.microsoft.com/office/powerpoint/2010/main" val="4204712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lnSpcReduction="10000"/>
          </a:bodyPr>
          <a:lstStyle/>
          <a:p>
            <a:pPr algn="ctr"/>
            <a:r>
              <a:rPr lang="en-US" sz="3200" dirty="0"/>
              <a:t>ATF and the PGA Message Set</a:t>
            </a:r>
          </a:p>
          <a:p>
            <a:endParaRPr lang="en-US" dirty="0"/>
          </a:p>
        </p:txBody>
      </p:sp>
      <p:sp>
        <p:nvSpPr>
          <p:cNvPr id="6" name="Text Placeholder 5"/>
          <p:cNvSpPr>
            <a:spLocks noGrp="1"/>
          </p:cNvSpPr>
          <p:nvPr>
            <p:ph type="body" sz="quarter" idx="11"/>
          </p:nvPr>
        </p:nvSpPr>
        <p:spPr>
          <a:xfrm>
            <a:off x="517585" y="1764855"/>
            <a:ext cx="8202168" cy="3767265"/>
          </a:xfrm>
        </p:spPr>
        <p:txBody>
          <a:bodyPr>
            <a:normAutofit lnSpcReduction="10000"/>
          </a:bodyPr>
          <a:lstStyle/>
          <a:p>
            <a:r>
              <a:rPr lang="en-US" sz="2400" dirty="0"/>
              <a:t>ACE connects CBP, the international trade community, and more than 47 Partner Government Agencies (PGAs).  ACE facilitates legitimate trade while strengthening border security by providing government officials with better automated tools and information</a:t>
            </a:r>
            <a:r>
              <a:rPr lang="en-US" sz="2400" dirty="0" smtClean="0"/>
              <a:t>.</a:t>
            </a:r>
          </a:p>
          <a:p>
            <a:endParaRPr lang="en-US" sz="2400" dirty="0" smtClean="0"/>
          </a:p>
          <a:p>
            <a:r>
              <a:rPr lang="en-US" sz="2400" dirty="0" smtClean="0"/>
              <a:t>ATF has </a:t>
            </a:r>
            <a:r>
              <a:rPr lang="en-US" sz="2400" dirty="0"/>
              <a:t>been working to modernize business processes through the implementation of the Automated Commercial Environment/International Trade Data System (ACE/ITDS).</a:t>
            </a:r>
          </a:p>
          <a:p>
            <a:endParaRPr lang="en-US" sz="2400" dirty="0"/>
          </a:p>
        </p:txBody>
      </p:sp>
      <p:sp>
        <p:nvSpPr>
          <p:cNvPr id="4" name="Slide Number Placeholder 3"/>
          <p:cNvSpPr>
            <a:spLocks noGrp="1"/>
          </p:cNvSpPr>
          <p:nvPr>
            <p:ph type="sldNum" sz="quarter" idx="4294967295"/>
          </p:nvPr>
        </p:nvSpPr>
        <p:spPr>
          <a:xfrm>
            <a:off x="0" y="6356350"/>
            <a:ext cx="2057400" cy="365125"/>
          </a:xfrm>
        </p:spPr>
        <p:txBody>
          <a:bodyPr/>
          <a:lstStyle/>
          <a:p>
            <a:fld id="{F7896826-CDBA-1A46-B0EC-62F09D5C8023}" type="slidenum">
              <a:rPr lang="en-US" smtClean="0"/>
              <a:pPr/>
              <a:t>3</a:t>
            </a:fld>
            <a:endParaRPr lang="en-US" dirty="0"/>
          </a:p>
        </p:txBody>
      </p:sp>
    </p:spTree>
    <p:extLst>
      <p:ext uri="{BB962C8B-B14F-4D97-AF65-F5344CB8AC3E}">
        <p14:creationId xmlns:p14="http://schemas.microsoft.com/office/powerpoint/2010/main" val="181409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pPr marL="0" indent="0">
              <a:buNone/>
            </a:pPr>
            <a:endParaRPr lang="en-US" dirty="0" smtClean="0"/>
          </a:p>
          <a:p>
            <a:pPr marL="0" indent="0">
              <a:buNone/>
            </a:pPr>
            <a:r>
              <a:rPr lang="en-US" sz="2400" dirty="0"/>
              <a:t>ACE/ITDS is a single access point whereby industry can electronically submit all data required by various government agencies involved in international trade. ACE replaced the Automated Commercial System in 2016.</a:t>
            </a:r>
          </a:p>
          <a:p>
            <a:pPr marL="0" indent="0">
              <a:buNone/>
            </a:pPr>
            <a:endParaRPr lang="en-US" sz="2400" dirty="0"/>
          </a:p>
          <a:p>
            <a:pPr marL="0" indent="0">
              <a:buNone/>
            </a:pPr>
            <a:endParaRPr lang="en-US" sz="2400" dirty="0"/>
          </a:p>
          <a:p>
            <a:pPr marL="0" indent="0">
              <a:buNone/>
            </a:pPr>
            <a:r>
              <a:rPr lang="en-US" sz="2400" dirty="0" smtClean="0"/>
              <a:t>On July 30, 2015 ATF announced its participation in a CBP pilot test of the International Trade Data System (ITDS) for processing import related forms.</a:t>
            </a:r>
            <a:endParaRPr lang="en-US" sz="2400" dirty="0"/>
          </a:p>
        </p:txBody>
      </p:sp>
      <p:sp>
        <p:nvSpPr>
          <p:cNvPr id="7" name="Title 6"/>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4</a:t>
            </a:fld>
            <a:endParaRPr lang="en-US" dirty="0"/>
          </a:p>
        </p:txBody>
      </p:sp>
    </p:spTree>
    <p:extLst>
      <p:ext uri="{BB962C8B-B14F-4D97-AF65-F5344CB8AC3E}">
        <p14:creationId xmlns:p14="http://schemas.microsoft.com/office/powerpoint/2010/main" val="137579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sz="2400" dirty="0" smtClean="0"/>
              <a:t>ATF regulations require that an importer must complete Section I of the ATF Form 6A, </a:t>
            </a:r>
            <a:r>
              <a:rPr lang="en-US" sz="2400" dirty="0"/>
              <a:t>Release and Receipt of Firearms, Ammunition and Defense </a:t>
            </a:r>
            <a:r>
              <a:rPr lang="en-US" sz="2400" dirty="0" smtClean="0"/>
              <a:t>Articles</a:t>
            </a:r>
            <a:r>
              <a:rPr lang="en-US" sz="2400" dirty="0"/>
              <a:t> </a:t>
            </a:r>
            <a:r>
              <a:rPr lang="en-US" sz="2400" dirty="0" smtClean="0"/>
              <a:t> in duplicate, and present one copy to CBP along with the import permit  and any other necessary documents to effect release of the article(s).   If CBP is satisfied that the shipment of the articles(s) was authorized by ATF, CBP returns the import permit to the importer, and mails the Form 6A, with Section II completed, to ATF.  Within 15 days after the article(s) are released from CBP, the importer must complete Section III of the duplicate copy of the Form 6A and mail it to ATF.  </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5</a:t>
            </a:fld>
            <a:endParaRPr lang="en-US" dirty="0"/>
          </a:p>
        </p:txBody>
      </p:sp>
    </p:spTree>
    <p:extLst>
      <p:ext uri="{BB962C8B-B14F-4D97-AF65-F5344CB8AC3E}">
        <p14:creationId xmlns:p14="http://schemas.microsoft.com/office/powerpoint/2010/main" val="4291440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sz="2400" dirty="0"/>
              <a:t>During the pilot </a:t>
            </a:r>
            <a:r>
              <a:rPr lang="en-US" sz="2400" dirty="0" smtClean="0"/>
              <a:t>test in July 2015, </a:t>
            </a:r>
            <a:r>
              <a:rPr lang="en-US" sz="2400" dirty="0"/>
              <a:t>instead of using existing processes, participating U.S. importers used the PGA  Message Set to send pertinent information electronically through ACE for the filing of the CBP copy of the ATF Form 6A. </a:t>
            </a:r>
            <a:endParaRPr lang="en-US" sz="2400" dirty="0" smtClean="0"/>
          </a:p>
          <a:p>
            <a:endParaRPr lang="en-US" sz="2400" dirty="0"/>
          </a:p>
          <a:p>
            <a:pPr marL="0" indent="0">
              <a:buNone/>
            </a:pPr>
            <a:r>
              <a:rPr lang="en-US" sz="2400" dirty="0" smtClean="0"/>
              <a:t>The pilot ended in August, 2016.</a:t>
            </a:r>
          </a:p>
          <a:p>
            <a:pPr marL="0" indent="0">
              <a:buNone/>
            </a:pPr>
            <a:endParaRPr lang="en-US" sz="2400" dirty="0"/>
          </a:p>
          <a:p>
            <a:pPr marL="0" indent="0">
              <a:buNone/>
            </a:pPr>
            <a:r>
              <a:rPr lang="en-US" sz="2400" dirty="0" smtClean="0"/>
              <a:t>Importers are still required to submit the signed 6A to ATF with Sections I and III completed within 15 days of release from CBP custody.</a:t>
            </a:r>
            <a:endParaRPr lang="en-US" sz="2400" dirty="0"/>
          </a:p>
          <a:p>
            <a:endParaRPr lang="en-US" sz="2400" dirty="0"/>
          </a:p>
        </p:txBody>
      </p:sp>
      <p:sp>
        <p:nvSpPr>
          <p:cNvPr id="3" name="Title 2"/>
          <p:cNvSpPr>
            <a:spLocks noGrp="1"/>
          </p:cNvSpPr>
          <p:nvPr>
            <p:ph type="title"/>
          </p:nvPr>
        </p:nvSpPr>
        <p:spPr/>
        <p:txBody>
          <a:bodyPr>
            <a:normAutofit/>
          </a:bodyPr>
          <a:lstStyle/>
          <a:p>
            <a:pPr algn="ctr"/>
            <a:r>
              <a:rPr lang="en-US" sz="3200" dirty="0" smtClean="0"/>
              <a:t>ATF </a:t>
            </a:r>
            <a:r>
              <a:rPr lang="en-US" sz="3200" dirty="0"/>
              <a:t>and the PGA Message </a:t>
            </a:r>
            <a:r>
              <a:rPr lang="en-US" sz="3200" dirty="0" smtClean="0"/>
              <a:t>Set</a:t>
            </a:r>
            <a:endParaRPr lang="en-US" sz="3200" dirty="0"/>
          </a:p>
        </p:txBody>
      </p:sp>
      <p:sp>
        <p:nvSpPr>
          <p:cNvPr id="4" name="Slide Number Placeholder 3"/>
          <p:cNvSpPr>
            <a:spLocks noGrp="1"/>
          </p:cNvSpPr>
          <p:nvPr>
            <p:ph type="sldNum" sz="quarter" idx="10"/>
          </p:nvPr>
        </p:nvSpPr>
        <p:spPr/>
        <p:txBody>
          <a:bodyPr/>
          <a:lstStyle/>
          <a:p>
            <a:fld id="{F7896826-CDBA-1A46-B0EC-62F09D5C8023}" type="slidenum">
              <a:rPr lang="en-US" smtClean="0"/>
              <a:pPr/>
              <a:t>6</a:t>
            </a:fld>
            <a:endParaRPr lang="en-US" dirty="0"/>
          </a:p>
        </p:txBody>
      </p:sp>
    </p:spTree>
    <p:extLst>
      <p:ext uri="{BB962C8B-B14F-4D97-AF65-F5344CB8AC3E}">
        <p14:creationId xmlns:p14="http://schemas.microsoft.com/office/powerpoint/2010/main" val="286807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The latest edition of ATF Supplemental Guidance for ACE may </a:t>
            </a:r>
            <a:r>
              <a:rPr lang="en-US" sz="2400" dirty="0"/>
              <a:t>be found </a:t>
            </a:r>
            <a:r>
              <a:rPr lang="en-US" sz="2400" dirty="0" smtClean="0"/>
              <a:t>at: </a:t>
            </a:r>
            <a:r>
              <a:rPr lang="en-US" sz="2400" dirty="0" smtClean="0">
                <a:hlinkClick r:id="rId2"/>
              </a:rPr>
              <a:t>https</a:t>
            </a:r>
            <a:r>
              <a:rPr lang="en-US" sz="2400" dirty="0">
                <a:hlinkClick r:id="rId2"/>
              </a:rPr>
              <a:t>://</a:t>
            </a:r>
            <a:r>
              <a:rPr lang="en-US" sz="2400" dirty="0" smtClean="0">
                <a:hlinkClick r:id="rId2"/>
              </a:rPr>
              <a:t>www.cbp.gov/document/guidance/atf-supplemental-guidance-ace</a:t>
            </a:r>
            <a:endParaRPr lang="en-US" sz="2400" dirty="0" smtClean="0"/>
          </a:p>
          <a:p>
            <a:pPr marL="0" indent="0">
              <a:buNone/>
            </a:pPr>
            <a:endParaRPr lang="en-US" sz="2400" dirty="0"/>
          </a:p>
          <a:p>
            <a:pPr marL="0" indent="0">
              <a:buNone/>
            </a:pPr>
            <a:r>
              <a:rPr lang="en-US" sz="2400" dirty="0" smtClean="0"/>
              <a:t>Each evening ATF transmits to CBP data from the Federal Licensing System (FLS) and the Firearms and Explosives Import System (FEIS).</a:t>
            </a:r>
            <a:endParaRPr lang="en-US" sz="2400"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7</a:t>
            </a:fld>
            <a:endParaRPr lang="en-US" dirty="0"/>
          </a:p>
        </p:txBody>
      </p:sp>
    </p:spTree>
    <p:extLst>
      <p:ext uri="{BB962C8B-B14F-4D97-AF65-F5344CB8AC3E}">
        <p14:creationId xmlns:p14="http://schemas.microsoft.com/office/powerpoint/2010/main" val="6922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The message set is validated against the ATF Business Rules.   If the data matches, the broker will receive a </a:t>
            </a:r>
            <a:r>
              <a:rPr lang="en-US" sz="2400" i="1" dirty="0" smtClean="0"/>
              <a:t>May Proceed</a:t>
            </a:r>
            <a:r>
              <a:rPr lang="en-US" sz="2400" dirty="0" smtClean="0"/>
              <a:t>.  </a:t>
            </a:r>
            <a:endParaRPr lang="en-US" sz="2400" dirty="0"/>
          </a:p>
          <a:p>
            <a:pPr marL="0" indent="0">
              <a:buNone/>
            </a:pPr>
            <a:endParaRPr lang="en-US" sz="2400" dirty="0" smtClean="0"/>
          </a:p>
          <a:p>
            <a:pPr marL="0" indent="0">
              <a:buNone/>
            </a:pPr>
            <a:r>
              <a:rPr lang="en-US" sz="2400" dirty="0" smtClean="0"/>
              <a:t>ATF does not have an “active” role in releasing entries.  If the broker receives an error code, and cannot reconcile the error, the broker must contact ATF for assistance. We only receive electronic notifications of </a:t>
            </a:r>
            <a:r>
              <a:rPr lang="en-US" sz="2400" i="1" dirty="0" smtClean="0"/>
              <a:t>May </a:t>
            </a:r>
            <a:r>
              <a:rPr lang="en-US" sz="2400" i="1" dirty="0" smtClean="0"/>
              <a:t>Proceed </a:t>
            </a:r>
            <a:r>
              <a:rPr lang="en-US" sz="2400" dirty="0" smtClean="0"/>
              <a:t>statuses.  </a:t>
            </a:r>
            <a:endParaRPr lang="en-US" sz="2400" dirty="0" smtClean="0"/>
          </a:p>
          <a:p>
            <a:endParaRPr lang="en-US"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8</a:t>
            </a:fld>
            <a:endParaRPr lang="en-US" dirty="0"/>
          </a:p>
        </p:txBody>
      </p:sp>
    </p:spTree>
    <p:extLst>
      <p:ext uri="{BB962C8B-B14F-4D97-AF65-F5344CB8AC3E}">
        <p14:creationId xmlns:p14="http://schemas.microsoft.com/office/powerpoint/2010/main" val="2086876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While the PGA message set has many fields, the main ones are:</a:t>
            </a:r>
          </a:p>
          <a:p>
            <a:pPr marL="0" indent="0">
              <a:buNone/>
            </a:pPr>
            <a:r>
              <a:rPr lang="en-US" sz="2400" dirty="0" smtClean="0"/>
              <a:t>AT2 – ATF Federal Firearms License Number</a:t>
            </a:r>
          </a:p>
          <a:p>
            <a:pPr marL="0" indent="0">
              <a:buNone/>
            </a:pPr>
            <a:r>
              <a:rPr lang="en-US" sz="2400" dirty="0" smtClean="0"/>
              <a:t>AT3 – ATF Federal Explosive License Number</a:t>
            </a:r>
          </a:p>
          <a:p>
            <a:pPr marL="0" indent="0">
              <a:buNone/>
            </a:pPr>
            <a:r>
              <a:rPr lang="en-US" sz="2400" dirty="0" smtClean="0"/>
              <a:t>AT4 – ATF Import Permit Number</a:t>
            </a:r>
          </a:p>
          <a:p>
            <a:pPr marL="0" indent="0">
              <a:buNone/>
            </a:pPr>
            <a:r>
              <a:rPr lang="en-US" sz="2400" dirty="0" smtClean="0"/>
              <a:t>AT5 – ATF Importer’s Registration Number</a:t>
            </a:r>
          </a:p>
          <a:p>
            <a:pPr marL="0" indent="0">
              <a:buNone/>
            </a:pPr>
            <a:r>
              <a:rPr lang="en-US" sz="2400" dirty="0" smtClean="0"/>
              <a:t>PG10 – </a:t>
            </a:r>
            <a:r>
              <a:rPr lang="en-US" sz="2400" dirty="0" err="1" smtClean="0"/>
              <a:t>Commodity_Code</a:t>
            </a:r>
            <a:endParaRPr lang="en-US" sz="2400" dirty="0"/>
          </a:p>
        </p:txBody>
      </p:sp>
      <p:sp>
        <p:nvSpPr>
          <p:cNvPr id="3" name="Title 2"/>
          <p:cNvSpPr>
            <a:spLocks noGrp="1"/>
          </p:cNvSpPr>
          <p:nvPr>
            <p:ph type="title"/>
          </p:nvPr>
        </p:nvSpPr>
        <p:spPr/>
        <p:txBody>
          <a:bodyPr>
            <a:normAutofit/>
          </a:bodyPr>
          <a:lstStyle/>
          <a:p>
            <a:pPr algn="ctr"/>
            <a:r>
              <a:rPr lang="en-US" sz="3200" dirty="0"/>
              <a:t>ATF and the PGA Message Set</a:t>
            </a:r>
          </a:p>
        </p:txBody>
      </p:sp>
      <p:sp>
        <p:nvSpPr>
          <p:cNvPr id="4" name="Slide Number Placeholder 3"/>
          <p:cNvSpPr>
            <a:spLocks noGrp="1"/>
          </p:cNvSpPr>
          <p:nvPr>
            <p:ph type="sldNum" sz="quarter" idx="10"/>
          </p:nvPr>
        </p:nvSpPr>
        <p:spPr/>
        <p:txBody>
          <a:bodyPr/>
          <a:lstStyle/>
          <a:p>
            <a:fld id="{F7896826-CDBA-1A46-B0EC-62F09D5C8023}" type="slidenum">
              <a:rPr lang="en-US" smtClean="0"/>
              <a:pPr/>
              <a:t>9</a:t>
            </a:fld>
            <a:endParaRPr lang="en-US" dirty="0"/>
          </a:p>
        </p:txBody>
      </p:sp>
    </p:spTree>
    <p:extLst>
      <p:ext uri="{BB962C8B-B14F-4D97-AF65-F5344CB8AC3E}">
        <p14:creationId xmlns:p14="http://schemas.microsoft.com/office/powerpoint/2010/main" val="2174557344"/>
      </p:ext>
    </p:extLst>
  </p:cSld>
  <p:clrMapOvr>
    <a:masterClrMapping/>
  </p:clrMapOvr>
</p:sld>
</file>

<file path=ppt/theme/theme1.xml><?xml version="1.0" encoding="utf-8"?>
<a:theme xmlns:a="http://schemas.openxmlformats.org/drawingml/2006/main" name="atf">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TF_ppt_template02REV" id="{5B988A92-2AA2-AA42-919D-6F39B4B9932A}" vid="{A886C908-26E9-644E-92DE-54ABDD8E34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5bf74a1d-50bd-4bec-8e96-cdd21266331a">Bureau Powerpoint Templates</Category>
    <_dlc_DocId xmlns="00fb0194-79a8-476a-9a5e-2a9d6d5b3196">UXFCQ36ZYQAS-529-25</_dlc_DocId>
    <_dlc_DocIdUrl xmlns="00fb0194-79a8-476a-9a5e-2a9d6d5b3196">
      <Url>https://share.doj.gov/GetConnected/ATFContent/_layouts/15/DocIdRedir.aspx?ID=UXFCQ36ZYQAS-529-25</Url>
      <Description>UXFCQ36ZYQAS-529-25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85E3CC8C3FE54FB9CECB9139FFE5A8" ma:contentTypeVersion="1" ma:contentTypeDescription="Create a new document." ma:contentTypeScope="" ma:versionID="21e294afc7566dbf37709a8a0b87c9b1">
  <xsd:schema xmlns:xsd="http://www.w3.org/2001/XMLSchema" xmlns:xs="http://www.w3.org/2001/XMLSchema" xmlns:p="http://schemas.microsoft.com/office/2006/metadata/properties" xmlns:ns2="00fb0194-79a8-476a-9a5e-2a9d6d5b3196" xmlns:ns3="5bf74a1d-50bd-4bec-8e96-cdd21266331a" targetNamespace="http://schemas.microsoft.com/office/2006/metadata/properties" ma:root="true" ma:fieldsID="f25dd6d493ab63e5a86687c392fd17f2" ns2:_="" ns3:_="">
    <xsd:import namespace="00fb0194-79a8-476a-9a5e-2a9d6d5b3196"/>
    <xsd:import namespace="5bf74a1d-50bd-4bec-8e96-cdd21266331a"/>
    <xsd:element name="properties">
      <xsd:complexType>
        <xsd:sequence>
          <xsd:element name="documentManagement">
            <xsd:complexType>
              <xsd:all>
                <xsd:element ref="ns2:_dlc_DocId" minOccurs="0"/>
                <xsd:element ref="ns2:_dlc_DocIdUrl" minOccurs="0"/>
                <xsd:element ref="ns2:_dlc_DocIdPersistId"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b0194-79a8-476a-9a5e-2a9d6d5b319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bf74a1d-50bd-4bec-8e96-cdd21266331a" elementFormDefault="qualified">
    <xsd:import namespace="http://schemas.microsoft.com/office/2006/documentManagement/types"/>
    <xsd:import namespace="http://schemas.microsoft.com/office/infopath/2007/PartnerControls"/>
    <xsd:element name="Category" ma:index="11" nillable="true" ma:displayName="Category" ma:format="Dropdown" ma:internalName="Category">
      <xsd:simpleType>
        <xsd:restriction base="dms:Choice">
          <xsd:enumeration value="Bureau Letterhead"/>
          <xsd:enumeration value="Bureau Powerpoint Templates"/>
          <xsd:enumeration value="Business Card Templates"/>
          <xsd:enumeration value="Directives Program Templat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DE3B480-22E7-48B6-8E1F-677CAAEE83C1}">
  <ds:schemaRefs>
    <ds:schemaRef ds:uri="http://schemas.microsoft.com/sharepoint/v3/contenttype/forms"/>
  </ds:schemaRefs>
</ds:datastoreItem>
</file>

<file path=customXml/itemProps2.xml><?xml version="1.0" encoding="utf-8"?>
<ds:datastoreItem xmlns:ds="http://schemas.openxmlformats.org/officeDocument/2006/customXml" ds:itemID="{18DECDC1-80EB-47A7-A78A-BEB07E21A301}">
  <ds:schemaRef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5bf74a1d-50bd-4bec-8e96-cdd21266331a"/>
    <ds:schemaRef ds:uri="00fb0194-79a8-476a-9a5e-2a9d6d5b3196"/>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7E63609-97AD-4396-93C4-567DF6E6A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b0194-79a8-476a-9a5e-2a9d6d5b3196"/>
    <ds:schemaRef ds:uri="5bf74a1d-50bd-4bec-8e96-cdd2126633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7CB6CDE-C2E2-48EB-A296-A44B47A918B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ATF_ppt_template02REV</Template>
  <TotalTime>817</TotalTime>
  <Words>1018</Words>
  <Application>Microsoft Office PowerPoint</Application>
  <PresentationFormat>On-screen Show (4:3)</PresentationFormat>
  <Paragraphs>105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Georgia</vt:lpstr>
      <vt:lpstr>atf</vt:lpstr>
      <vt:lpstr>ATF AND THE PGA MESSAGE SET </vt:lpstr>
      <vt:lpstr>PowerPoint Presentation</vt:lpstr>
      <vt:lpstr>PowerPoint Presentation</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and the PGA Message Set</vt:lpstr>
      <vt:lpstr>ATF Contact Information</vt:lpstr>
      <vt:lpstr>PowerPoint Presentation</vt:lpstr>
    </vt:vector>
  </TitlesOfParts>
  <Company>Bureau of Alcohol, Tobacco, Firearms and Explosives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Nickey, Brian  D.</dc:creator>
  <cp:lastModifiedBy>Dickinson, Desiree M.</cp:lastModifiedBy>
  <cp:revision>28</cp:revision>
  <dcterms:created xsi:type="dcterms:W3CDTF">2016-06-06T13:41:26Z</dcterms:created>
  <dcterms:modified xsi:type="dcterms:W3CDTF">2019-10-02T17:06:31Z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0x0101003D85E3CC8C3FE54FB9CECB9139FFE5A8</vt:lpwstr>
  </property>
  <property fmtid="{D5CDD505-2E9C-101B-9397-08002B2CF9AE}" pid="3" name="_dlc_DocIdItemGuid">
    <vt:lpwstr>23dbe263-9ecc-4aad-b5a5-0ddcf7f0839b</vt:lpwstr>
  </property>
</Properties>
</file>