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9"/>
  </p:notesMasterIdLst>
  <p:sldIdLst>
    <p:sldId id="272" r:id="rId6"/>
    <p:sldId id="259" r:id="rId7"/>
    <p:sldId id="287" r:id="rId8"/>
    <p:sldId id="288" r:id="rId9"/>
    <p:sldId id="268" r:id="rId10"/>
    <p:sldId id="705" r:id="rId11"/>
    <p:sldId id="370" r:id="rId12"/>
    <p:sldId id="706" r:id="rId13"/>
    <p:sldId id="364" r:id="rId14"/>
    <p:sldId id="336" r:id="rId15"/>
    <p:sldId id="263" r:id="rId16"/>
    <p:sldId id="452" r:id="rId17"/>
    <p:sldId id="393" r:id="rId18"/>
    <p:sldId id="658" r:id="rId19"/>
    <p:sldId id="718" r:id="rId20"/>
    <p:sldId id="665" r:id="rId21"/>
    <p:sldId id="707" r:id="rId22"/>
    <p:sldId id="662" r:id="rId23"/>
    <p:sldId id="656" r:id="rId24"/>
    <p:sldId id="657" r:id="rId25"/>
    <p:sldId id="634" r:id="rId26"/>
    <p:sldId id="635" r:id="rId27"/>
    <p:sldId id="644" r:id="rId28"/>
    <p:sldId id="636" r:id="rId29"/>
    <p:sldId id="717" r:id="rId30"/>
    <p:sldId id="719" r:id="rId31"/>
    <p:sldId id="553" r:id="rId32"/>
    <p:sldId id="695" r:id="rId33"/>
    <p:sldId id="697" r:id="rId34"/>
    <p:sldId id="555" r:id="rId35"/>
    <p:sldId id="556" r:id="rId36"/>
    <p:sldId id="557" r:id="rId37"/>
    <p:sldId id="701" r:id="rId38"/>
  </p:sldIdLst>
  <p:sldSz cx="12192000" cy="6858000"/>
  <p:notesSz cx="7010400" cy="92964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062"/>
    <a:srgbClr val="567697"/>
    <a:srgbClr val="008999"/>
    <a:srgbClr val="FFCC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96278"/>
  </p:normalViewPr>
  <p:slideViewPr>
    <p:cSldViewPr snapToGrid="0" snapToObjects="1">
      <p:cViewPr varScale="1">
        <p:scale>
          <a:sx n="66" d="100"/>
          <a:sy n="66" d="100"/>
        </p:scale>
        <p:origin x="32"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ED196-6082-4094-8A90-C63EC5136D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D752196-69C1-495F-A322-60E64307EA77}">
      <dgm:prSet custT="1"/>
      <dgm:spPr>
        <a:solidFill>
          <a:srgbClr val="124062"/>
        </a:solidFill>
        <a:effectLst>
          <a:outerShdw blurRad="50800" dist="38100" dir="5400000" algn="t" rotWithShape="0">
            <a:prstClr val="black">
              <a:alpha val="40000"/>
            </a:prstClr>
          </a:outerShdw>
        </a:effectLst>
      </dgm:spPr>
      <dgm:t>
        <a:bodyPr/>
        <a:lstStyle/>
        <a:p>
          <a:r>
            <a:rPr lang="en-US" sz="2200" b="1" dirty="0">
              <a:latin typeface="+mj-lt"/>
            </a:rPr>
            <a:t>E</a:t>
          </a:r>
          <a:r>
            <a:rPr lang="en-US" sz="2000" b="1" dirty="0">
              <a:latin typeface="+mj-lt"/>
            </a:rPr>
            <a:t>xtra Sets</a:t>
          </a:r>
          <a:r>
            <a:rPr lang="en-US" sz="2000" dirty="0">
              <a:latin typeface="+mj-lt"/>
            </a:rPr>
            <a:t>: additional counterfoil/voucher sets enable more country visits.  Purchased after initial application</a:t>
          </a:r>
        </a:p>
      </dgm:t>
    </dgm:pt>
    <dgm:pt modelId="{1BDB6123-3ECF-48B8-83F4-31E6D6ADBE52}" type="parTrans" cxnId="{D9792DB3-A215-4E99-8207-9CD928E6A44D}">
      <dgm:prSet/>
      <dgm:spPr/>
      <dgm:t>
        <a:bodyPr/>
        <a:lstStyle/>
        <a:p>
          <a:endParaRPr lang="en-US"/>
        </a:p>
      </dgm:t>
    </dgm:pt>
    <dgm:pt modelId="{87F2FF39-55C5-4391-8524-6EF82768F676}" type="sibTrans" cxnId="{D9792DB3-A215-4E99-8207-9CD928E6A44D}">
      <dgm:prSet/>
      <dgm:spPr/>
      <dgm:t>
        <a:bodyPr/>
        <a:lstStyle/>
        <a:p>
          <a:endParaRPr lang="en-US"/>
        </a:p>
      </dgm:t>
    </dgm:pt>
    <dgm:pt modelId="{FD244F98-C31B-42F2-B1C5-C964275DB927}">
      <dgm:prSet custT="1"/>
      <dgm:spPr>
        <a:solidFill>
          <a:srgbClr val="124062"/>
        </a:solidFill>
        <a:effectLst>
          <a:outerShdw blurRad="50800" dist="38100" dir="5400000" algn="t" rotWithShape="0">
            <a:prstClr val="black">
              <a:alpha val="40000"/>
            </a:prstClr>
          </a:outerShdw>
        </a:effectLst>
      </dgm:spPr>
      <dgm:t>
        <a:bodyPr/>
        <a:lstStyle/>
        <a:p>
          <a:r>
            <a:rPr lang="en-US" sz="2000" b="1" dirty="0">
              <a:latin typeface="+mj-lt"/>
            </a:rPr>
            <a:t>Duplicate Carnet</a:t>
          </a:r>
          <a:r>
            <a:rPr lang="en-US" sz="2000" dirty="0">
              <a:latin typeface="+mj-lt"/>
            </a:rPr>
            <a:t>: used for a lost, stolen or destroyed Carnet.  Expiration date remains the same</a:t>
          </a:r>
        </a:p>
      </dgm:t>
    </dgm:pt>
    <dgm:pt modelId="{0397B738-6275-45CC-902B-B164A640ADC3}" type="parTrans" cxnId="{101FD4C6-09F1-43AC-898F-59E40E27EB8A}">
      <dgm:prSet/>
      <dgm:spPr/>
      <dgm:t>
        <a:bodyPr/>
        <a:lstStyle/>
        <a:p>
          <a:endParaRPr lang="en-US"/>
        </a:p>
      </dgm:t>
    </dgm:pt>
    <dgm:pt modelId="{40F53DB6-3699-4345-A1B2-6C5110DCC986}" type="sibTrans" cxnId="{101FD4C6-09F1-43AC-898F-59E40E27EB8A}">
      <dgm:prSet/>
      <dgm:spPr/>
      <dgm:t>
        <a:bodyPr/>
        <a:lstStyle/>
        <a:p>
          <a:endParaRPr lang="en-US"/>
        </a:p>
      </dgm:t>
    </dgm:pt>
    <dgm:pt modelId="{87DE029F-CDBB-44E8-ABF4-3B9E08638E7D}">
      <dgm:prSet custT="1"/>
      <dgm:spPr>
        <a:solidFill>
          <a:srgbClr val="124062"/>
        </a:solidFill>
        <a:effectLst>
          <a:outerShdw blurRad="50800" dist="38100" dir="5400000" algn="t" rotWithShape="0">
            <a:prstClr val="black">
              <a:alpha val="40000"/>
            </a:prstClr>
          </a:outerShdw>
        </a:effectLst>
      </dgm:spPr>
      <dgm:t>
        <a:bodyPr/>
        <a:lstStyle/>
        <a:p>
          <a:r>
            <a:rPr lang="en-US" sz="2000" b="1" dirty="0">
              <a:latin typeface="+mj-lt"/>
            </a:rPr>
            <a:t>Lost Document Coverage: </a:t>
          </a:r>
          <a:r>
            <a:rPr lang="en-US" sz="2000" dirty="0">
              <a:latin typeface="+mj-lt"/>
            </a:rPr>
            <a:t>covers the cost of obtaining a Duplicate ATA Carnet </a:t>
          </a:r>
        </a:p>
      </dgm:t>
    </dgm:pt>
    <dgm:pt modelId="{BADD3E37-6BAF-47A5-ABD1-C07614F2F729}" type="parTrans" cxnId="{1122D609-55D6-4422-98F3-1DEF6A88E40C}">
      <dgm:prSet/>
      <dgm:spPr/>
      <dgm:t>
        <a:bodyPr/>
        <a:lstStyle/>
        <a:p>
          <a:endParaRPr lang="en-US"/>
        </a:p>
      </dgm:t>
    </dgm:pt>
    <dgm:pt modelId="{CB25768A-8E3B-4FC6-B8B1-2C619F66398F}" type="sibTrans" cxnId="{1122D609-55D6-4422-98F3-1DEF6A88E40C}">
      <dgm:prSet/>
      <dgm:spPr/>
      <dgm:t>
        <a:bodyPr/>
        <a:lstStyle/>
        <a:p>
          <a:endParaRPr lang="en-US"/>
        </a:p>
      </dgm:t>
    </dgm:pt>
    <dgm:pt modelId="{0C7B5447-432C-4129-A25A-ECE039776DD2}">
      <dgm:prSet custT="1"/>
      <dgm:spPr>
        <a:solidFill>
          <a:srgbClr val="124062"/>
        </a:solidFill>
        <a:effectLst>
          <a:outerShdw blurRad="50800" dist="38100" dir="5400000" algn="t" rotWithShape="0">
            <a:prstClr val="black">
              <a:alpha val="40000"/>
            </a:prstClr>
          </a:outerShdw>
        </a:effectLst>
      </dgm:spPr>
      <dgm:t>
        <a:bodyPr/>
        <a:lstStyle/>
        <a:p>
          <a:r>
            <a:rPr lang="en-US" sz="2000" b="1" dirty="0">
              <a:latin typeface="+mj-lt"/>
            </a:rPr>
            <a:t>Replacement Carnet</a:t>
          </a:r>
          <a:r>
            <a:rPr lang="en-US" sz="2000" dirty="0">
              <a:latin typeface="+mj-lt"/>
            </a:rPr>
            <a:t>: by foreign customs approval, extends time during which goods may remain in-country</a:t>
          </a:r>
        </a:p>
      </dgm:t>
    </dgm:pt>
    <dgm:pt modelId="{A2729FAF-6F42-4EAA-9F6C-E8289E4D5A39}" type="parTrans" cxnId="{96498CC5-1E41-4DB9-B9DC-14650FD9C1DD}">
      <dgm:prSet/>
      <dgm:spPr/>
      <dgm:t>
        <a:bodyPr/>
        <a:lstStyle/>
        <a:p>
          <a:endParaRPr lang="en-US"/>
        </a:p>
      </dgm:t>
    </dgm:pt>
    <dgm:pt modelId="{2821F7CF-65DD-413C-BD49-B2B9DB8FC015}" type="sibTrans" cxnId="{96498CC5-1E41-4DB9-B9DC-14650FD9C1DD}">
      <dgm:prSet/>
      <dgm:spPr/>
      <dgm:t>
        <a:bodyPr/>
        <a:lstStyle/>
        <a:p>
          <a:endParaRPr lang="en-US"/>
        </a:p>
      </dgm:t>
    </dgm:pt>
    <dgm:pt modelId="{54364AAF-E92E-4C42-B0EB-FCE931EBBBE7}" type="pres">
      <dgm:prSet presAssocID="{ACAED196-6082-4094-8A90-C63EC5136D9E}" presName="linear" presStyleCnt="0">
        <dgm:presLayoutVars>
          <dgm:animLvl val="lvl"/>
          <dgm:resizeHandles val="exact"/>
        </dgm:presLayoutVars>
      </dgm:prSet>
      <dgm:spPr/>
    </dgm:pt>
    <dgm:pt modelId="{EDD405B6-A6D0-496A-9BD6-92076AE639FF}" type="pres">
      <dgm:prSet presAssocID="{FD752196-69C1-495F-A322-60E64307EA77}" presName="parentText" presStyleLbl="node1" presStyleIdx="0" presStyleCnt="4">
        <dgm:presLayoutVars>
          <dgm:chMax val="0"/>
          <dgm:bulletEnabled val="1"/>
        </dgm:presLayoutVars>
      </dgm:prSet>
      <dgm:spPr/>
    </dgm:pt>
    <dgm:pt modelId="{B8117BD2-0CDA-4BD3-9056-6ED2F9B860AA}" type="pres">
      <dgm:prSet presAssocID="{87F2FF39-55C5-4391-8524-6EF82768F676}" presName="spacer" presStyleCnt="0"/>
      <dgm:spPr/>
    </dgm:pt>
    <dgm:pt modelId="{897245D7-E03A-4785-A267-746E5958A2A3}" type="pres">
      <dgm:prSet presAssocID="{FD244F98-C31B-42F2-B1C5-C964275DB927}" presName="parentText" presStyleLbl="node1" presStyleIdx="1" presStyleCnt="4" custLinFactNeighborY="4707">
        <dgm:presLayoutVars>
          <dgm:chMax val="0"/>
          <dgm:bulletEnabled val="1"/>
        </dgm:presLayoutVars>
      </dgm:prSet>
      <dgm:spPr/>
    </dgm:pt>
    <dgm:pt modelId="{72A61D51-3CD0-4022-8B49-F8A6E29AA9A8}" type="pres">
      <dgm:prSet presAssocID="{40F53DB6-3699-4345-A1B2-6C5110DCC986}" presName="spacer" presStyleCnt="0"/>
      <dgm:spPr/>
    </dgm:pt>
    <dgm:pt modelId="{D1A3F0AD-FF3E-4172-9644-9DC43A6D2440}" type="pres">
      <dgm:prSet presAssocID="{87DE029F-CDBB-44E8-ABF4-3B9E08638E7D}" presName="parentText" presStyleLbl="node1" presStyleIdx="2" presStyleCnt="4" custLinFactNeighborY="4707">
        <dgm:presLayoutVars>
          <dgm:chMax val="0"/>
          <dgm:bulletEnabled val="1"/>
        </dgm:presLayoutVars>
      </dgm:prSet>
      <dgm:spPr/>
    </dgm:pt>
    <dgm:pt modelId="{26F7C79B-AE64-4973-A218-FAF5BA3CD111}" type="pres">
      <dgm:prSet presAssocID="{CB25768A-8E3B-4FC6-B8B1-2C619F66398F}" presName="spacer" presStyleCnt="0"/>
      <dgm:spPr/>
    </dgm:pt>
    <dgm:pt modelId="{443EDBD1-0AD2-4473-807B-5884BC47BE46}" type="pres">
      <dgm:prSet presAssocID="{0C7B5447-432C-4129-A25A-ECE039776DD2}" presName="parentText" presStyleLbl="node1" presStyleIdx="3" presStyleCnt="4" custLinFactNeighborY="4707">
        <dgm:presLayoutVars>
          <dgm:chMax val="0"/>
          <dgm:bulletEnabled val="1"/>
        </dgm:presLayoutVars>
      </dgm:prSet>
      <dgm:spPr/>
    </dgm:pt>
  </dgm:ptLst>
  <dgm:cxnLst>
    <dgm:cxn modelId="{1122D609-55D6-4422-98F3-1DEF6A88E40C}" srcId="{ACAED196-6082-4094-8A90-C63EC5136D9E}" destId="{87DE029F-CDBB-44E8-ABF4-3B9E08638E7D}" srcOrd="2" destOrd="0" parTransId="{BADD3E37-6BAF-47A5-ABD1-C07614F2F729}" sibTransId="{CB25768A-8E3B-4FC6-B8B1-2C619F66398F}"/>
    <dgm:cxn modelId="{B399AE25-AB7D-4852-BB75-A74E36E9CCEC}" type="presOf" srcId="{0C7B5447-432C-4129-A25A-ECE039776DD2}" destId="{443EDBD1-0AD2-4473-807B-5884BC47BE46}" srcOrd="0" destOrd="0" presId="urn:microsoft.com/office/officeart/2005/8/layout/vList2"/>
    <dgm:cxn modelId="{CCB5C428-25EB-4DBD-9C6A-E8C83745D1C8}" type="presOf" srcId="{FD244F98-C31B-42F2-B1C5-C964275DB927}" destId="{897245D7-E03A-4785-A267-746E5958A2A3}" srcOrd="0" destOrd="0" presId="urn:microsoft.com/office/officeart/2005/8/layout/vList2"/>
    <dgm:cxn modelId="{6FBEF53C-D936-4870-98CB-DD949E933C61}" type="presOf" srcId="{ACAED196-6082-4094-8A90-C63EC5136D9E}" destId="{54364AAF-E92E-4C42-B0EB-FCE931EBBBE7}" srcOrd="0" destOrd="0" presId="urn:microsoft.com/office/officeart/2005/8/layout/vList2"/>
    <dgm:cxn modelId="{35A83340-0B09-4913-92F1-9AE3BB5C083E}" type="presOf" srcId="{FD752196-69C1-495F-A322-60E64307EA77}" destId="{EDD405B6-A6D0-496A-9BD6-92076AE639FF}" srcOrd="0" destOrd="0" presId="urn:microsoft.com/office/officeart/2005/8/layout/vList2"/>
    <dgm:cxn modelId="{082E839D-60F9-4351-AE8F-659D5D86BE09}" type="presOf" srcId="{87DE029F-CDBB-44E8-ABF4-3B9E08638E7D}" destId="{D1A3F0AD-FF3E-4172-9644-9DC43A6D2440}" srcOrd="0" destOrd="0" presId="urn:microsoft.com/office/officeart/2005/8/layout/vList2"/>
    <dgm:cxn modelId="{D9792DB3-A215-4E99-8207-9CD928E6A44D}" srcId="{ACAED196-6082-4094-8A90-C63EC5136D9E}" destId="{FD752196-69C1-495F-A322-60E64307EA77}" srcOrd="0" destOrd="0" parTransId="{1BDB6123-3ECF-48B8-83F4-31E6D6ADBE52}" sibTransId="{87F2FF39-55C5-4391-8524-6EF82768F676}"/>
    <dgm:cxn modelId="{96498CC5-1E41-4DB9-B9DC-14650FD9C1DD}" srcId="{ACAED196-6082-4094-8A90-C63EC5136D9E}" destId="{0C7B5447-432C-4129-A25A-ECE039776DD2}" srcOrd="3" destOrd="0" parTransId="{A2729FAF-6F42-4EAA-9F6C-E8289E4D5A39}" sibTransId="{2821F7CF-65DD-413C-BD49-B2B9DB8FC015}"/>
    <dgm:cxn modelId="{101FD4C6-09F1-43AC-898F-59E40E27EB8A}" srcId="{ACAED196-6082-4094-8A90-C63EC5136D9E}" destId="{FD244F98-C31B-42F2-B1C5-C964275DB927}" srcOrd="1" destOrd="0" parTransId="{0397B738-6275-45CC-902B-B164A640ADC3}" sibTransId="{40F53DB6-3699-4345-A1B2-6C5110DCC986}"/>
    <dgm:cxn modelId="{7BD14FD3-B776-4659-AFBE-63E20142F523}" type="presParOf" srcId="{54364AAF-E92E-4C42-B0EB-FCE931EBBBE7}" destId="{EDD405B6-A6D0-496A-9BD6-92076AE639FF}" srcOrd="0" destOrd="0" presId="urn:microsoft.com/office/officeart/2005/8/layout/vList2"/>
    <dgm:cxn modelId="{4E2D1018-F3D9-4DC4-99C7-69EE08758D3A}" type="presParOf" srcId="{54364AAF-E92E-4C42-B0EB-FCE931EBBBE7}" destId="{B8117BD2-0CDA-4BD3-9056-6ED2F9B860AA}" srcOrd="1" destOrd="0" presId="urn:microsoft.com/office/officeart/2005/8/layout/vList2"/>
    <dgm:cxn modelId="{FC1DBD93-4FAB-49A6-A3B4-CCB4FCD2FD50}" type="presParOf" srcId="{54364AAF-E92E-4C42-B0EB-FCE931EBBBE7}" destId="{897245D7-E03A-4785-A267-746E5958A2A3}" srcOrd="2" destOrd="0" presId="urn:microsoft.com/office/officeart/2005/8/layout/vList2"/>
    <dgm:cxn modelId="{55E927D3-CC5B-4058-91C8-ADCE32C22A3D}" type="presParOf" srcId="{54364AAF-E92E-4C42-B0EB-FCE931EBBBE7}" destId="{72A61D51-3CD0-4022-8B49-F8A6E29AA9A8}" srcOrd="3" destOrd="0" presId="urn:microsoft.com/office/officeart/2005/8/layout/vList2"/>
    <dgm:cxn modelId="{F82CA945-5565-4086-96B9-5D869E675E4A}" type="presParOf" srcId="{54364AAF-E92E-4C42-B0EB-FCE931EBBBE7}" destId="{D1A3F0AD-FF3E-4172-9644-9DC43A6D2440}" srcOrd="4" destOrd="0" presId="urn:microsoft.com/office/officeart/2005/8/layout/vList2"/>
    <dgm:cxn modelId="{B24C0CBD-0BD6-44D2-8957-78C023B458A6}" type="presParOf" srcId="{54364AAF-E92E-4C42-B0EB-FCE931EBBBE7}" destId="{26F7C79B-AE64-4973-A218-FAF5BA3CD111}" srcOrd="5" destOrd="0" presId="urn:microsoft.com/office/officeart/2005/8/layout/vList2"/>
    <dgm:cxn modelId="{8E5CED7D-193E-470D-B5D6-AF79E8DF6745}" type="presParOf" srcId="{54364AAF-E92E-4C42-B0EB-FCE931EBBBE7}" destId="{443EDBD1-0AD2-4473-807B-5884BC47BE4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405B6-A6D0-496A-9BD6-92076AE639FF}">
      <dsp:nvSpPr>
        <dsp:cNvPr id="0" name=""/>
        <dsp:cNvSpPr/>
      </dsp:nvSpPr>
      <dsp:spPr>
        <a:xfrm>
          <a:off x="0" y="22634"/>
          <a:ext cx="5358161" cy="1153620"/>
        </a:xfrm>
        <a:prstGeom prst="roundRect">
          <a:avLst/>
        </a:prstGeom>
        <a:solidFill>
          <a:srgbClr val="124062"/>
        </a:solid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mj-lt"/>
            </a:rPr>
            <a:t>E</a:t>
          </a:r>
          <a:r>
            <a:rPr lang="en-US" sz="2000" b="1" kern="1200" dirty="0">
              <a:latin typeface="+mj-lt"/>
            </a:rPr>
            <a:t>xtra Sets</a:t>
          </a:r>
          <a:r>
            <a:rPr lang="en-US" sz="2000" kern="1200" dirty="0">
              <a:latin typeface="+mj-lt"/>
            </a:rPr>
            <a:t>: additional counterfoil/voucher sets enable more country visits.  Purchased after initial application</a:t>
          </a:r>
        </a:p>
      </dsp:txBody>
      <dsp:txXfrm>
        <a:off x="56315" y="78949"/>
        <a:ext cx="5245531" cy="1040990"/>
      </dsp:txXfrm>
    </dsp:sp>
    <dsp:sp modelId="{897245D7-E03A-4785-A267-746E5958A2A3}">
      <dsp:nvSpPr>
        <dsp:cNvPr id="0" name=""/>
        <dsp:cNvSpPr/>
      </dsp:nvSpPr>
      <dsp:spPr>
        <a:xfrm>
          <a:off x="0" y="1351157"/>
          <a:ext cx="5358161" cy="1153620"/>
        </a:xfrm>
        <a:prstGeom prst="roundRect">
          <a:avLst/>
        </a:prstGeom>
        <a:solidFill>
          <a:srgbClr val="124062"/>
        </a:solid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Duplicate Carnet</a:t>
          </a:r>
          <a:r>
            <a:rPr lang="en-US" sz="2000" kern="1200" dirty="0">
              <a:latin typeface="+mj-lt"/>
            </a:rPr>
            <a:t>: used for a lost, stolen or destroyed Carnet.  Expiration date remains the same</a:t>
          </a:r>
        </a:p>
      </dsp:txBody>
      <dsp:txXfrm>
        <a:off x="56315" y="1407472"/>
        <a:ext cx="5245531" cy="1040990"/>
      </dsp:txXfrm>
    </dsp:sp>
    <dsp:sp modelId="{D1A3F0AD-FF3E-4172-9644-9DC43A6D2440}">
      <dsp:nvSpPr>
        <dsp:cNvPr id="0" name=""/>
        <dsp:cNvSpPr/>
      </dsp:nvSpPr>
      <dsp:spPr>
        <a:xfrm>
          <a:off x="0" y="2671817"/>
          <a:ext cx="5358161" cy="1153620"/>
        </a:xfrm>
        <a:prstGeom prst="roundRect">
          <a:avLst/>
        </a:prstGeom>
        <a:solidFill>
          <a:srgbClr val="124062"/>
        </a:solid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Lost Document Coverage: </a:t>
          </a:r>
          <a:r>
            <a:rPr lang="en-US" sz="2000" kern="1200" dirty="0">
              <a:latin typeface="+mj-lt"/>
            </a:rPr>
            <a:t>covers the cost of obtaining a Duplicate ATA Carnet </a:t>
          </a:r>
        </a:p>
      </dsp:txBody>
      <dsp:txXfrm>
        <a:off x="56315" y="2728132"/>
        <a:ext cx="5245531" cy="1040990"/>
      </dsp:txXfrm>
    </dsp:sp>
    <dsp:sp modelId="{443EDBD1-0AD2-4473-807B-5884BC47BE46}">
      <dsp:nvSpPr>
        <dsp:cNvPr id="0" name=""/>
        <dsp:cNvSpPr/>
      </dsp:nvSpPr>
      <dsp:spPr>
        <a:xfrm>
          <a:off x="0" y="3992477"/>
          <a:ext cx="5358161" cy="1153620"/>
        </a:xfrm>
        <a:prstGeom prst="roundRect">
          <a:avLst/>
        </a:prstGeom>
        <a:solidFill>
          <a:srgbClr val="124062"/>
        </a:solidFill>
        <a:ln w="12700" cap="flat" cmpd="sng" algn="ctr">
          <a:solidFill>
            <a:schemeClr val="lt1">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Replacement Carnet</a:t>
          </a:r>
          <a:r>
            <a:rPr lang="en-US" sz="2000" kern="1200" dirty="0">
              <a:latin typeface="+mj-lt"/>
            </a:rPr>
            <a:t>: by foreign customs approval, extends time during which goods may remain in-country</a:t>
          </a:r>
        </a:p>
      </dsp:txBody>
      <dsp:txXfrm>
        <a:off x="56315" y="4048792"/>
        <a:ext cx="5245531" cy="10409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A105CE76-CB1E-034F-A7F6-7727D6BC0635}" type="datetimeFigureOut">
              <a:rPr lang="en-US" smtClean="0"/>
              <a:t>8/17/2023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E34767FA-61E0-A548-B050-20D89B87CE60}" type="slidenum">
              <a:rPr lang="en-US" smtClean="0"/>
              <a:t>‹#›</a:t>
            </a:fld>
            <a:endParaRPr lang="en-US"/>
          </a:p>
        </p:txBody>
      </p:sp>
    </p:spTree>
    <p:extLst>
      <p:ext uri="{BB962C8B-B14F-4D97-AF65-F5344CB8AC3E}">
        <p14:creationId xmlns:p14="http://schemas.microsoft.com/office/powerpoint/2010/main" val="384584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5184-9828-C84F-9202-1CEB5BDEB6CE}" type="slidenum">
              <a:rPr lang="en-US" smtClean="0"/>
              <a:t>1</a:t>
            </a:fld>
            <a:endParaRPr lang="en-US"/>
          </a:p>
        </p:txBody>
      </p:sp>
    </p:spTree>
    <p:extLst>
      <p:ext uri="{BB962C8B-B14F-4D97-AF65-F5344CB8AC3E}">
        <p14:creationId xmlns:p14="http://schemas.microsoft.com/office/powerpoint/2010/main" val="2003897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F55000-9FC1-4EB9-97A1-DC254A96D486}" type="slidenum">
              <a:rPr lang="en-US" smtClean="0"/>
              <a:pPr/>
              <a:t>10</a:t>
            </a:fld>
            <a:endParaRPr lang="en-US" dirty="0"/>
          </a:p>
        </p:txBody>
      </p:sp>
      <p:sp>
        <p:nvSpPr>
          <p:cNvPr id="5" name="Date Placeholder 4"/>
          <p:cNvSpPr>
            <a:spLocks noGrp="1"/>
          </p:cNvSpPr>
          <p:nvPr>
            <p:ph type="dt" idx="11"/>
          </p:nvPr>
        </p:nvSpPr>
        <p:spPr/>
        <p:txBody>
          <a:bodyPr/>
          <a:lstStyle/>
          <a:p>
            <a:r>
              <a:rPr lang="en-US"/>
              <a:t>September 2022</a:t>
            </a:r>
            <a:endParaRPr lang="en-US" dirty="0"/>
          </a:p>
        </p:txBody>
      </p:sp>
      <p:sp>
        <p:nvSpPr>
          <p:cNvPr id="6" name="Header Placeholder 5"/>
          <p:cNvSpPr>
            <a:spLocks noGrp="1"/>
          </p:cNvSpPr>
          <p:nvPr>
            <p:ph type="hdr" sz="quarter" idx="12"/>
          </p:nvPr>
        </p:nvSpPr>
        <p:spPr/>
        <p:txBody>
          <a:bodyPr/>
          <a:lstStyle/>
          <a:p>
            <a:r>
              <a:rPr lang="en-US"/>
              <a:t>ATA Carnet Presentation</a:t>
            </a:r>
            <a:endParaRPr lang="en-US" dirty="0"/>
          </a:p>
        </p:txBody>
      </p:sp>
    </p:spTree>
    <p:extLst>
      <p:ext uri="{BB962C8B-B14F-4D97-AF65-F5344CB8AC3E}">
        <p14:creationId xmlns:p14="http://schemas.microsoft.com/office/powerpoint/2010/main" val="129342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74807"/>
            <a:fld id="{4FFC2663-06E2-488F-B113-35C3926575BF}" type="slidenum">
              <a:rPr lang="en-US" smtClean="0"/>
              <a:pPr defTabSz="974807"/>
              <a:t>11</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183012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74807"/>
            <a:fld id="{4FFC2663-06E2-488F-B113-35C3926575BF}" type="slidenum">
              <a:rPr lang="en-US" smtClean="0"/>
              <a:pPr defTabSz="974807"/>
              <a:t>12</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46032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86545"/>
            <a:fld id="{639B97DA-7CB7-4DA0-BF68-CC742ED191F3}" type="slidenum">
              <a:rPr lang="en-US" smtClean="0"/>
              <a:pPr defTabSz="986545"/>
              <a:t>13</a:t>
            </a:fld>
            <a:endParaRPr lang="en-US" dirty="0"/>
          </a:p>
        </p:txBody>
      </p:sp>
      <p:sp>
        <p:nvSpPr>
          <p:cNvPr id="112643" name="Rectangle 1026"/>
          <p:cNvSpPr>
            <a:spLocks noGrp="1" noRot="1" noChangeAspect="1" noChangeArrowheads="1" noTextEdit="1"/>
          </p:cNvSpPr>
          <p:nvPr>
            <p:ph type="sldImg"/>
          </p:nvPr>
        </p:nvSpPr>
        <p:spPr>
          <a:ln/>
        </p:spPr>
      </p:sp>
      <p:sp>
        <p:nvSpPr>
          <p:cNvPr id="112644" name="Rectangle 1027"/>
          <p:cNvSpPr>
            <a:spLocks noGrp="1" noChangeArrowheads="1"/>
          </p:cNvSpPr>
          <p:nvPr>
            <p:ph type="body" idx="1"/>
          </p:nvPr>
        </p:nvSpPr>
        <p:spPr>
          <a:noFill/>
          <a:ln/>
        </p:spPr>
        <p:txBody>
          <a:bodyPr/>
          <a:lstStyle/>
          <a:p>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363688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7607C00-ED9A-46A7-BDFA-82672777A836}" type="slidenum">
              <a:rPr lang="en-US" smtClean="0"/>
              <a:pPr/>
              <a:t>14</a:t>
            </a:fld>
            <a:endParaRPr lang="en-US" dirty="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dirty="0"/>
              <a:t>Iran joined in late 2005, though US can not issue nor accept Carnets from Iran. Ukraine March 2008, Pakistan Oct. 2007 </a:t>
            </a:r>
          </a:p>
          <a:p>
            <a:pPr eaLnBrk="1" hangingPunct="1"/>
            <a:endParaRPr lang="en-US" dirty="0"/>
          </a:p>
          <a:p>
            <a:pPr eaLnBrk="1" hangingPunct="1"/>
            <a:r>
              <a:rPr lang="en-US" dirty="0"/>
              <a:t>All items on GL should be indicated.  Check inspected or not-inspected.  Sign, stamp etc</a:t>
            </a:r>
          </a:p>
          <a:p>
            <a:pPr eaLnBrk="1" hangingPunct="1"/>
            <a:r>
              <a:rPr lang="en-US" dirty="0"/>
              <a:t> Acts as a certificate of registration CF 4455, where the this certificate can only register goods with serial numbers, Carnet registers all goods with or without serial numbers</a:t>
            </a:r>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1096624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7607C00-ED9A-46A7-BDFA-82672777A836}" type="slidenum">
              <a:rPr lang="en-US" smtClean="0"/>
              <a:pPr/>
              <a:t>15</a:t>
            </a:fld>
            <a:endParaRPr lang="en-US" dirty="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dirty="0"/>
              <a:t>Iran joined in late 2005, though US can not issue nor accept Carnets from Iran. Ukraine March 2008, Pakistan Oct. 2007 </a:t>
            </a:r>
          </a:p>
          <a:p>
            <a:pPr eaLnBrk="1" hangingPunct="1"/>
            <a:endParaRPr lang="en-US" dirty="0"/>
          </a:p>
          <a:p>
            <a:pPr eaLnBrk="1" hangingPunct="1"/>
            <a:r>
              <a:rPr lang="en-US" dirty="0"/>
              <a:t>All items on GL should be indicated.  Check inspected or not-inspected.  Sign, stamp etc</a:t>
            </a:r>
          </a:p>
          <a:p>
            <a:pPr eaLnBrk="1" hangingPunct="1"/>
            <a:r>
              <a:rPr lang="en-US" dirty="0"/>
              <a:t> Acts as a certificate of registration CF 4455, where the this certificate can only register goods with serial numbers, Carnet registers all goods with or without serial numbers</a:t>
            </a:r>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155855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DB1D4BB-EE74-4199-97D3-D62669A1E1CC}" type="slidenum">
              <a:rPr lang="en-US" smtClean="0"/>
              <a:pPr/>
              <a:t>16</a:t>
            </a:fld>
            <a:endParaRPr lang="en-US"/>
          </a:p>
        </p:txBody>
      </p:sp>
      <p:sp>
        <p:nvSpPr>
          <p:cNvPr id="98307" name="Rectangle 3074"/>
          <p:cNvSpPr>
            <a:spLocks noGrp="1" noRot="1" noChangeAspect="1" noChangeArrowheads="1" noTextEdit="1"/>
          </p:cNvSpPr>
          <p:nvPr>
            <p:ph type="sldImg"/>
          </p:nvPr>
        </p:nvSpPr>
        <p:spPr>
          <a:ln/>
        </p:spPr>
      </p:sp>
      <p:sp>
        <p:nvSpPr>
          <p:cNvPr id="98308" name="Rectangle 3075"/>
          <p:cNvSpPr>
            <a:spLocks noGrp="1" noChangeArrowheads="1"/>
          </p:cNvSpPr>
          <p:nvPr>
            <p:ph type="body" idx="1"/>
          </p:nvPr>
        </p:nvSpPr>
        <p:spPr>
          <a:noFill/>
          <a:ln/>
        </p:spPr>
        <p:txBody>
          <a:bodyPr/>
          <a:lstStyle/>
          <a:p>
            <a:pPr eaLnBrk="1" hangingPunct="1"/>
            <a:r>
              <a:rPr lang="en-US"/>
              <a:t>Indicate Exportation counterfoil number on re-importation counterfoil</a:t>
            </a:r>
          </a:p>
          <a:p>
            <a:pPr eaLnBrk="1" hangingPunct="1"/>
            <a:endParaRPr lang="en-US"/>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333122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46C6FAC-19BF-4198-93A6-8C52748ABD0A}" type="slidenum">
              <a:rPr lang="en-US" smtClean="0"/>
              <a:pPr/>
              <a:t>17</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defTabSz="949420">
              <a:defRPr/>
            </a:pPr>
            <a:r>
              <a:rPr lang="en-US" dirty="0"/>
              <a:t>Berlin-</a:t>
            </a:r>
            <a:r>
              <a:rPr lang="en-US" dirty="0" err="1"/>
              <a:t>Tegel</a:t>
            </a:r>
            <a:r>
              <a:rPr lang="en-US" dirty="0"/>
              <a:t> International Airport (TXL)</a:t>
            </a:r>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30579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267813E3-2F27-4FEF-9941-15B8849CD443}" type="slidenum">
              <a:rPr lang="en-US" smtClean="0"/>
              <a:pPr/>
              <a:t>18</a:t>
            </a:fld>
            <a:endParaRPr lang="en-US"/>
          </a:p>
        </p:txBody>
      </p:sp>
      <p:sp>
        <p:nvSpPr>
          <p:cNvPr id="73731" name="Rectangle 3074"/>
          <p:cNvSpPr>
            <a:spLocks noGrp="1" noRot="1" noChangeAspect="1" noChangeArrowheads="1" noTextEdit="1"/>
          </p:cNvSpPr>
          <p:nvPr>
            <p:ph type="sldImg"/>
          </p:nvPr>
        </p:nvSpPr>
        <p:spPr>
          <a:ln/>
        </p:spPr>
      </p:sp>
      <p:sp>
        <p:nvSpPr>
          <p:cNvPr id="73732" name="Rectangle 3075"/>
          <p:cNvSpPr>
            <a:spLocks noGrp="1" noChangeArrowheads="1"/>
          </p:cNvSpPr>
          <p:nvPr>
            <p:ph type="body" idx="1"/>
          </p:nvPr>
        </p:nvSpPr>
        <p:spPr>
          <a:noFill/>
          <a:ln/>
        </p:spPr>
        <p:txBody>
          <a:bodyPr/>
          <a:lstStyle/>
          <a:p>
            <a:pPr eaLnBrk="1" hangingPunct="1"/>
            <a:r>
              <a:rPr lang="en-US"/>
              <a:t>Emphasize that Green GL (ie the MASTER COPY)  should not be amended-  only cross off on VOUCHER copy </a:t>
            </a:r>
          </a:p>
          <a:p>
            <a:pPr eaLnBrk="1" hangingPunct="1"/>
            <a:endParaRPr lang="en-US"/>
          </a:p>
          <a:p>
            <a:pPr eaLnBrk="1" hangingPunct="1"/>
            <a:r>
              <a:rPr lang="en-US"/>
              <a:t>Box A-c should be filled in by Holder/issuing ofice</a:t>
            </a:r>
          </a:p>
          <a:p>
            <a:pPr eaLnBrk="1" hangingPunct="1"/>
            <a:endParaRPr lang="en-US"/>
          </a:p>
          <a:p>
            <a:pPr eaLnBrk="1" hangingPunct="1"/>
            <a:r>
              <a:rPr lang="en-US"/>
              <a:t>Bcheck/confirm box F(a) + (b) for correctness</a:t>
            </a:r>
          </a:p>
          <a:p>
            <a:pPr eaLnBrk="1" hangingPunct="1"/>
            <a:endParaRPr lang="en-US"/>
          </a:p>
          <a:p>
            <a:pPr eaLnBrk="1" hangingPunct="1"/>
            <a:r>
              <a:rPr lang="en-US"/>
              <a:t>Entry division—for larger ports, there is usually a box into which inspectors deposit the vouchers.  Explain the match-up process, those without match-ups often make it to USCIB/Dale.  No match-up require payment of duty.</a:t>
            </a:r>
          </a:p>
          <a:p>
            <a:pPr eaLnBrk="1" hangingPunct="1"/>
            <a:endParaRPr lang="en-US"/>
          </a:p>
          <a:p>
            <a:pPr eaLnBrk="1" hangingPunct="1"/>
            <a:r>
              <a:rPr lang="en-US"/>
              <a:t>Entering H(e), the port of entry helps CBP colleagues in Entry division assure that vouchers get to the first port of entry into the US. If the goods first enter Detroit then re-exportation voucher should be sent to Detroit even if the re-export happened in Miami.</a:t>
            </a:r>
          </a:p>
          <a:p>
            <a:pPr eaLnBrk="1" hangingPunct="1"/>
            <a:endParaRPr lang="en-US"/>
          </a:p>
          <a:p>
            <a:pPr eaLnBrk="1" hangingPunct="1"/>
            <a:r>
              <a:rPr lang="en-US"/>
              <a:t>Questions arise as to whether holders should fill out the voucher, before arriving or in view of an inspector----there is variation in port/inspector wishes.  Thus, foreign holders are often not sure what to do..  Please be patient with our foreign guests.</a:t>
            </a:r>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462298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7607C00-ED9A-46A7-BDFA-82672777A836}" type="slidenum">
              <a:rPr lang="en-US" smtClean="0"/>
              <a:pPr/>
              <a:t>19</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99998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E5184-9828-C84F-9202-1CEB5BDEB6CE}" type="slidenum">
              <a:rPr lang="en-US" smtClean="0"/>
              <a:t>2</a:t>
            </a:fld>
            <a:endParaRPr lang="en-US"/>
          </a:p>
        </p:txBody>
      </p:sp>
    </p:spTree>
    <p:extLst>
      <p:ext uri="{BB962C8B-B14F-4D97-AF65-F5344CB8AC3E}">
        <p14:creationId xmlns:p14="http://schemas.microsoft.com/office/powerpoint/2010/main" val="260294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7607C00-ED9A-46A7-BDFA-82672777A836}" type="slidenum">
              <a:rPr lang="en-US" smtClean="0"/>
              <a:pPr/>
              <a:t>20</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1744207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4807"/>
            <a:fld id="{DD5ABCFA-3E32-4457-A0D6-1FDF9FE0A50C}" type="slidenum">
              <a:rPr lang="en-US" smtClean="0"/>
              <a:pPr defTabSz="974807"/>
              <a:t>21</a:t>
            </a:fld>
            <a:endParaRPr lang="en-US" dirty="0"/>
          </a:p>
        </p:txBody>
      </p:sp>
      <p:sp>
        <p:nvSpPr>
          <p:cNvPr id="86019" name="Rectangle 2"/>
          <p:cNvSpPr>
            <a:spLocks noGrp="1" noRot="1" noChangeAspect="1" noChangeArrowheads="1" noTextEdit="1"/>
          </p:cNvSpPr>
          <p:nvPr>
            <p:ph type="sldImg"/>
          </p:nvPr>
        </p:nvSpPr>
        <p:spPr>
          <a:xfrm>
            <a:off x="501650" y="739775"/>
            <a:ext cx="6478588" cy="3644900"/>
          </a:xfrm>
          <a:ln/>
        </p:spPr>
      </p:sp>
      <p:sp>
        <p:nvSpPr>
          <p:cNvPr id="86020" name="Rectangle 3"/>
          <p:cNvSpPr>
            <a:spLocks noGrp="1" noChangeArrowheads="1"/>
          </p:cNvSpPr>
          <p:nvPr>
            <p:ph type="body" idx="1"/>
          </p:nvPr>
        </p:nvSpPr>
        <p:spPr>
          <a:noFill/>
          <a:ln/>
        </p:spPr>
        <p:txBody>
          <a:bodyPr/>
          <a:lstStyle/>
          <a:p>
            <a:endParaRPr lang="en-US" dirty="0"/>
          </a:p>
        </p:txBody>
      </p:sp>
      <p:sp>
        <p:nvSpPr>
          <p:cNvPr id="2" name="Date Placeholder 1"/>
          <p:cNvSpPr>
            <a:spLocks noGrp="1"/>
          </p:cNvSpPr>
          <p:nvPr>
            <p:ph type="dt" idx="10"/>
          </p:nvPr>
        </p:nvSpPr>
        <p:spPr/>
        <p:txBody>
          <a:bodyPr/>
          <a:lstStyle/>
          <a:p>
            <a:r>
              <a:rPr lang="en-US"/>
              <a:t>September 2022</a:t>
            </a:r>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2239709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7607C00-ED9A-46A7-BDFA-82672777A836}" type="slidenum">
              <a:rPr lang="en-US" smtClean="0"/>
              <a:pPr/>
              <a:t>22</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dirty="0"/>
              <a:t>Iran joined in late 2005, though US can not issue nor accept Carnets from Iran. Ukraine March 2008, Pakistan Oct. 2007 </a:t>
            </a:r>
          </a:p>
          <a:p>
            <a:pPr eaLnBrk="1" hangingPunct="1"/>
            <a:endParaRPr lang="en-US" dirty="0"/>
          </a:p>
          <a:p>
            <a:pPr eaLnBrk="1" hangingPunct="1"/>
            <a:r>
              <a:rPr lang="en-US" dirty="0"/>
              <a:t>All items on GL should be indicated.  Check inspected or not-inspected.  Sign, stamp etc</a:t>
            </a:r>
          </a:p>
          <a:p>
            <a:pPr eaLnBrk="1" hangingPunct="1"/>
            <a:r>
              <a:rPr lang="en-US" dirty="0"/>
              <a:t> Acts as a certificate of registration CF 4455, where the this certificate can only register goods with serial numbers, Carnet registers all goods with or without serial numbers</a:t>
            </a:r>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3509740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defRPr>
            </a:lvl1pPr>
            <a:lvl2pPr marL="785258" indent="-302022" eaLnBrk="0" hangingPunct="0">
              <a:defRPr sz="2500">
                <a:solidFill>
                  <a:schemeClr val="tx1"/>
                </a:solidFill>
                <a:latin typeface="Arial" pitchFamily="34" charset="0"/>
              </a:defRPr>
            </a:lvl2pPr>
            <a:lvl3pPr marL="1208089" indent="-241618" eaLnBrk="0" hangingPunct="0">
              <a:defRPr sz="2500">
                <a:solidFill>
                  <a:schemeClr val="tx1"/>
                </a:solidFill>
                <a:latin typeface="Arial" pitchFamily="34" charset="0"/>
              </a:defRPr>
            </a:lvl3pPr>
            <a:lvl4pPr marL="1691324" indent="-241618" eaLnBrk="0" hangingPunct="0">
              <a:defRPr sz="2500">
                <a:solidFill>
                  <a:schemeClr val="tx1"/>
                </a:solidFill>
                <a:latin typeface="Arial" pitchFamily="34" charset="0"/>
              </a:defRPr>
            </a:lvl4pPr>
            <a:lvl5pPr marL="2174558" indent="-241618" eaLnBrk="0" hangingPunct="0">
              <a:defRPr sz="2500">
                <a:solidFill>
                  <a:schemeClr val="tx1"/>
                </a:solidFill>
                <a:latin typeface="Arial" pitchFamily="34" charset="0"/>
              </a:defRPr>
            </a:lvl5pPr>
            <a:lvl6pPr marL="2657794" indent="-241618" eaLnBrk="0" fontAlgn="base" hangingPunct="0">
              <a:spcBef>
                <a:spcPct val="0"/>
              </a:spcBef>
              <a:spcAft>
                <a:spcPct val="0"/>
              </a:spcAft>
              <a:defRPr sz="2500">
                <a:solidFill>
                  <a:schemeClr val="tx1"/>
                </a:solidFill>
                <a:latin typeface="Arial" pitchFamily="34" charset="0"/>
              </a:defRPr>
            </a:lvl6pPr>
            <a:lvl7pPr marL="3141029" indent="-241618" eaLnBrk="0" fontAlgn="base" hangingPunct="0">
              <a:spcBef>
                <a:spcPct val="0"/>
              </a:spcBef>
              <a:spcAft>
                <a:spcPct val="0"/>
              </a:spcAft>
              <a:defRPr sz="2500">
                <a:solidFill>
                  <a:schemeClr val="tx1"/>
                </a:solidFill>
                <a:latin typeface="Arial" pitchFamily="34" charset="0"/>
              </a:defRPr>
            </a:lvl7pPr>
            <a:lvl8pPr marL="3624265" indent="-241618" eaLnBrk="0" fontAlgn="base" hangingPunct="0">
              <a:spcBef>
                <a:spcPct val="0"/>
              </a:spcBef>
              <a:spcAft>
                <a:spcPct val="0"/>
              </a:spcAft>
              <a:defRPr sz="2500">
                <a:solidFill>
                  <a:schemeClr val="tx1"/>
                </a:solidFill>
                <a:latin typeface="Arial" pitchFamily="34" charset="0"/>
              </a:defRPr>
            </a:lvl8pPr>
            <a:lvl9pPr marL="4107500" indent="-241618" eaLnBrk="0" fontAlgn="base" hangingPunct="0">
              <a:spcBef>
                <a:spcPct val="0"/>
              </a:spcBef>
              <a:spcAft>
                <a:spcPct val="0"/>
              </a:spcAft>
              <a:defRPr sz="2500">
                <a:solidFill>
                  <a:schemeClr val="tx1"/>
                </a:solidFill>
                <a:latin typeface="Arial" pitchFamily="34" charset="0"/>
              </a:defRPr>
            </a:lvl9pPr>
          </a:lstStyle>
          <a:p>
            <a:pPr eaLnBrk="1" hangingPunct="1"/>
            <a:fld id="{EA1BB3B3-8131-404F-9E03-0E4594DD1158}" type="slidenum">
              <a:rPr lang="en-US" altLang="en-US" sz="1300">
                <a:latin typeface="Times New Roman" pitchFamily="18" charset="0"/>
              </a:rPr>
              <a:pPr eaLnBrk="1" hangingPunct="1"/>
              <a:t>23</a:t>
            </a:fld>
            <a:endParaRPr lang="en-US" altLang="en-US" sz="1300">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Same as a citing</a:t>
            </a:r>
          </a:p>
        </p:txBody>
      </p:sp>
    </p:spTree>
    <p:extLst>
      <p:ext uri="{BB962C8B-B14F-4D97-AF65-F5344CB8AC3E}">
        <p14:creationId xmlns:p14="http://schemas.microsoft.com/office/powerpoint/2010/main" val="746893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4807"/>
            <a:fld id="{DD5ABCFA-3E32-4457-A0D6-1FDF9FE0A50C}" type="slidenum">
              <a:rPr lang="en-US" smtClean="0"/>
              <a:pPr defTabSz="974807"/>
              <a:t>24</a:t>
            </a:fld>
            <a:endParaRPr lang="en-US" dirty="0"/>
          </a:p>
        </p:txBody>
      </p:sp>
      <p:sp>
        <p:nvSpPr>
          <p:cNvPr id="86019" name="Rectangle 2"/>
          <p:cNvSpPr>
            <a:spLocks noGrp="1" noRot="1" noChangeAspect="1" noChangeArrowheads="1" noTextEdit="1"/>
          </p:cNvSpPr>
          <p:nvPr>
            <p:ph type="sldImg"/>
          </p:nvPr>
        </p:nvSpPr>
        <p:spPr>
          <a:xfrm>
            <a:off x="501650" y="739775"/>
            <a:ext cx="6478588" cy="3644900"/>
          </a:xfrm>
          <a:ln/>
        </p:spPr>
      </p:sp>
      <p:sp>
        <p:nvSpPr>
          <p:cNvPr id="86020" name="Rectangle 3"/>
          <p:cNvSpPr>
            <a:spLocks noGrp="1" noChangeArrowheads="1"/>
          </p:cNvSpPr>
          <p:nvPr>
            <p:ph type="body" idx="1"/>
          </p:nvPr>
        </p:nvSpPr>
        <p:spPr>
          <a:noFill/>
          <a:ln/>
        </p:spPr>
        <p:txBody>
          <a:bodyPr/>
          <a:lstStyle/>
          <a:p>
            <a:endParaRPr lang="en-US" dirty="0"/>
          </a:p>
        </p:txBody>
      </p:sp>
      <p:sp>
        <p:nvSpPr>
          <p:cNvPr id="2" name="Date Placeholder 1"/>
          <p:cNvSpPr>
            <a:spLocks noGrp="1"/>
          </p:cNvSpPr>
          <p:nvPr>
            <p:ph type="dt" idx="10"/>
          </p:nvPr>
        </p:nvSpPr>
        <p:spPr/>
        <p:txBody>
          <a:bodyPr/>
          <a:lstStyle/>
          <a:p>
            <a:r>
              <a:rPr lang="en-US"/>
              <a:t>September 2022</a:t>
            </a:r>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2947719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breaker slide. </a:t>
            </a:r>
          </a:p>
        </p:txBody>
      </p:sp>
      <p:sp>
        <p:nvSpPr>
          <p:cNvPr id="4" name="Slide Number Placeholder 3"/>
          <p:cNvSpPr>
            <a:spLocks noGrp="1"/>
          </p:cNvSpPr>
          <p:nvPr>
            <p:ph type="sldNum" sz="quarter" idx="5"/>
          </p:nvPr>
        </p:nvSpPr>
        <p:spPr/>
        <p:txBody>
          <a:bodyPr/>
          <a:lstStyle/>
          <a:p>
            <a:fld id="{3D1E5184-9828-C84F-9202-1CEB5BDEB6CE}" type="slidenum">
              <a:rPr lang="en-US" smtClean="0"/>
              <a:t>25</a:t>
            </a:fld>
            <a:endParaRPr lang="en-US"/>
          </a:p>
        </p:txBody>
      </p:sp>
    </p:spTree>
    <p:extLst>
      <p:ext uri="{BB962C8B-B14F-4D97-AF65-F5344CB8AC3E}">
        <p14:creationId xmlns:p14="http://schemas.microsoft.com/office/powerpoint/2010/main" val="1315901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73725" fontAlgn="base">
              <a:spcBef>
                <a:spcPct val="0"/>
              </a:spcBef>
              <a:spcAft>
                <a:spcPct val="0"/>
              </a:spcAft>
            </a:pPr>
            <a:fld id="{E9545270-A996-45F7-AC0F-6D2D8F3437BB}" type="slidenum">
              <a:rPr lang="en-US"/>
              <a:pPr defTabSz="973725" fontAlgn="base">
                <a:spcBef>
                  <a:spcPct val="0"/>
                </a:spcBef>
                <a:spcAft>
                  <a:spcPct val="0"/>
                </a:spcAft>
              </a:pPr>
              <a:t>26</a:t>
            </a:fld>
            <a:endParaRPr lang="en-US" dirty="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 name="Date Placeholder 1"/>
          <p:cNvSpPr>
            <a:spLocks noGrp="1"/>
          </p:cNvSpPr>
          <p:nvPr>
            <p:ph type="dt" idx="10"/>
          </p:nvPr>
        </p:nvSpPr>
        <p:spPr/>
        <p:txBody>
          <a:bodyPr/>
          <a:lstStyle/>
          <a:p>
            <a:r>
              <a:rPr lang="en-US"/>
              <a:t>September 2022</a:t>
            </a:r>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3546018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Good for stories</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Arial" charset="0"/>
                <a:sym typeface="Arial" charset="0"/>
              </a:defRPr>
            </a:lvl1pPr>
            <a:lvl2pPr marL="785258" indent="-302022" eaLnBrk="0" hangingPunct="0">
              <a:defRPr>
                <a:solidFill>
                  <a:srgbClr val="000000"/>
                </a:solidFill>
                <a:latin typeface="Arial" charset="0"/>
                <a:sym typeface="Arial" charset="0"/>
              </a:defRPr>
            </a:lvl2pPr>
            <a:lvl3pPr marL="1208089" indent="-241618" eaLnBrk="0" hangingPunct="0">
              <a:defRPr>
                <a:solidFill>
                  <a:srgbClr val="000000"/>
                </a:solidFill>
                <a:latin typeface="Arial" charset="0"/>
                <a:sym typeface="Arial" charset="0"/>
              </a:defRPr>
            </a:lvl3pPr>
            <a:lvl4pPr marL="1691324" indent="-241618" eaLnBrk="0" hangingPunct="0">
              <a:defRPr>
                <a:solidFill>
                  <a:srgbClr val="000000"/>
                </a:solidFill>
                <a:latin typeface="Arial" charset="0"/>
                <a:sym typeface="Arial" charset="0"/>
              </a:defRPr>
            </a:lvl4pPr>
            <a:lvl5pPr marL="2174558" indent="-241618" eaLnBrk="0" hangingPunct="0">
              <a:defRPr>
                <a:solidFill>
                  <a:srgbClr val="000000"/>
                </a:solidFill>
                <a:latin typeface="Arial" charset="0"/>
                <a:sym typeface="Arial" charset="0"/>
              </a:defRPr>
            </a:lvl5pPr>
            <a:lvl6pPr marL="2657794" indent="-241618" eaLnBrk="0" fontAlgn="base" hangingPunct="0">
              <a:spcBef>
                <a:spcPct val="0"/>
              </a:spcBef>
              <a:spcAft>
                <a:spcPct val="0"/>
              </a:spcAft>
              <a:defRPr>
                <a:solidFill>
                  <a:srgbClr val="000000"/>
                </a:solidFill>
                <a:latin typeface="Arial" charset="0"/>
                <a:sym typeface="Arial" charset="0"/>
              </a:defRPr>
            </a:lvl6pPr>
            <a:lvl7pPr marL="3141029" indent="-241618" eaLnBrk="0" fontAlgn="base" hangingPunct="0">
              <a:spcBef>
                <a:spcPct val="0"/>
              </a:spcBef>
              <a:spcAft>
                <a:spcPct val="0"/>
              </a:spcAft>
              <a:defRPr>
                <a:solidFill>
                  <a:srgbClr val="000000"/>
                </a:solidFill>
                <a:latin typeface="Arial" charset="0"/>
                <a:sym typeface="Arial" charset="0"/>
              </a:defRPr>
            </a:lvl7pPr>
            <a:lvl8pPr marL="3624265" indent="-241618" eaLnBrk="0" fontAlgn="base" hangingPunct="0">
              <a:spcBef>
                <a:spcPct val="0"/>
              </a:spcBef>
              <a:spcAft>
                <a:spcPct val="0"/>
              </a:spcAft>
              <a:defRPr>
                <a:solidFill>
                  <a:srgbClr val="000000"/>
                </a:solidFill>
                <a:latin typeface="Arial" charset="0"/>
                <a:sym typeface="Arial" charset="0"/>
              </a:defRPr>
            </a:lvl8pPr>
            <a:lvl9pPr marL="4107500" indent="-241618" eaLnBrk="0" fontAlgn="base" hangingPunct="0">
              <a:spcBef>
                <a:spcPct val="0"/>
              </a:spcBef>
              <a:spcAft>
                <a:spcPct val="0"/>
              </a:spcAft>
              <a:defRPr>
                <a:solidFill>
                  <a:srgbClr val="000000"/>
                </a:solidFill>
                <a:latin typeface="Arial" charset="0"/>
                <a:sym typeface="Arial" charset="0"/>
              </a:defRPr>
            </a:lvl9pPr>
          </a:lstStyle>
          <a:p>
            <a:pPr eaLnBrk="1" hangingPunct="1"/>
            <a:fld id="{955AB6D1-6B84-4ACE-B283-D3E918124F21}" type="slidenum">
              <a:rPr lang="en-US" smtClean="0"/>
              <a:pPr eaLnBrk="1" hangingPunct="1"/>
              <a:t>27</a:t>
            </a:fld>
            <a:endParaRPr lang="en-US"/>
          </a:p>
        </p:txBody>
      </p:sp>
      <p:sp>
        <p:nvSpPr>
          <p:cNvPr id="2" name="Date Placeholder 1"/>
          <p:cNvSpPr>
            <a:spLocks noGrp="1"/>
          </p:cNvSpPr>
          <p:nvPr>
            <p:ph type="dt" idx="10"/>
          </p:nvPr>
        </p:nvSpPr>
        <p:spPr/>
        <p:txBody>
          <a:bodyPr/>
          <a:lstStyle/>
          <a:p>
            <a:r>
              <a:rPr lang="en-US"/>
              <a:t>September 2022</a:t>
            </a:r>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326440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Good for stories</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Arial" charset="0"/>
                <a:sym typeface="Arial" charset="0"/>
              </a:defRPr>
            </a:lvl1pPr>
            <a:lvl2pPr marL="785258" indent="-302022" eaLnBrk="0" hangingPunct="0">
              <a:defRPr>
                <a:solidFill>
                  <a:srgbClr val="000000"/>
                </a:solidFill>
                <a:latin typeface="Arial" charset="0"/>
                <a:sym typeface="Arial" charset="0"/>
              </a:defRPr>
            </a:lvl2pPr>
            <a:lvl3pPr marL="1208089" indent="-241618" eaLnBrk="0" hangingPunct="0">
              <a:defRPr>
                <a:solidFill>
                  <a:srgbClr val="000000"/>
                </a:solidFill>
                <a:latin typeface="Arial" charset="0"/>
                <a:sym typeface="Arial" charset="0"/>
              </a:defRPr>
            </a:lvl3pPr>
            <a:lvl4pPr marL="1691324" indent="-241618" eaLnBrk="0" hangingPunct="0">
              <a:defRPr>
                <a:solidFill>
                  <a:srgbClr val="000000"/>
                </a:solidFill>
                <a:latin typeface="Arial" charset="0"/>
                <a:sym typeface="Arial" charset="0"/>
              </a:defRPr>
            </a:lvl4pPr>
            <a:lvl5pPr marL="2174558" indent="-241618" eaLnBrk="0" hangingPunct="0">
              <a:defRPr>
                <a:solidFill>
                  <a:srgbClr val="000000"/>
                </a:solidFill>
                <a:latin typeface="Arial" charset="0"/>
                <a:sym typeface="Arial" charset="0"/>
              </a:defRPr>
            </a:lvl5pPr>
            <a:lvl6pPr marL="2657794" indent="-241618" eaLnBrk="0" fontAlgn="base" hangingPunct="0">
              <a:spcBef>
                <a:spcPct val="0"/>
              </a:spcBef>
              <a:spcAft>
                <a:spcPct val="0"/>
              </a:spcAft>
              <a:defRPr>
                <a:solidFill>
                  <a:srgbClr val="000000"/>
                </a:solidFill>
                <a:latin typeface="Arial" charset="0"/>
                <a:sym typeface="Arial" charset="0"/>
              </a:defRPr>
            </a:lvl6pPr>
            <a:lvl7pPr marL="3141029" indent="-241618" eaLnBrk="0" fontAlgn="base" hangingPunct="0">
              <a:spcBef>
                <a:spcPct val="0"/>
              </a:spcBef>
              <a:spcAft>
                <a:spcPct val="0"/>
              </a:spcAft>
              <a:defRPr>
                <a:solidFill>
                  <a:srgbClr val="000000"/>
                </a:solidFill>
                <a:latin typeface="Arial" charset="0"/>
                <a:sym typeface="Arial" charset="0"/>
              </a:defRPr>
            </a:lvl7pPr>
            <a:lvl8pPr marL="3624265" indent="-241618" eaLnBrk="0" fontAlgn="base" hangingPunct="0">
              <a:spcBef>
                <a:spcPct val="0"/>
              </a:spcBef>
              <a:spcAft>
                <a:spcPct val="0"/>
              </a:spcAft>
              <a:defRPr>
                <a:solidFill>
                  <a:srgbClr val="000000"/>
                </a:solidFill>
                <a:latin typeface="Arial" charset="0"/>
                <a:sym typeface="Arial" charset="0"/>
              </a:defRPr>
            </a:lvl8pPr>
            <a:lvl9pPr marL="4107500" indent="-241618" eaLnBrk="0" fontAlgn="base" hangingPunct="0">
              <a:spcBef>
                <a:spcPct val="0"/>
              </a:spcBef>
              <a:spcAft>
                <a:spcPct val="0"/>
              </a:spcAft>
              <a:defRPr>
                <a:solidFill>
                  <a:srgbClr val="000000"/>
                </a:solidFill>
                <a:latin typeface="Arial" charset="0"/>
                <a:sym typeface="Arial" charset="0"/>
              </a:defRPr>
            </a:lvl9pPr>
          </a:lstStyle>
          <a:p>
            <a:pPr eaLnBrk="1" hangingPunct="1"/>
            <a:fld id="{1237641A-128A-4A28-8C99-1C6105AB6BED}" type="slidenum">
              <a:rPr lang="en-US" smtClean="0"/>
              <a:pPr eaLnBrk="1" hangingPunct="1"/>
              <a:t>31</a:t>
            </a:fld>
            <a:endParaRPr lang="en-US"/>
          </a:p>
        </p:txBody>
      </p:sp>
      <p:sp>
        <p:nvSpPr>
          <p:cNvPr id="2" name="Date Placeholder 1"/>
          <p:cNvSpPr>
            <a:spLocks noGrp="1"/>
          </p:cNvSpPr>
          <p:nvPr>
            <p:ph type="dt" idx="10"/>
          </p:nvPr>
        </p:nvSpPr>
        <p:spPr/>
        <p:txBody>
          <a:bodyPr/>
          <a:lstStyle/>
          <a:p>
            <a:r>
              <a:rPr lang="en-US"/>
              <a:t>September 2022</a:t>
            </a:r>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352053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Lost</a:t>
            </a:r>
            <a:r>
              <a:rPr lang="en-US" baseline="0" dirty="0"/>
              <a:t> document coverage: replacing a lost ATA Carnet can result in costly replacement and delivery fees as well as lengthy delays. Purchasing lost document coverage at time of your initial ATA Carnet application is a simple and inexpensive way to eliminate these potential risks. In the event your ATA Carnet document is lost or destroyed, a duplicate is quickly issued and shipped to you at no additional cost. Otherwise, standard basic fees apply. $35</a:t>
            </a:r>
            <a:endParaRPr lang="en-US" dirty="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rgbClr val="000000"/>
                </a:solidFill>
                <a:latin typeface="Arial" charset="0"/>
                <a:sym typeface="Arial" charset="0"/>
              </a:defRPr>
            </a:lvl1pPr>
            <a:lvl2pPr marL="785258" indent="-302022" eaLnBrk="0" hangingPunct="0">
              <a:defRPr>
                <a:solidFill>
                  <a:srgbClr val="000000"/>
                </a:solidFill>
                <a:latin typeface="Arial" charset="0"/>
                <a:sym typeface="Arial" charset="0"/>
              </a:defRPr>
            </a:lvl2pPr>
            <a:lvl3pPr marL="1208089" indent="-241618" eaLnBrk="0" hangingPunct="0">
              <a:defRPr>
                <a:solidFill>
                  <a:srgbClr val="000000"/>
                </a:solidFill>
                <a:latin typeface="Arial" charset="0"/>
                <a:sym typeface="Arial" charset="0"/>
              </a:defRPr>
            </a:lvl3pPr>
            <a:lvl4pPr marL="1691324" indent="-241618" eaLnBrk="0" hangingPunct="0">
              <a:defRPr>
                <a:solidFill>
                  <a:srgbClr val="000000"/>
                </a:solidFill>
                <a:latin typeface="Arial" charset="0"/>
                <a:sym typeface="Arial" charset="0"/>
              </a:defRPr>
            </a:lvl4pPr>
            <a:lvl5pPr marL="2174558" indent="-241618" eaLnBrk="0" hangingPunct="0">
              <a:defRPr>
                <a:solidFill>
                  <a:srgbClr val="000000"/>
                </a:solidFill>
                <a:latin typeface="Arial" charset="0"/>
                <a:sym typeface="Arial" charset="0"/>
              </a:defRPr>
            </a:lvl5pPr>
            <a:lvl6pPr marL="2657794" indent="-241618" eaLnBrk="0" fontAlgn="base" hangingPunct="0">
              <a:spcBef>
                <a:spcPct val="0"/>
              </a:spcBef>
              <a:spcAft>
                <a:spcPct val="0"/>
              </a:spcAft>
              <a:defRPr>
                <a:solidFill>
                  <a:srgbClr val="000000"/>
                </a:solidFill>
                <a:latin typeface="Arial" charset="0"/>
                <a:sym typeface="Arial" charset="0"/>
              </a:defRPr>
            </a:lvl6pPr>
            <a:lvl7pPr marL="3141029" indent="-241618" eaLnBrk="0" fontAlgn="base" hangingPunct="0">
              <a:spcBef>
                <a:spcPct val="0"/>
              </a:spcBef>
              <a:spcAft>
                <a:spcPct val="0"/>
              </a:spcAft>
              <a:defRPr>
                <a:solidFill>
                  <a:srgbClr val="000000"/>
                </a:solidFill>
                <a:latin typeface="Arial" charset="0"/>
                <a:sym typeface="Arial" charset="0"/>
              </a:defRPr>
            </a:lvl7pPr>
            <a:lvl8pPr marL="3624265" indent="-241618" eaLnBrk="0" fontAlgn="base" hangingPunct="0">
              <a:spcBef>
                <a:spcPct val="0"/>
              </a:spcBef>
              <a:spcAft>
                <a:spcPct val="0"/>
              </a:spcAft>
              <a:defRPr>
                <a:solidFill>
                  <a:srgbClr val="000000"/>
                </a:solidFill>
                <a:latin typeface="Arial" charset="0"/>
                <a:sym typeface="Arial" charset="0"/>
              </a:defRPr>
            </a:lvl8pPr>
            <a:lvl9pPr marL="4107500" indent="-241618" eaLnBrk="0" fontAlgn="base" hangingPunct="0">
              <a:spcBef>
                <a:spcPct val="0"/>
              </a:spcBef>
              <a:spcAft>
                <a:spcPct val="0"/>
              </a:spcAft>
              <a:defRPr>
                <a:solidFill>
                  <a:srgbClr val="000000"/>
                </a:solidFill>
                <a:latin typeface="Arial" charset="0"/>
                <a:sym typeface="Arial" charset="0"/>
              </a:defRPr>
            </a:lvl9pPr>
          </a:lstStyle>
          <a:p>
            <a:pPr eaLnBrk="1" hangingPunct="1"/>
            <a:fld id="{41407E15-E4BC-4271-B4A6-007316737803}" type="slidenum">
              <a:rPr lang="en-US" smtClean="0"/>
              <a:pPr eaLnBrk="1" hangingPunct="1"/>
              <a:t>32</a:t>
            </a:fld>
            <a:endParaRPr lang="en-US"/>
          </a:p>
        </p:txBody>
      </p:sp>
      <p:sp>
        <p:nvSpPr>
          <p:cNvPr id="2" name="Date Placeholder 1"/>
          <p:cNvSpPr>
            <a:spLocks noGrp="1"/>
          </p:cNvSpPr>
          <p:nvPr>
            <p:ph type="dt" idx="10"/>
          </p:nvPr>
        </p:nvSpPr>
        <p:spPr/>
        <p:txBody>
          <a:bodyPr/>
          <a:lstStyle/>
          <a:p>
            <a:r>
              <a:rPr lang="en-US"/>
              <a:t>September 2022</a:t>
            </a:r>
          </a:p>
        </p:txBody>
      </p:sp>
      <p:sp>
        <p:nvSpPr>
          <p:cNvPr id="3" name="Header Placeholder 2"/>
          <p:cNvSpPr>
            <a:spLocks noGrp="1"/>
          </p:cNvSpPr>
          <p:nvPr>
            <p:ph type="hdr" sz="quarter" idx="11"/>
          </p:nvPr>
        </p:nvSpPr>
        <p:spPr/>
        <p:txBody>
          <a:bodyPr/>
          <a:lstStyle/>
          <a:p>
            <a:r>
              <a:rPr lang="en-US"/>
              <a:t>ATA Carnet Presentation</a:t>
            </a:r>
          </a:p>
        </p:txBody>
      </p:sp>
    </p:spTree>
    <p:extLst>
      <p:ext uri="{BB962C8B-B14F-4D97-AF65-F5344CB8AC3E}">
        <p14:creationId xmlns:p14="http://schemas.microsoft.com/office/powerpoint/2010/main" val="37260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701040" y="4473892"/>
            <a:ext cx="5608320" cy="3660458"/>
          </a:xfrm>
          <a:prstGeom prst="rect">
            <a:avLst/>
          </a:prstGeom>
          <a:noFill/>
          <a:ln>
            <a:noFill/>
          </a:ln>
        </p:spPr>
        <p:txBody>
          <a:bodyPr spcFirstLastPara="1" wrap="square" lIns="93156" tIns="46565" rIns="93156" bIns="46565" anchor="t" anchorCtr="0">
            <a:noAutofit/>
          </a:bodyPr>
          <a:lstStyle/>
          <a:p>
            <a:pPr>
              <a:buClr>
                <a:srgbClr val="000000"/>
              </a:buClr>
              <a:buSzPts val="1400"/>
            </a:pPr>
            <a:endParaRPr sz="1300" dirty="0">
              <a:solidFill>
                <a:schemeClr val="dk1"/>
              </a:solidFill>
              <a:latin typeface="Calibri"/>
              <a:ea typeface="Calibri"/>
              <a:cs typeface="Calibri"/>
              <a:sym typeface="Calibri"/>
            </a:endParaRPr>
          </a:p>
        </p:txBody>
      </p:sp>
      <p:sp>
        <p:nvSpPr>
          <p:cNvPr id="184" name="Google Shape;184;p10:notes"/>
          <p:cNvSpPr txBox="1">
            <a:spLocks noGrp="1"/>
          </p:cNvSpPr>
          <p:nvPr>
            <p:ph type="sldNum" idx="12"/>
          </p:nvPr>
        </p:nvSpPr>
        <p:spPr>
          <a:xfrm>
            <a:off x="3970938" y="8829967"/>
            <a:ext cx="3037840" cy="466433"/>
          </a:xfrm>
          <a:prstGeom prst="rect">
            <a:avLst/>
          </a:prstGeom>
          <a:noFill/>
          <a:ln>
            <a:noFill/>
          </a:ln>
        </p:spPr>
        <p:txBody>
          <a:bodyPr spcFirstLastPara="1" wrap="square" lIns="93156" tIns="46565" rIns="93156" bIns="46565" anchor="b" anchorCtr="0">
            <a:noAutofit/>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3</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049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F55000-9FC1-4EB9-97A1-DC254A96D486}" type="slidenum">
              <a:rPr lang="en-US" smtClean="0"/>
              <a:pPr/>
              <a:t>33</a:t>
            </a:fld>
            <a:endParaRPr lang="en-US"/>
          </a:p>
        </p:txBody>
      </p:sp>
      <p:sp>
        <p:nvSpPr>
          <p:cNvPr id="5" name="Date Placeholder 4"/>
          <p:cNvSpPr>
            <a:spLocks noGrp="1"/>
          </p:cNvSpPr>
          <p:nvPr>
            <p:ph type="dt" idx="11"/>
          </p:nvPr>
        </p:nvSpPr>
        <p:spPr/>
        <p:txBody>
          <a:bodyPr/>
          <a:lstStyle/>
          <a:p>
            <a:r>
              <a:rPr lang="en-US"/>
              <a:t>September 2022</a:t>
            </a:r>
          </a:p>
        </p:txBody>
      </p:sp>
      <p:sp>
        <p:nvSpPr>
          <p:cNvPr id="6" name="Header Placeholder 5"/>
          <p:cNvSpPr>
            <a:spLocks noGrp="1"/>
          </p:cNvSpPr>
          <p:nvPr>
            <p:ph type="hdr" sz="quarter" idx="12"/>
          </p:nvPr>
        </p:nvSpPr>
        <p:spPr/>
        <p:txBody>
          <a:bodyPr/>
          <a:lstStyle/>
          <a:p>
            <a:r>
              <a:rPr lang="en-US"/>
              <a:t>ATA Carnet Presentation</a:t>
            </a:r>
          </a:p>
        </p:txBody>
      </p:sp>
    </p:spTree>
    <p:extLst>
      <p:ext uri="{BB962C8B-B14F-4D97-AF65-F5344CB8AC3E}">
        <p14:creationId xmlns:p14="http://schemas.microsoft.com/office/powerpoint/2010/main" val="68432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Ask who remembers the old legal-size carnet. Mention change in size mandated by WCO. Asking about legal size tells you something about their potential knowledge.</a:t>
            </a:r>
          </a:p>
          <a:p>
            <a:pPr eaLnBrk="1" hangingPunct="1"/>
            <a:endParaRPr lang="en-US" altLang="en-US" dirty="0"/>
          </a:p>
          <a:p>
            <a:pPr eaLnBrk="1" hangingPunct="1"/>
            <a:r>
              <a:rPr lang="en-US" altLang="en-US" dirty="0"/>
              <a:t>Informal entry—considered as such by US Customs Not a ‘consumption entry”</a:t>
            </a:r>
          </a:p>
          <a:p>
            <a:endParaRPr lang="en-US" dirty="0"/>
          </a:p>
        </p:txBody>
      </p:sp>
      <p:sp>
        <p:nvSpPr>
          <p:cNvPr id="4" name="Slide Number Placeholder 3"/>
          <p:cNvSpPr>
            <a:spLocks noGrp="1"/>
          </p:cNvSpPr>
          <p:nvPr>
            <p:ph type="sldNum" sz="quarter" idx="5"/>
          </p:nvPr>
        </p:nvSpPr>
        <p:spPr/>
        <p:txBody>
          <a:bodyPr/>
          <a:lstStyle/>
          <a:p>
            <a:fld id="{3D1E5184-9828-C84F-9202-1CEB5BDEB6CE}" type="slidenum">
              <a:rPr lang="en-US" smtClean="0"/>
              <a:t>4</a:t>
            </a:fld>
            <a:endParaRPr lang="en-US"/>
          </a:p>
        </p:txBody>
      </p:sp>
    </p:spTree>
    <p:extLst>
      <p:ext uri="{BB962C8B-B14F-4D97-AF65-F5344CB8AC3E}">
        <p14:creationId xmlns:p14="http://schemas.microsoft.com/office/powerpoint/2010/main" val="44765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a:solidFill>
                  <a:schemeClr val="dk1"/>
                </a:solidFill>
                <a:latin typeface="Calibri"/>
                <a:ea typeface="Calibri"/>
                <a:cs typeface="Calibri"/>
                <a:sym typeface="Calibri"/>
              </a:rPr>
              <a:pPr algn="r">
                <a:buSzPts val="1200"/>
              </a:pPr>
              <a:t>5</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993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dirty="0"/>
              <a:t>The 301 and 232 tariffs are not only impacting imports into the US as our trading partners has responded with retaliatory </a:t>
            </a:r>
            <a:r>
              <a:rPr lang="en-US" dirty="0" err="1"/>
              <a:t>tarrifs</a:t>
            </a:r>
            <a:r>
              <a:rPr lang="en-US" dirty="0"/>
              <a:t>. Which means ATA Carnets are more beneficial today than ever before. For Example on Art work to China was duty free </a:t>
            </a:r>
          </a:p>
          <a:p>
            <a:r>
              <a:rPr lang="en-US" dirty="0">
                <a:ea typeface="ＭＳ Ｐゴシック" charset="0"/>
                <a:cs typeface="ＭＳ Ｐゴシック" charset="0"/>
              </a:rPr>
              <a:t>We have a client that is working on a project to import petroleum exploration equipment that is of Chinese origin. The equipment will be shipped from Mexico to the U.S. for use on a project, then will be re-exported. Would machinery like that qualify for a carnet ? If so, then any Section 301 duties that would be applicable if the equipment was entered for consumption into the U.S., would not be applicable if imported via a carnet and re-exported, is that correct? Just want to make sure that</a:t>
            </a:r>
          </a:p>
          <a:p>
            <a:endParaRPr lang="en-US" dirty="0"/>
          </a:p>
        </p:txBody>
      </p:sp>
      <p:sp>
        <p:nvSpPr>
          <p:cNvPr id="64516" name="Slide Number Placeholder 3"/>
          <p:cNvSpPr>
            <a:spLocks noGrp="1"/>
          </p:cNvSpPr>
          <p:nvPr>
            <p:ph type="sldNum" sz="quarter" idx="5"/>
          </p:nvPr>
        </p:nvSpPr>
        <p:spPr>
          <a:noFill/>
        </p:spPr>
        <p:txBody>
          <a:bodyPr/>
          <a:lstStyle/>
          <a:p>
            <a:pPr defTabSz="976485"/>
            <a:fld id="{1F318FA1-89CC-4A1C-8702-9E9DE200FBC2}" type="slidenum">
              <a:rPr lang="en-US" smtClean="0"/>
              <a:pPr defTabSz="976485"/>
              <a:t>6</a:t>
            </a:fld>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29037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defTabSz="966471">
              <a:defRPr/>
            </a:pPr>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2553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defTabSz="974807"/>
            <a:fld id="{B30F746C-7633-494A-9C67-48E0BBAC1C44}" type="slidenum">
              <a:rPr lang="en-US" smtClean="0"/>
              <a:pPr defTabSz="974807"/>
              <a:t>8</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154700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defTabSz="974807"/>
            <a:fld id="{AEFBFF85-6376-48EB-AC77-D8648B468DC4}" type="slidenum">
              <a:rPr lang="en-US" smtClean="0"/>
              <a:pPr defTabSz="974807"/>
              <a:t>9</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p>
        </p:txBody>
      </p:sp>
      <p:sp>
        <p:nvSpPr>
          <p:cNvPr id="2" name="Date Placeholder 1"/>
          <p:cNvSpPr>
            <a:spLocks noGrp="1"/>
          </p:cNvSpPr>
          <p:nvPr>
            <p:ph type="dt" idx="10"/>
          </p:nvPr>
        </p:nvSpPr>
        <p:spPr/>
        <p:txBody>
          <a:bodyPr/>
          <a:lstStyle/>
          <a:p>
            <a:r>
              <a:rPr lang="en-US"/>
              <a:t>September 2022</a:t>
            </a:r>
            <a:endParaRPr lang="en-US" dirty="0"/>
          </a:p>
        </p:txBody>
      </p:sp>
      <p:sp>
        <p:nvSpPr>
          <p:cNvPr id="3" name="Header Placeholder 2"/>
          <p:cNvSpPr>
            <a:spLocks noGrp="1"/>
          </p:cNvSpPr>
          <p:nvPr>
            <p:ph type="hdr" sz="quarter" idx="11"/>
          </p:nvPr>
        </p:nvSpPr>
        <p:spPr/>
        <p:txBody>
          <a:bodyPr/>
          <a:lstStyle/>
          <a:p>
            <a:r>
              <a:rPr lang="en-US"/>
              <a:t>ATA Carnet Presentation</a:t>
            </a:r>
            <a:endParaRPr lang="en-US" dirty="0"/>
          </a:p>
        </p:txBody>
      </p:sp>
    </p:spTree>
    <p:extLst>
      <p:ext uri="{BB962C8B-B14F-4D97-AF65-F5344CB8AC3E}">
        <p14:creationId xmlns:p14="http://schemas.microsoft.com/office/powerpoint/2010/main" val="2508529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6B51-6B45-A041-B3C3-49061A6C36DE}"/>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C5C7DD6-3189-654A-91D5-8F89356CD8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B50AD94-7673-D045-B64F-D89228656053}"/>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5" name="Footer Placeholder 4">
            <a:extLst>
              <a:ext uri="{FF2B5EF4-FFF2-40B4-BE49-F238E27FC236}">
                <a16:creationId xmlns:a16="http://schemas.microsoft.com/office/drawing/2014/main" id="{E456689E-AA86-E147-8C05-14B66AE1C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241EF-F4C9-3442-B3C3-B859C3BE0748}"/>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357383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32FC5-51CC-0446-AC33-EBDFCAE320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9CA087-3A3D-5F4D-9CA5-09BF9165B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26400-26F8-224E-ABE7-387499D41784}"/>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5" name="Footer Placeholder 4">
            <a:extLst>
              <a:ext uri="{FF2B5EF4-FFF2-40B4-BE49-F238E27FC236}">
                <a16:creationId xmlns:a16="http://schemas.microsoft.com/office/drawing/2014/main" id="{ABDBACEA-983A-F244-9AB8-0710A8E99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4C8FE-BC8E-9744-8DFF-4029EF513B58}"/>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25776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5E8B6-AA9A-BA47-AC6B-9776F99992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A9224C-5710-5C47-AFA0-0AA80676C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754FC-572A-6346-9644-1411C9755826}"/>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5" name="Footer Placeholder 4">
            <a:extLst>
              <a:ext uri="{FF2B5EF4-FFF2-40B4-BE49-F238E27FC236}">
                <a16:creationId xmlns:a16="http://schemas.microsoft.com/office/drawing/2014/main" id="{386D3F49-17A0-A145-8B79-40EDFD6DE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F3B25-360F-5C47-A3FD-4522B6C8487D}"/>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1956757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621A-17A9-124C-B746-16505D54C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5DE7E2-E1B0-BF44-AF52-C47E9C90CB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15F2B-C518-9A46-A7E8-ED27A02104B2}"/>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5" name="Footer Placeholder 4">
            <a:extLst>
              <a:ext uri="{FF2B5EF4-FFF2-40B4-BE49-F238E27FC236}">
                <a16:creationId xmlns:a16="http://schemas.microsoft.com/office/drawing/2014/main" id="{BE35D58E-D5F0-9B47-AF9E-A7EDC75CB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82993-1394-A34B-8C29-337903D604B8}"/>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237742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F636-4849-7B4F-905E-A2AB7014FB97}"/>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A49539-A46E-5C47-8E31-0A6EA7A58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C7A32-00F6-E24D-B06C-6566E3E3F414}"/>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5" name="Footer Placeholder 4">
            <a:extLst>
              <a:ext uri="{FF2B5EF4-FFF2-40B4-BE49-F238E27FC236}">
                <a16:creationId xmlns:a16="http://schemas.microsoft.com/office/drawing/2014/main" id="{23AA9A40-A0FD-F44E-A34B-33B8F238A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7AC91-DE66-CE49-91E8-F8CDC92C3585}"/>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341545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8813-9860-B743-B3B9-48BF68B8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DBD0DC-F68C-A242-9B3E-59B5201EC7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3888B-80B9-0F4C-8F49-08BC979585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568E73-E4FE-F847-A0CA-311828DAE395}"/>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6" name="Footer Placeholder 5">
            <a:extLst>
              <a:ext uri="{FF2B5EF4-FFF2-40B4-BE49-F238E27FC236}">
                <a16:creationId xmlns:a16="http://schemas.microsoft.com/office/drawing/2014/main" id="{7AB2426D-2912-9342-873F-8A2AAC2A2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93D7D-C786-EF4A-BDF5-003451B63B9F}"/>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114672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A43D3-B70C-8F4C-8624-15F79549F2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42C37-8E0A-934C-B8D7-A6D85B376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FB339-0BB8-754F-B6BE-B0D9313FDB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9CC1A-47BE-A84A-8082-46AB12B5F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CD689-8BF8-124B-B368-648EF12E2B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BBC9B3-C107-FB48-8C10-CEC6530752AF}"/>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8" name="Footer Placeholder 7">
            <a:extLst>
              <a:ext uri="{FF2B5EF4-FFF2-40B4-BE49-F238E27FC236}">
                <a16:creationId xmlns:a16="http://schemas.microsoft.com/office/drawing/2014/main" id="{8B118F53-CCC7-4D43-BC58-563D951F8A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74372-7FE1-3C43-86DD-55D936E04F6A}"/>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356533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7CB7-93D4-FF43-9869-DB7A933C70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C9DBA4-013B-624F-8F8C-0AA1953C99C6}"/>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4" name="Footer Placeholder 3">
            <a:extLst>
              <a:ext uri="{FF2B5EF4-FFF2-40B4-BE49-F238E27FC236}">
                <a16:creationId xmlns:a16="http://schemas.microsoft.com/office/drawing/2014/main" id="{D3C136AD-2A91-6A41-8D9A-DB07DC58DE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78130F-E05C-9946-8DF5-F297A0FE7A68}"/>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125992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98889-AD21-9A4A-9BF5-EBFAEEC1FB9E}"/>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3" name="Footer Placeholder 2">
            <a:extLst>
              <a:ext uri="{FF2B5EF4-FFF2-40B4-BE49-F238E27FC236}">
                <a16:creationId xmlns:a16="http://schemas.microsoft.com/office/drawing/2014/main" id="{931D901E-2AA9-9948-9CB3-BA755483DF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F32365-16F8-384A-BD6A-110E8BD784D1}"/>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301262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7DFB-C6A2-E44C-89E4-F7C0F8D5A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D81BD6-8039-774A-9B14-79233BF312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36F25A-7332-6D49-B133-EA89175BB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83C1B8-8F23-354F-A245-29A30E5C9022}"/>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6" name="Footer Placeholder 5">
            <a:extLst>
              <a:ext uri="{FF2B5EF4-FFF2-40B4-BE49-F238E27FC236}">
                <a16:creationId xmlns:a16="http://schemas.microsoft.com/office/drawing/2014/main" id="{E15B6D19-DE96-5E4D-9D3E-767BBD24A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F394C0-B465-B445-9382-D9F4388B42BB}"/>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193337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F6E4-EFB2-B949-B2B2-60C7549CD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4E0A6B-4C64-BB42-807B-E661A72AF6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2EF2FF2-E089-0A4D-9000-277E4405A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0682F4-B053-6D4F-BDDE-1AAABA2AC3BD}"/>
              </a:ext>
            </a:extLst>
          </p:cNvPr>
          <p:cNvSpPr>
            <a:spLocks noGrp="1"/>
          </p:cNvSpPr>
          <p:nvPr>
            <p:ph type="dt" sz="half" idx="10"/>
          </p:nvPr>
        </p:nvSpPr>
        <p:spPr/>
        <p:txBody>
          <a:bodyPr/>
          <a:lstStyle/>
          <a:p>
            <a:fld id="{8DAD96D1-E6D8-9648-AAC4-2CCCB901A015}" type="datetimeFigureOut">
              <a:rPr lang="en-US" smtClean="0"/>
              <a:t>8/17/2023</a:t>
            </a:fld>
            <a:endParaRPr lang="en-US"/>
          </a:p>
        </p:txBody>
      </p:sp>
      <p:sp>
        <p:nvSpPr>
          <p:cNvPr id="6" name="Footer Placeholder 5">
            <a:extLst>
              <a:ext uri="{FF2B5EF4-FFF2-40B4-BE49-F238E27FC236}">
                <a16:creationId xmlns:a16="http://schemas.microsoft.com/office/drawing/2014/main" id="{CA9F4D40-A8DD-1E44-8AF8-0B39D0586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80BA6-CC68-DE4D-99EE-DBB5F4B73CB8}"/>
              </a:ext>
            </a:extLst>
          </p:cNvPr>
          <p:cNvSpPr>
            <a:spLocks noGrp="1"/>
          </p:cNvSpPr>
          <p:nvPr>
            <p:ph type="sldNum" sz="quarter" idx="12"/>
          </p:nvPr>
        </p:nvSpPr>
        <p:spPr/>
        <p:txBody>
          <a:bodyPr/>
          <a:lstStyle/>
          <a:p>
            <a:fld id="{F32EF5DE-6485-794B-9034-7F71D738A663}" type="slidenum">
              <a:rPr lang="en-US" smtClean="0"/>
              <a:t>‹#›</a:t>
            </a:fld>
            <a:endParaRPr lang="en-US"/>
          </a:p>
        </p:txBody>
      </p:sp>
    </p:spTree>
    <p:custDataLst>
      <p:tags r:id="rId1"/>
    </p:custDataLst>
    <p:extLst>
      <p:ext uri="{BB962C8B-B14F-4D97-AF65-F5344CB8AC3E}">
        <p14:creationId xmlns:p14="http://schemas.microsoft.com/office/powerpoint/2010/main" val="200289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9DF61-4F6E-624F-8CF8-8682C294B8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9F028BE-6277-F94A-A1A4-E09C66EA4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BD66508-1828-FC41-BCC9-FCFDE8433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D96D1-E6D8-9648-AAC4-2CCCB901A015}" type="datetimeFigureOut">
              <a:rPr lang="en-US" smtClean="0"/>
              <a:t>8/17/2023</a:t>
            </a:fld>
            <a:endParaRPr lang="en-US"/>
          </a:p>
        </p:txBody>
      </p:sp>
      <p:sp>
        <p:nvSpPr>
          <p:cNvPr id="5" name="Footer Placeholder 4">
            <a:extLst>
              <a:ext uri="{FF2B5EF4-FFF2-40B4-BE49-F238E27FC236}">
                <a16:creationId xmlns:a16="http://schemas.microsoft.com/office/drawing/2014/main" id="{14C0D488-368A-5547-B41F-BED610C5F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21864F-951D-EE4D-BCAE-63A6B490E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EF5DE-6485-794B-9034-7F71D738A663}" type="slidenum">
              <a:rPr lang="en-US" smtClean="0"/>
              <a:t>‹#›</a:t>
            </a:fld>
            <a:endParaRPr lang="en-US"/>
          </a:p>
        </p:txBody>
      </p:sp>
    </p:spTree>
    <p:custDataLst>
      <p:tags r:id="rId13"/>
    </p:custDataLst>
    <p:extLst>
      <p:ext uri="{BB962C8B-B14F-4D97-AF65-F5344CB8AC3E}">
        <p14:creationId xmlns:p14="http://schemas.microsoft.com/office/powerpoint/2010/main" val="3904640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chivo" pitchFamily="2" charset="0"/>
          <a:ea typeface="+mj-ea"/>
          <a:cs typeface="Archivo"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2.wmf"/><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4.png"/><Relationship Id="rId5" Type="http://schemas.openxmlformats.org/officeDocument/2006/relationships/image" Target="../media/image24.wmf"/><Relationship Id="rId10" Type="http://schemas.microsoft.com/office/2007/relationships/hdphoto" Target="../media/hdphoto1.wdp"/><Relationship Id="rId4" Type="http://schemas.openxmlformats.org/officeDocument/2006/relationships/image" Target="../media/image23.wmf"/><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image" Target="../media/image28.wmf"/></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image" Target="../media/image28.wm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wmf"/><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30.jpeg"/><Relationship Id="rId4" Type="http://schemas.openxmlformats.org/officeDocument/2006/relationships/image" Target="../media/image28.wmf"/><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jpeg"/><Relationship Id="rId11" Type="http://schemas.openxmlformats.org/officeDocument/2006/relationships/image" Target="../media/image10.jpeg"/><Relationship Id="rId5" Type="http://schemas.openxmlformats.org/officeDocument/2006/relationships/image" Target="../media/image6.jpeg"/><Relationship Id="rId10" Type="http://schemas.openxmlformats.org/officeDocument/2006/relationships/image" Target="../media/image4.png"/><Relationship Id="rId4" Type="http://schemas.openxmlformats.org/officeDocument/2006/relationships/image" Target="../media/image5.jp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jpe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8.wmf"/><Relationship Id="rId4" Type="http://schemas.openxmlformats.org/officeDocument/2006/relationships/image" Target="../media/image33.jpe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34.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hyperlink" Target="http://www.roanokegroup.com/Solutions/ATA-Carnet"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08629E5-1168-1141-86F6-171A6CFA8F8C}"/>
              </a:ext>
            </a:extLst>
          </p:cNvPr>
          <p:cNvCxnSpPr>
            <a:cxnSpLocks/>
          </p:cNvCxnSpPr>
          <p:nvPr/>
        </p:nvCxnSpPr>
        <p:spPr>
          <a:xfrm flipV="1">
            <a:off x="2016690" y="4284360"/>
            <a:ext cx="869725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3D2025C-CD6E-4F0F-8BBC-74CDAF141538}"/>
              </a:ext>
            </a:extLst>
          </p:cNvPr>
          <p:cNvPicPr>
            <a:picLocks noChangeAspect="1"/>
          </p:cNvPicPr>
          <p:nvPr/>
        </p:nvPicPr>
        <p:blipFill>
          <a:blip r:embed="rId4"/>
          <a:srcRect/>
          <a:stretch/>
        </p:blipFill>
        <p:spPr>
          <a:xfrm>
            <a:off x="856757" y="373628"/>
            <a:ext cx="3808008" cy="973851"/>
          </a:xfrm>
          <a:prstGeom prst="rect">
            <a:avLst/>
          </a:prstGeom>
        </p:spPr>
      </p:pic>
      <p:pic>
        <p:nvPicPr>
          <p:cNvPr id="22" name="Picture 21">
            <a:extLst>
              <a:ext uri="{FF2B5EF4-FFF2-40B4-BE49-F238E27FC236}">
                <a16:creationId xmlns:a16="http://schemas.microsoft.com/office/drawing/2014/main" id="{76AE2C49-F062-4F9E-A3D1-1C9343A11D90}"/>
              </a:ext>
            </a:extLst>
          </p:cNvPr>
          <p:cNvPicPr>
            <a:picLocks noChangeAspect="1"/>
          </p:cNvPicPr>
          <p:nvPr/>
        </p:nvPicPr>
        <p:blipFill rotWithShape="1">
          <a:blip r:embed="rId5"/>
          <a:srcRect t="25521" r="2252" b="4343"/>
          <a:stretch/>
        </p:blipFill>
        <p:spPr>
          <a:xfrm>
            <a:off x="3047" y="1696726"/>
            <a:ext cx="12339423" cy="5195997"/>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CA6876BF-FBC0-49FA-ADD8-7E6AFDDF9266}"/>
              </a:ext>
            </a:extLst>
          </p:cNvPr>
          <p:cNvPicPr>
            <a:picLocks noChangeAspect="1"/>
          </p:cNvPicPr>
          <p:nvPr/>
        </p:nvPicPr>
        <p:blipFill>
          <a:blip r:embed="rId6"/>
          <a:stretch>
            <a:fillRect/>
          </a:stretch>
        </p:blipFill>
        <p:spPr>
          <a:xfrm>
            <a:off x="9410217" y="1863524"/>
            <a:ext cx="2932253" cy="5029200"/>
          </a:xfrm>
          <a:prstGeom prst="rect">
            <a:avLst/>
          </a:prstGeom>
        </p:spPr>
      </p:pic>
      <p:sp>
        <p:nvSpPr>
          <p:cNvPr id="23" name="Rectangle 22">
            <a:extLst>
              <a:ext uri="{FF2B5EF4-FFF2-40B4-BE49-F238E27FC236}">
                <a16:creationId xmlns:a16="http://schemas.microsoft.com/office/drawing/2014/main" id="{177321E8-56E1-41A5-97C0-96C54F793072}"/>
              </a:ext>
            </a:extLst>
          </p:cNvPr>
          <p:cNvSpPr/>
          <p:nvPr/>
        </p:nvSpPr>
        <p:spPr>
          <a:xfrm>
            <a:off x="3047" y="3565003"/>
            <a:ext cx="8955758" cy="1134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2">
                    <a:lumMod val="75000"/>
                  </a:schemeClr>
                </a:solidFill>
                <a:latin typeface="Oswald" pitchFamily="2" charset="0"/>
              </a:rPr>
              <a:t>Ins and Outs of ATA Carnets!</a:t>
            </a:r>
          </a:p>
        </p:txBody>
      </p:sp>
      <p:sp>
        <p:nvSpPr>
          <p:cNvPr id="25" name="TextBox 24">
            <a:extLst>
              <a:ext uri="{FF2B5EF4-FFF2-40B4-BE49-F238E27FC236}">
                <a16:creationId xmlns:a16="http://schemas.microsoft.com/office/drawing/2014/main" id="{2388DCEF-F330-4DBC-A5AB-55D2852DBEA2}"/>
              </a:ext>
            </a:extLst>
          </p:cNvPr>
          <p:cNvSpPr txBox="1"/>
          <p:nvPr/>
        </p:nvSpPr>
        <p:spPr>
          <a:xfrm>
            <a:off x="4544643" y="991364"/>
            <a:ext cx="6169306" cy="253916"/>
          </a:xfrm>
          <a:prstGeom prst="rect">
            <a:avLst/>
          </a:prstGeom>
          <a:noFill/>
        </p:spPr>
        <p:txBody>
          <a:bodyPr wrap="square">
            <a:spAutoFit/>
          </a:bodyPr>
          <a:lstStyle/>
          <a:p>
            <a:r>
              <a:rPr lang="en-US" sz="1050" dirty="0">
                <a:solidFill>
                  <a:schemeClr val="tx2">
                    <a:lumMod val="75000"/>
                  </a:schemeClr>
                </a:solidFill>
                <a:latin typeface="Oswald" pitchFamily="2" charset="0"/>
              </a:rPr>
              <a:t>™</a:t>
            </a:r>
            <a:endParaRPr lang="en-US" sz="1050" dirty="0"/>
          </a:p>
        </p:txBody>
      </p:sp>
      <p:pic>
        <p:nvPicPr>
          <p:cNvPr id="5" name="Picture 4" descr="A blue and white logo&#10;&#10;Description automatically generated with low confidence">
            <a:extLst>
              <a:ext uri="{FF2B5EF4-FFF2-40B4-BE49-F238E27FC236}">
                <a16:creationId xmlns:a16="http://schemas.microsoft.com/office/drawing/2014/main" id="{2A602B81-5042-4640-A767-26946ED00F82}"/>
              </a:ext>
            </a:extLst>
          </p:cNvPr>
          <p:cNvPicPr>
            <a:picLocks noChangeAspect="1"/>
          </p:cNvPicPr>
          <p:nvPr/>
        </p:nvPicPr>
        <p:blipFill>
          <a:blip r:embed="rId7"/>
          <a:stretch>
            <a:fillRect/>
          </a:stretch>
        </p:blipFill>
        <p:spPr>
          <a:xfrm>
            <a:off x="9964062" y="3407447"/>
            <a:ext cx="2016772" cy="1753826"/>
          </a:xfrm>
          <a:prstGeom prst="rect">
            <a:avLst/>
          </a:prstGeom>
          <a:ln>
            <a:noFill/>
          </a:ln>
          <a:effectLst>
            <a:outerShdw blurRad="107950" dist="12700" dir="5400000" sx="109000" sy="109000" algn="ctr">
              <a:srgbClr val="000000">
                <a:alpha val="68000"/>
              </a:srgbClr>
            </a:outerShdw>
          </a:effectLst>
        </p:spPr>
      </p:pic>
      <p:sp>
        <p:nvSpPr>
          <p:cNvPr id="2" name="TextBox 1">
            <a:extLst>
              <a:ext uri="{FF2B5EF4-FFF2-40B4-BE49-F238E27FC236}">
                <a16:creationId xmlns:a16="http://schemas.microsoft.com/office/drawing/2014/main" id="{F1F7053A-2A77-434F-8644-7C8FA0E87B3E}"/>
              </a:ext>
            </a:extLst>
          </p:cNvPr>
          <p:cNvSpPr txBox="1"/>
          <p:nvPr/>
        </p:nvSpPr>
        <p:spPr>
          <a:xfrm>
            <a:off x="259011" y="6022707"/>
            <a:ext cx="7370285" cy="923330"/>
          </a:xfrm>
          <a:prstGeom prst="rect">
            <a:avLst/>
          </a:prstGeom>
          <a:noFill/>
        </p:spPr>
        <p:txBody>
          <a:bodyPr wrap="square" rtlCol="0">
            <a:spAutoFit/>
          </a:bodyPr>
          <a:lstStyle/>
          <a:p>
            <a:pPr eaLnBrk="0" hangingPunct="0">
              <a:spcBef>
                <a:spcPct val="10000"/>
              </a:spcBef>
            </a:pPr>
            <a:r>
              <a:rPr lang="en-US" sz="1200" dirty="0">
                <a:solidFill>
                  <a:schemeClr val="bg1"/>
                </a:solidFill>
                <a:latin typeface="Arial" pitchFamily="34" charset="0"/>
              </a:rPr>
              <a:t>Presented by: Amanda Barlow</a:t>
            </a:r>
          </a:p>
          <a:p>
            <a:r>
              <a:rPr lang="en-US" sz="1200" dirty="0">
                <a:solidFill>
                  <a:schemeClr val="bg1"/>
                </a:solidFill>
                <a:latin typeface="Arial" pitchFamily="34" charset="0"/>
              </a:rPr>
              <a:t>For CCBFA</a:t>
            </a:r>
          </a:p>
          <a:p>
            <a:r>
              <a:rPr lang="en-US" sz="1200" dirty="0">
                <a:solidFill>
                  <a:schemeClr val="bg1"/>
                </a:solidFill>
                <a:latin typeface="Arial" pitchFamily="34" charset="0"/>
              </a:rPr>
              <a:t>August 17, 2023</a:t>
            </a:r>
          </a:p>
          <a:p>
            <a:endParaRPr lang="en-US" dirty="0"/>
          </a:p>
        </p:txBody>
      </p:sp>
    </p:spTree>
    <p:custDataLst>
      <p:tags r:id="rId1"/>
    </p:custDataLst>
    <p:extLst>
      <p:ext uri="{BB962C8B-B14F-4D97-AF65-F5344CB8AC3E}">
        <p14:creationId xmlns:p14="http://schemas.microsoft.com/office/powerpoint/2010/main" val="3272288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p:cNvSpPr txBox="1">
            <a:spLocks noChangeArrowheads="1"/>
          </p:cNvSpPr>
          <p:nvPr/>
        </p:nvSpPr>
        <p:spPr>
          <a:xfrm>
            <a:off x="347539" y="2096496"/>
            <a:ext cx="8747852" cy="4070350"/>
          </a:xfrm>
          <a:prstGeom prst="rect">
            <a:avLst/>
          </a:prstGeom>
        </p:spPr>
        <p:txBody>
          <a:bodyPr anchor="ctr"/>
          <a:lstStyle/>
          <a:p>
            <a:pPr marL="457200" indent="-457200">
              <a:lnSpc>
                <a:spcPts val="3600"/>
              </a:lnSpc>
              <a:spcBef>
                <a:spcPct val="20000"/>
              </a:spcBef>
              <a:spcAft>
                <a:spcPts val="250"/>
              </a:spcAft>
              <a:buFont typeface="Wingdings" panose="05000000000000000000" pitchFamily="2" charset="2"/>
              <a:buChar char="§"/>
              <a:defRPr/>
            </a:pPr>
            <a:r>
              <a:rPr lang="en-US" sz="2800" dirty="0">
                <a:latin typeface="Archivo" panose="020B0503020202020B04" pitchFamily="34" charset="0"/>
              </a:rPr>
              <a:t>NOT covered: giveaways, food items, plants, consumables, disposable items, postal traffic and personal autos for touring</a:t>
            </a:r>
          </a:p>
          <a:p>
            <a:pPr marL="457200" indent="-457200">
              <a:lnSpc>
                <a:spcPct val="150000"/>
              </a:lnSpc>
              <a:spcBef>
                <a:spcPct val="20000"/>
              </a:spcBef>
              <a:spcAft>
                <a:spcPts val="250"/>
              </a:spcAft>
              <a:buFont typeface="Wingdings" panose="05000000000000000000" pitchFamily="2" charset="2"/>
              <a:buChar char="§"/>
              <a:defRPr/>
            </a:pPr>
            <a:r>
              <a:rPr lang="en-US" sz="2800" dirty="0">
                <a:latin typeface="Archivo" panose="020B0503020202020B04" pitchFamily="34" charset="0"/>
              </a:rPr>
              <a:t>No “substantial transformation” in product or value</a:t>
            </a:r>
          </a:p>
          <a:p>
            <a:pPr marL="457200" indent="-457200">
              <a:lnSpc>
                <a:spcPct val="150000"/>
              </a:lnSpc>
              <a:spcBef>
                <a:spcPct val="20000"/>
              </a:spcBef>
              <a:spcAft>
                <a:spcPts val="250"/>
              </a:spcAft>
              <a:buFont typeface="Wingdings" panose="05000000000000000000" pitchFamily="2" charset="2"/>
              <a:buChar char="§"/>
              <a:defRPr/>
            </a:pPr>
            <a:r>
              <a:rPr lang="en-US" sz="2800" dirty="0">
                <a:latin typeface="Archivo" panose="020B0503020202020B04" pitchFamily="34" charset="0"/>
              </a:rPr>
              <a:t>No repairs nor replacements</a:t>
            </a:r>
          </a:p>
        </p:txBody>
      </p:sp>
      <p:sp>
        <p:nvSpPr>
          <p:cNvPr id="3" name="Rectangle 1026"/>
          <p:cNvSpPr txBox="1">
            <a:spLocks noChangeArrowheads="1"/>
          </p:cNvSpPr>
          <p:nvPr/>
        </p:nvSpPr>
        <p:spPr>
          <a:xfrm>
            <a:off x="-971549" y="1777307"/>
            <a:ext cx="9144000" cy="762000"/>
          </a:xfrm>
          <a:prstGeom prst="rect">
            <a:avLst/>
          </a:prstGeom>
        </p:spPr>
        <p:txBody>
          <a:bodyPr/>
          <a:lstStyle/>
          <a:p>
            <a:pPr algn="ctr">
              <a:spcBef>
                <a:spcPct val="0"/>
              </a:spcBef>
              <a:defRPr/>
            </a:pPr>
            <a:r>
              <a:rPr lang="en-US" sz="4400" b="1" dirty="0">
                <a:solidFill>
                  <a:srgbClr val="002060"/>
                </a:solidFill>
                <a:latin typeface="+mj-lt"/>
              </a:rPr>
              <a:t>What goods are NOT covered?</a:t>
            </a:r>
          </a:p>
        </p:txBody>
      </p:sp>
      <p:grpSp>
        <p:nvGrpSpPr>
          <p:cNvPr id="5" name="Group 4">
            <a:extLst>
              <a:ext uri="{FF2B5EF4-FFF2-40B4-BE49-F238E27FC236}">
                <a16:creationId xmlns:a16="http://schemas.microsoft.com/office/drawing/2014/main" id="{07003A1D-46D7-406B-92EB-4A8880F8F9D3}"/>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040C3D37-ABAB-4975-AC7C-135A4EEF9121}"/>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74E30B92-EA79-4615-9BC2-200CE35DA87C}"/>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3248DEC5-74BA-4196-8C5E-AFF477A3CF0F}"/>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426E07E4-F77D-495A-910D-1B5C31299779}"/>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pic>
        <p:nvPicPr>
          <p:cNvPr id="18434" name="Picture 2" descr="See the source image">
            <a:extLst>
              <a:ext uri="{FF2B5EF4-FFF2-40B4-BE49-F238E27FC236}">
                <a16:creationId xmlns:a16="http://schemas.microsoft.com/office/drawing/2014/main" id="{522E7664-ED25-4BF4-858F-57D092FFC2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550" y="1907946"/>
            <a:ext cx="3600450" cy="2981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329296" y="1519946"/>
            <a:ext cx="8686800" cy="1143000"/>
          </a:xfrm>
          <a:noFill/>
        </p:spPr>
        <p:txBody>
          <a:bodyPr vert="horz" lIns="92075" tIns="46038" rIns="92075" bIns="46038" rtlCol="0" anchor="ctr">
            <a:noAutofit/>
          </a:bodyPr>
          <a:lstStyle/>
          <a:p>
            <a:pPr algn="l" eaLnBrk="1" hangingPunct="1"/>
            <a:r>
              <a:rPr lang="en-US" b="1" dirty="0">
                <a:solidFill>
                  <a:srgbClr val="002060"/>
                </a:solidFill>
                <a:latin typeface="+mj-lt"/>
                <a:ea typeface="+mn-ea"/>
                <a:cs typeface="+mn-cs"/>
              </a:rPr>
              <a:t>Where can ATA Carnets be used?</a:t>
            </a:r>
          </a:p>
        </p:txBody>
      </p:sp>
      <p:pic>
        <p:nvPicPr>
          <p:cNvPr id="2056" name="Picture 8" descr="See the source image">
            <a:extLst>
              <a:ext uri="{FF2B5EF4-FFF2-40B4-BE49-F238E27FC236}">
                <a16:creationId xmlns:a16="http://schemas.microsoft.com/office/drawing/2014/main" id="{1C2A1821-05B7-4B12-B1BC-39783F4F0F58}"/>
              </a:ext>
            </a:extLst>
          </p:cNvPr>
          <p:cNvPicPr>
            <a:picLocks noChangeAspect="1" noChangeArrowheads="1"/>
          </p:cNvPicPr>
          <p:nvPr/>
        </p:nvPicPr>
        <p:blipFill>
          <a:blip r:embed="rId3">
            <a:alphaModFix amt="32000"/>
            <a:extLst>
              <a:ext uri="{28A0092B-C50C-407E-A947-70E740481C1C}">
                <a14:useLocalDpi xmlns:a14="http://schemas.microsoft.com/office/drawing/2010/main" val="0"/>
              </a:ext>
            </a:extLst>
          </a:blip>
          <a:srcRect/>
          <a:stretch>
            <a:fillRect/>
          </a:stretch>
        </p:blipFill>
        <p:spPr bwMode="auto">
          <a:xfrm>
            <a:off x="6895608" y="3099765"/>
            <a:ext cx="5296392" cy="2681718"/>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1027"/>
          <p:cNvSpPr>
            <a:spLocks noGrp="1" noChangeArrowheads="1"/>
          </p:cNvSpPr>
          <p:nvPr>
            <p:ph idx="1"/>
          </p:nvPr>
        </p:nvSpPr>
        <p:spPr>
          <a:xfrm>
            <a:off x="557896" y="2614669"/>
            <a:ext cx="10139482" cy="4419600"/>
          </a:xfrm>
          <a:noFill/>
        </p:spPr>
        <p:txBody>
          <a:bodyPr vert="horz" lIns="92075" tIns="46038" rIns="92075" bIns="46038" rtlCol="0">
            <a:normAutofit/>
          </a:bodyPr>
          <a:lstStyle/>
          <a:p>
            <a:pPr marL="0" indent="0">
              <a:lnSpc>
                <a:spcPct val="100000"/>
              </a:lnSpc>
              <a:buClr>
                <a:schemeClr val="tx1"/>
              </a:buClr>
              <a:buNone/>
            </a:pPr>
            <a:r>
              <a:rPr lang="en-US" sz="3200" dirty="0">
                <a:latin typeface="Archivo" panose="020B0503020202020B04" pitchFamily="34" charset="0"/>
              </a:rPr>
              <a:t>79 member countries and the customs territories they administer: </a:t>
            </a:r>
          </a:p>
          <a:p>
            <a:pPr marL="0" indent="0">
              <a:buClr>
                <a:schemeClr val="tx1"/>
              </a:buClr>
              <a:buNone/>
            </a:pPr>
            <a:endParaRPr lang="en-US" sz="3200" dirty="0">
              <a:latin typeface="Archivo" panose="020B0503020202020B04" pitchFamily="34" charset="0"/>
            </a:endParaRPr>
          </a:p>
          <a:p>
            <a:pPr marL="0" indent="0">
              <a:buClr>
                <a:schemeClr val="tx1"/>
              </a:buClr>
              <a:buNone/>
            </a:pPr>
            <a:endParaRPr lang="en-US" sz="1200" dirty="0">
              <a:latin typeface="Archivo" panose="020B0503020202020B04" pitchFamily="34" charset="0"/>
            </a:endParaRPr>
          </a:p>
          <a:p>
            <a:pPr marL="803275" indent="-457200">
              <a:buClr>
                <a:schemeClr val="tx1"/>
              </a:buClr>
              <a:buFont typeface="Wingdings" panose="05000000000000000000" pitchFamily="2" charset="2"/>
              <a:buChar char="§"/>
            </a:pPr>
            <a:r>
              <a:rPr lang="en-US" sz="3200" dirty="0">
                <a:latin typeface="Archivo" panose="020B0503020202020B04" pitchFamily="34" charset="0"/>
              </a:rPr>
              <a:t>France</a:t>
            </a:r>
            <a:r>
              <a:rPr lang="en-US" sz="3200" dirty="0">
                <a:latin typeface="Archivo" panose="020B0503020202020B04" pitchFamily="34" charset="0"/>
                <a:sym typeface="Wingdings" pitchFamily="2" charset="2"/>
              </a:rPr>
              <a:t> </a:t>
            </a:r>
            <a:r>
              <a:rPr lang="en-US" sz="3200" dirty="0">
                <a:latin typeface="Archivo" panose="020B0503020202020B04" pitchFamily="34" charset="0"/>
              </a:rPr>
              <a:t>Monaco </a:t>
            </a:r>
          </a:p>
          <a:p>
            <a:pPr marL="803275" indent="-457200">
              <a:buClr>
                <a:schemeClr val="tx1"/>
              </a:buClr>
              <a:buFont typeface="Wingdings" panose="05000000000000000000" pitchFamily="2" charset="2"/>
              <a:buChar char="§"/>
            </a:pPr>
            <a:r>
              <a:rPr lang="en-US" sz="3200" dirty="0">
                <a:latin typeface="Archivo" panose="020B0503020202020B04" pitchFamily="34" charset="0"/>
              </a:rPr>
              <a:t>Spain</a:t>
            </a:r>
            <a:r>
              <a:rPr lang="en-US" sz="3200" dirty="0">
                <a:latin typeface="Archivo" panose="020B0503020202020B04" pitchFamily="34" charset="0"/>
                <a:sym typeface="Wingdings" pitchFamily="2" charset="2"/>
              </a:rPr>
              <a:t> </a:t>
            </a:r>
            <a:r>
              <a:rPr lang="en-US" sz="3200" dirty="0">
                <a:latin typeface="Archivo" panose="020B0503020202020B04" pitchFamily="34" charset="0"/>
              </a:rPr>
              <a:t>Canary Islands</a:t>
            </a:r>
          </a:p>
          <a:p>
            <a:pPr marL="803275" indent="-457200">
              <a:buClr>
                <a:schemeClr val="tx1"/>
              </a:buClr>
              <a:buFont typeface="Wingdings" panose="05000000000000000000" pitchFamily="2" charset="2"/>
              <a:buChar char="§"/>
            </a:pPr>
            <a:r>
              <a:rPr lang="en-US" sz="3200" dirty="0">
                <a:latin typeface="Archivo" panose="020B0503020202020B04" pitchFamily="34" charset="0"/>
              </a:rPr>
              <a:t>South Africa</a:t>
            </a:r>
            <a:r>
              <a:rPr lang="en-US" sz="3200" dirty="0">
                <a:latin typeface="Archivo" panose="020B0503020202020B04" pitchFamily="34" charset="0"/>
                <a:sym typeface="Wingdings" pitchFamily="2" charset="2"/>
              </a:rPr>
              <a:t> </a:t>
            </a:r>
            <a:r>
              <a:rPr lang="en-US" sz="3200" dirty="0">
                <a:latin typeface="Archivo" panose="020B0503020202020B04" pitchFamily="34" charset="0"/>
              </a:rPr>
              <a:t>Namibia, Lesotho, Botswana, Swaziland</a:t>
            </a:r>
          </a:p>
        </p:txBody>
      </p:sp>
      <p:grpSp>
        <p:nvGrpSpPr>
          <p:cNvPr id="5" name="Group 4">
            <a:extLst>
              <a:ext uri="{FF2B5EF4-FFF2-40B4-BE49-F238E27FC236}">
                <a16:creationId xmlns:a16="http://schemas.microsoft.com/office/drawing/2014/main" id="{3623274D-4409-477C-A33F-31787E0ED385}"/>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506A9BA5-5F52-4E2B-AA31-A72A5D3199B7}"/>
                </a:ext>
              </a:extLst>
            </p:cNvPr>
            <p:cNvPicPr>
              <a:picLocks noChangeAspect="1"/>
            </p:cNvPicPr>
            <p:nvPr/>
          </p:nvPicPr>
          <p:blipFill>
            <a:blip r:embed="rId4"/>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9F441556-7CDA-4FDC-884C-7A3FCA9A673D}"/>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0D05E98F-243E-4532-AAA0-03853CD4C40A}"/>
                </a:ext>
              </a:extLst>
            </p:cNvPr>
            <p:cNvPicPr>
              <a:picLocks noChangeAspect="1"/>
            </p:cNvPicPr>
            <p:nvPr/>
          </p:nvPicPr>
          <p:blipFill>
            <a:blip r:embed="rId7"/>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8693D325-A226-4A7D-9CA7-D8A23DDB2AA3}"/>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26"/>
          <p:cNvSpPr>
            <a:spLocks noGrp="1" noChangeArrowheads="1"/>
          </p:cNvSpPr>
          <p:nvPr>
            <p:ph type="title"/>
          </p:nvPr>
        </p:nvSpPr>
        <p:spPr>
          <a:xfrm>
            <a:off x="-1127089" y="1550704"/>
            <a:ext cx="8686800" cy="1143000"/>
          </a:xfrm>
          <a:noFill/>
        </p:spPr>
        <p:txBody>
          <a:bodyPr vert="horz" lIns="92075" tIns="46038" rIns="92075" bIns="46038" rtlCol="0" anchor="ctr">
            <a:noAutofit/>
          </a:bodyPr>
          <a:lstStyle/>
          <a:p>
            <a:pPr algn="ctr" eaLnBrk="1" hangingPunct="1"/>
            <a:r>
              <a:rPr lang="en-US" b="1" dirty="0">
                <a:solidFill>
                  <a:srgbClr val="002060"/>
                </a:solidFill>
                <a:latin typeface="+mj-lt"/>
                <a:ea typeface="+mn-ea"/>
                <a:cs typeface="+mn-cs"/>
              </a:rPr>
              <a:t>New ATA Carnet Countries</a:t>
            </a:r>
          </a:p>
        </p:txBody>
      </p:sp>
      <p:sp>
        <p:nvSpPr>
          <p:cNvPr id="8" name="Rectangle 1027"/>
          <p:cNvSpPr>
            <a:spLocks noGrp="1" noChangeArrowheads="1"/>
          </p:cNvSpPr>
          <p:nvPr>
            <p:ph idx="1"/>
          </p:nvPr>
        </p:nvSpPr>
        <p:spPr>
          <a:xfrm>
            <a:off x="136106" y="2391964"/>
            <a:ext cx="8229600" cy="4419600"/>
          </a:xfrm>
          <a:noFill/>
        </p:spPr>
        <p:txBody>
          <a:bodyPr vert="horz" lIns="92075" tIns="46038" rIns="92075" bIns="46038" rtlCol="0">
            <a:normAutofit fontScale="92500" lnSpcReduction="10000"/>
          </a:bodyPr>
          <a:lstStyle/>
          <a:p>
            <a:pPr marL="0" indent="0">
              <a:buClr>
                <a:schemeClr val="tx1"/>
              </a:buClr>
              <a:buNone/>
            </a:pPr>
            <a:endParaRPr lang="en-US" sz="800" dirty="0">
              <a:latin typeface="+mj-lt"/>
            </a:endParaRPr>
          </a:p>
          <a:p>
            <a:pPr lvl="1">
              <a:lnSpc>
                <a:spcPct val="90000"/>
              </a:lnSpc>
              <a:buClr>
                <a:schemeClr val="tx1"/>
              </a:buClr>
              <a:buNone/>
            </a:pPr>
            <a:r>
              <a:rPr lang="en-US" dirty="0">
                <a:latin typeface="+mj-lt"/>
              </a:rPr>
              <a:t>New Members:</a:t>
            </a:r>
            <a:br>
              <a:rPr lang="en-US" dirty="0">
                <a:latin typeface="+mj-lt"/>
              </a:rPr>
            </a:br>
            <a:endParaRPr lang="en-US" dirty="0">
              <a:latin typeface="+mj-lt"/>
            </a:endParaRPr>
          </a:p>
          <a:p>
            <a:pPr lvl="1" indent="114300">
              <a:lnSpc>
                <a:spcPct val="100000"/>
              </a:lnSpc>
              <a:spcAft>
                <a:spcPts val="1200"/>
              </a:spcAft>
              <a:buClr>
                <a:schemeClr val="tx1"/>
              </a:buClr>
              <a:buNone/>
            </a:pPr>
            <a:r>
              <a:rPr lang="en-US" dirty="0">
                <a:latin typeface="+mj-lt"/>
              </a:rPr>
              <a:t>2011: UAE, Bosnia Herzegovina and </a:t>
            </a:r>
            <a:r>
              <a:rPr lang="en-US" b="1" dirty="0">
                <a:latin typeface="+mj-lt"/>
              </a:rPr>
              <a:t>Mexico</a:t>
            </a:r>
          </a:p>
          <a:p>
            <a:pPr lvl="1" indent="114300">
              <a:lnSpc>
                <a:spcPct val="100000"/>
              </a:lnSpc>
              <a:spcAft>
                <a:spcPts val="1200"/>
              </a:spcAft>
              <a:buClr>
                <a:schemeClr val="tx1"/>
              </a:buClr>
              <a:buNone/>
            </a:pPr>
            <a:r>
              <a:rPr lang="en-US" dirty="0">
                <a:latin typeface="+mj-lt"/>
              </a:rPr>
              <a:t>2013: Albania and Madagascar</a:t>
            </a:r>
          </a:p>
          <a:p>
            <a:pPr lvl="1" indent="114300">
              <a:lnSpc>
                <a:spcPct val="100000"/>
              </a:lnSpc>
              <a:spcAft>
                <a:spcPts val="1200"/>
              </a:spcAft>
              <a:buClr>
                <a:schemeClr val="tx1"/>
              </a:buClr>
              <a:buNone/>
            </a:pPr>
            <a:r>
              <a:rPr lang="en-US" dirty="0">
                <a:latin typeface="+mj-lt"/>
              </a:rPr>
              <a:t>2014: Bahrain</a:t>
            </a:r>
          </a:p>
          <a:p>
            <a:pPr lvl="1" indent="114300">
              <a:lnSpc>
                <a:spcPct val="100000"/>
              </a:lnSpc>
              <a:spcAft>
                <a:spcPts val="1200"/>
              </a:spcAft>
              <a:buClr>
                <a:schemeClr val="tx1"/>
              </a:buClr>
              <a:buNone/>
            </a:pPr>
            <a:r>
              <a:rPr lang="en-US" dirty="0">
                <a:latin typeface="+mj-lt"/>
              </a:rPr>
              <a:t>2015: Indonesia</a:t>
            </a:r>
          </a:p>
          <a:p>
            <a:pPr lvl="1" indent="114300">
              <a:lnSpc>
                <a:spcPct val="100000"/>
              </a:lnSpc>
              <a:spcAft>
                <a:spcPts val="1200"/>
              </a:spcAft>
              <a:buClr>
                <a:schemeClr val="tx1"/>
              </a:buClr>
              <a:buNone/>
            </a:pPr>
            <a:r>
              <a:rPr lang="en-US" dirty="0">
                <a:latin typeface="+mj-lt"/>
              </a:rPr>
              <a:t>2017: Kazakhstan</a:t>
            </a:r>
          </a:p>
          <a:p>
            <a:pPr lvl="1" indent="114300">
              <a:lnSpc>
                <a:spcPct val="100000"/>
              </a:lnSpc>
              <a:spcAft>
                <a:spcPts val="1200"/>
              </a:spcAft>
              <a:buClr>
                <a:schemeClr val="tx1"/>
              </a:buClr>
              <a:buNone/>
            </a:pPr>
            <a:r>
              <a:rPr lang="en-US" dirty="0">
                <a:latin typeface="+mj-lt"/>
              </a:rPr>
              <a:t>2018: Qatar</a:t>
            </a:r>
          </a:p>
          <a:p>
            <a:pPr lvl="1" indent="114300">
              <a:lnSpc>
                <a:spcPct val="100000"/>
              </a:lnSpc>
              <a:spcAft>
                <a:spcPts val="1200"/>
              </a:spcAft>
              <a:buClr>
                <a:schemeClr val="tx1"/>
              </a:buClr>
              <a:buNone/>
            </a:pPr>
            <a:r>
              <a:rPr lang="en-US" dirty="0">
                <a:latin typeface="+mj-lt"/>
              </a:rPr>
              <a:t>2022: Vietnam </a:t>
            </a:r>
          </a:p>
          <a:p>
            <a:pPr lvl="1">
              <a:lnSpc>
                <a:spcPct val="90000"/>
              </a:lnSpc>
              <a:buClr>
                <a:schemeClr val="tx1"/>
              </a:buClr>
              <a:buNone/>
            </a:pPr>
            <a:endParaRPr lang="en-US" sz="1000" dirty="0"/>
          </a:p>
        </p:txBody>
      </p:sp>
      <p:grpSp>
        <p:nvGrpSpPr>
          <p:cNvPr id="5" name="Group 4">
            <a:extLst>
              <a:ext uri="{FF2B5EF4-FFF2-40B4-BE49-F238E27FC236}">
                <a16:creationId xmlns:a16="http://schemas.microsoft.com/office/drawing/2014/main" id="{619C48D3-CB44-4D86-95D7-D92C076880D1}"/>
              </a:ext>
            </a:extLst>
          </p:cNvPr>
          <p:cNvGrpSpPr/>
          <p:nvPr/>
        </p:nvGrpSpPr>
        <p:grpSpPr>
          <a:xfrm>
            <a:off x="0" y="-13782"/>
            <a:ext cx="12192000" cy="1424197"/>
            <a:chOff x="0" y="-13782"/>
            <a:chExt cx="12192000" cy="1424197"/>
          </a:xfrm>
        </p:grpSpPr>
        <p:pic>
          <p:nvPicPr>
            <p:cNvPr id="9" name="Picture 8">
              <a:extLst>
                <a:ext uri="{FF2B5EF4-FFF2-40B4-BE49-F238E27FC236}">
                  <a16:creationId xmlns:a16="http://schemas.microsoft.com/office/drawing/2014/main" id="{708D8FBE-9B16-44DA-BCB6-A25354BDD907}"/>
                </a:ext>
              </a:extLst>
            </p:cNvPr>
            <p:cNvPicPr>
              <a:picLocks noChangeAspect="1"/>
            </p:cNvPicPr>
            <p:nvPr/>
          </p:nvPicPr>
          <p:blipFill>
            <a:blip r:embed="rId3"/>
            <a:stretch>
              <a:fillRect/>
            </a:stretch>
          </p:blipFill>
          <p:spPr>
            <a:xfrm>
              <a:off x="0" y="-13782"/>
              <a:ext cx="12192000" cy="1424197"/>
            </a:xfrm>
            <a:prstGeom prst="rect">
              <a:avLst/>
            </a:prstGeom>
          </p:spPr>
        </p:pic>
        <p:pic>
          <p:nvPicPr>
            <p:cNvPr id="10" name="Picture 9">
              <a:extLst>
                <a:ext uri="{FF2B5EF4-FFF2-40B4-BE49-F238E27FC236}">
                  <a16:creationId xmlns:a16="http://schemas.microsoft.com/office/drawing/2014/main" id="{17137CBD-4852-4A55-9195-F4C36E54C694}"/>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1" name="Picture 10" descr="A blue and white logo&#10;&#10;Description automatically generated with low confidence">
              <a:extLst>
                <a:ext uri="{FF2B5EF4-FFF2-40B4-BE49-F238E27FC236}">
                  <a16:creationId xmlns:a16="http://schemas.microsoft.com/office/drawing/2014/main" id="{E3179704-7DC3-404D-AAF7-952E4B989D6D}"/>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2" name="TextBox 11">
              <a:extLst>
                <a:ext uri="{FF2B5EF4-FFF2-40B4-BE49-F238E27FC236}">
                  <a16:creationId xmlns:a16="http://schemas.microsoft.com/office/drawing/2014/main" id="{11EAFA26-3DD6-4E38-B5EF-F43C48840C17}"/>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pic>
        <p:nvPicPr>
          <p:cNvPr id="6150" name="Picture 6" descr="See the source image">
            <a:extLst>
              <a:ext uri="{FF2B5EF4-FFF2-40B4-BE49-F238E27FC236}">
                <a16:creationId xmlns:a16="http://schemas.microsoft.com/office/drawing/2014/main" id="{E9E38231-1922-47FB-AE86-F92C491FA5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007" y="1852443"/>
            <a:ext cx="4774974" cy="477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829732"/>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print">
            <a:lum contrast="10000"/>
          </a:blip>
          <a:srcRect/>
          <a:stretch>
            <a:fillRect/>
          </a:stretch>
        </p:blipFill>
        <p:spPr bwMode="auto">
          <a:xfrm rot="18959638">
            <a:off x="1634191" y="3039182"/>
            <a:ext cx="2599082" cy="3780482"/>
          </a:xfrm>
          <a:prstGeom prst="rect">
            <a:avLst/>
          </a:prstGeom>
          <a:noFill/>
          <a:ln w="6350">
            <a:solidFill>
              <a:schemeClr val="tx1"/>
            </a:solidFill>
            <a:miter lim="800000"/>
            <a:headEnd/>
            <a:tailEnd/>
          </a:ln>
        </p:spPr>
      </p:pic>
      <p:pic>
        <p:nvPicPr>
          <p:cNvPr id="6" name="Picture 14"/>
          <p:cNvPicPr>
            <a:picLocks noChangeAspect="1" noChangeArrowheads="1"/>
          </p:cNvPicPr>
          <p:nvPr/>
        </p:nvPicPr>
        <p:blipFill>
          <a:blip r:embed="rId4" cstate="print">
            <a:duotone>
              <a:prstClr val="black"/>
              <a:schemeClr val="bg1">
                <a:tint val="45000"/>
                <a:satMod val="400000"/>
              </a:schemeClr>
            </a:duotone>
          </a:blip>
          <a:srcRect/>
          <a:stretch>
            <a:fillRect/>
          </a:stretch>
        </p:blipFill>
        <p:spPr bwMode="auto">
          <a:xfrm rot="20119190">
            <a:off x="3077073" y="3002231"/>
            <a:ext cx="2599594" cy="3711137"/>
          </a:xfrm>
          <a:prstGeom prst="rect">
            <a:avLst/>
          </a:prstGeom>
          <a:noFill/>
          <a:ln w="9525">
            <a:noFill/>
            <a:miter lim="800000"/>
            <a:headEnd/>
            <a:tailEnd/>
          </a:ln>
        </p:spPr>
      </p:pic>
      <p:pic>
        <p:nvPicPr>
          <p:cNvPr id="7" name="Picture 14"/>
          <p:cNvPicPr>
            <a:picLocks noChangeAspect="1" noChangeArrowheads="1"/>
          </p:cNvPicPr>
          <p:nvPr/>
        </p:nvPicPr>
        <p:blipFill>
          <a:blip r:embed="rId5" cstate="print"/>
          <a:srcRect/>
          <a:stretch>
            <a:fillRect/>
          </a:stretch>
        </p:blipFill>
        <p:spPr bwMode="auto">
          <a:xfrm rot="2678648">
            <a:off x="7522191" y="2960731"/>
            <a:ext cx="2733512" cy="3681941"/>
          </a:xfrm>
          <a:prstGeom prst="rect">
            <a:avLst/>
          </a:prstGeom>
          <a:noFill/>
          <a:ln w="6350">
            <a:noFill/>
            <a:miter lim="800000"/>
            <a:headEnd/>
            <a:tailEnd/>
          </a:ln>
        </p:spPr>
      </p:pic>
      <p:pic>
        <p:nvPicPr>
          <p:cNvPr id="8" name="Picture 7" descr="greencoverfront10_07_10.jpg"/>
          <p:cNvPicPr>
            <a:picLocks noChangeAspect="1"/>
          </p:cNvPicPr>
          <p:nvPr/>
        </p:nvPicPr>
        <p:blipFill>
          <a:blip r:embed="rId6" cstate="print">
            <a:duotone>
              <a:prstClr val="black"/>
              <a:srgbClr val="00B050">
                <a:tint val="45000"/>
                <a:satMod val="400000"/>
              </a:srgbClr>
            </a:duotone>
            <a:lum contrast="-10000"/>
          </a:blip>
          <a:stretch>
            <a:fillRect/>
          </a:stretch>
        </p:blipFill>
        <p:spPr>
          <a:xfrm rot="1214973">
            <a:off x="6246390" y="2861613"/>
            <a:ext cx="2708348" cy="3719996"/>
          </a:xfrm>
          <a:prstGeom prst="rect">
            <a:avLst/>
          </a:prstGeom>
          <a:ln w="6350">
            <a:solidFill>
              <a:schemeClr val="tx1"/>
            </a:solidFill>
          </a:ln>
        </p:spPr>
      </p:pic>
      <p:sp>
        <p:nvSpPr>
          <p:cNvPr id="59394" name="Rectangle 2"/>
          <p:cNvSpPr>
            <a:spLocks noGrp="1" noChangeArrowheads="1"/>
          </p:cNvSpPr>
          <p:nvPr>
            <p:ph type="title"/>
          </p:nvPr>
        </p:nvSpPr>
        <p:spPr>
          <a:xfrm>
            <a:off x="2933732" y="1609353"/>
            <a:ext cx="8610600" cy="914400"/>
          </a:xfrm>
        </p:spPr>
        <p:txBody>
          <a:bodyPr>
            <a:noAutofit/>
          </a:bodyPr>
          <a:lstStyle/>
          <a:p>
            <a:r>
              <a:rPr lang="en-US" b="1" dirty="0">
                <a:solidFill>
                  <a:srgbClr val="002060"/>
                </a:solidFill>
                <a:latin typeface="+mj-lt"/>
                <a:ea typeface="+mn-ea"/>
                <a:cs typeface="+mn-cs"/>
              </a:rPr>
              <a:t>How does an ATA Carnet work?</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2712200"/>
            <a:ext cx="3219804" cy="4145800"/>
          </a:xfrm>
          <a:prstGeom prst="rect">
            <a:avLst/>
          </a:prstGeom>
        </p:spPr>
      </p:pic>
      <p:grpSp>
        <p:nvGrpSpPr>
          <p:cNvPr id="10" name="Group 9">
            <a:extLst>
              <a:ext uri="{FF2B5EF4-FFF2-40B4-BE49-F238E27FC236}">
                <a16:creationId xmlns:a16="http://schemas.microsoft.com/office/drawing/2014/main" id="{AD82B53A-6FEE-4139-AF75-F30477467411}"/>
              </a:ext>
            </a:extLst>
          </p:cNvPr>
          <p:cNvGrpSpPr/>
          <p:nvPr/>
        </p:nvGrpSpPr>
        <p:grpSpPr>
          <a:xfrm>
            <a:off x="0" y="-13782"/>
            <a:ext cx="12192000" cy="1424197"/>
            <a:chOff x="0" y="-13782"/>
            <a:chExt cx="12192000" cy="1424197"/>
          </a:xfrm>
        </p:grpSpPr>
        <p:pic>
          <p:nvPicPr>
            <p:cNvPr id="11" name="Picture 10">
              <a:extLst>
                <a:ext uri="{FF2B5EF4-FFF2-40B4-BE49-F238E27FC236}">
                  <a16:creationId xmlns:a16="http://schemas.microsoft.com/office/drawing/2014/main" id="{6447EF03-7823-4011-9EFA-98A80B03B7A5}"/>
                </a:ext>
              </a:extLst>
            </p:cNvPr>
            <p:cNvPicPr>
              <a:picLocks noChangeAspect="1"/>
            </p:cNvPicPr>
            <p:nvPr/>
          </p:nvPicPr>
          <p:blipFill>
            <a:blip r:embed="rId8"/>
            <a:stretch>
              <a:fillRect/>
            </a:stretch>
          </p:blipFill>
          <p:spPr>
            <a:xfrm>
              <a:off x="0" y="-13782"/>
              <a:ext cx="12192000" cy="1424197"/>
            </a:xfrm>
            <a:prstGeom prst="rect">
              <a:avLst/>
            </a:prstGeom>
          </p:spPr>
        </p:pic>
        <p:pic>
          <p:nvPicPr>
            <p:cNvPr id="12" name="Picture 11">
              <a:extLst>
                <a:ext uri="{FF2B5EF4-FFF2-40B4-BE49-F238E27FC236}">
                  <a16:creationId xmlns:a16="http://schemas.microsoft.com/office/drawing/2014/main" id="{A332AB36-B493-4B30-8CEF-805A83F60718}"/>
                </a:ext>
              </a:extLst>
            </p:cNvPr>
            <p:cNvPicPr>
              <a:picLocks noChangeAspect="1"/>
            </p:cNvPicPr>
            <p:nvPr/>
          </p:nvPicPr>
          <p:blipFill>
            <a:blip r:embed="rId9">
              <a:biLevel thresh="50000"/>
              <a:extLst>
                <a:ext uri="{BEBA8EAE-BF5A-486C-A8C5-ECC9F3942E4B}">
                  <a14:imgProps xmlns:a14="http://schemas.microsoft.com/office/drawing/2010/main">
                    <a14:imgLayer r:embed="rId10">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3" name="Picture 12" descr="A blue and white logo&#10;&#10;Description automatically generated with low confidence">
              <a:extLst>
                <a:ext uri="{FF2B5EF4-FFF2-40B4-BE49-F238E27FC236}">
                  <a16:creationId xmlns:a16="http://schemas.microsoft.com/office/drawing/2014/main" id="{757B7D71-3865-4B55-B1A5-8C9EEC1838AF}"/>
                </a:ext>
              </a:extLst>
            </p:cNvPr>
            <p:cNvPicPr>
              <a:picLocks noChangeAspect="1"/>
            </p:cNvPicPr>
            <p:nvPr/>
          </p:nvPicPr>
          <p:blipFill>
            <a:blip r:embed="rId11"/>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4" name="TextBox 13">
              <a:extLst>
                <a:ext uri="{FF2B5EF4-FFF2-40B4-BE49-F238E27FC236}">
                  <a16:creationId xmlns:a16="http://schemas.microsoft.com/office/drawing/2014/main" id="{4CFEA300-B85C-4FD0-8925-0716A26EBA77}"/>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5715000" y="1676400"/>
            <a:ext cx="4648200" cy="1219200"/>
          </a:xfrm>
        </p:spPr>
        <p:txBody>
          <a:bodyPr>
            <a:normAutofit/>
          </a:bodyPr>
          <a:lstStyle/>
          <a:p>
            <a:pPr>
              <a:defRPr/>
            </a:pPr>
            <a:r>
              <a:rPr lang="en-US" b="1" dirty="0">
                <a:solidFill>
                  <a:srgbClr val="002060"/>
                </a:solidFill>
                <a:latin typeface="+mj-lt"/>
                <a:ea typeface="+mn-ea"/>
                <a:cs typeface="+mn-cs"/>
              </a:rPr>
              <a:t>Green Cover</a:t>
            </a:r>
          </a:p>
        </p:txBody>
      </p:sp>
      <p:sp>
        <p:nvSpPr>
          <p:cNvPr id="16387" name="Rectangle 3"/>
          <p:cNvSpPr>
            <a:spLocks noGrp="1" noChangeArrowheads="1"/>
          </p:cNvSpPr>
          <p:nvPr>
            <p:ph idx="1"/>
          </p:nvPr>
        </p:nvSpPr>
        <p:spPr>
          <a:xfrm>
            <a:off x="6095999" y="2743200"/>
            <a:ext cx="5647981" cy="5410200"/>
          </a:xfrm>
        </p:spPr>
        <p:txBody>
          <a:bodyPr>
            <a:normAutofit/>
          </a:bodyPr>
          <a:lstStyle/>
          <a:p>
            <a:pPr eaLnBrk="1" hangingPunct="1">
              <a:lnSpc>
                <a:spcPct val="90000"/>
              </a:lnSpc>
              <a:buSzPct val="60000"/>
              <a:buFont typeface="Wingdings" pitchFamily="2" charset="2"/>
              <a:buChar char="§"/>
              <a:defRPr/>
            </a:pPr>
            <a:r>
              <a:rPr lang="en-US" sz="2400" dirty="0">
                <a:latin typeface="+mj-lt"/>
              </a:rPr>
              <a:t>USCIB logo</a:t>
            </a:r>
          </a:p>
          <a:p>
            <a:pPr eaLnBrk="1" hangingPunct="1">
              <a:lnSpc>
                <a:spcPct val="90000"/>
              </a:lnSpc>
              <a:buSzPct val="60000"/>
              <a:buFont typeface="Wingdings" pitchFamily="2" charset="2"/>
              <a:buChar char="§"/>
              <a:defRPr/>
            </a:pPr>
            <a:endParaRPr lang="en-US" sz="800" dirty="0">
              <a:latin typeface="+mj-lt"/>
            </a:endParaRPr>
          </a:p>
          <a:p>
            <a:pPr eaLnBrk="1" hangingPunct="1">
              <a:lnSpc>
                <a:spcPct val="90000"/>
              </a:lnSpc>
              <a:buSzPct val="60000"/>
              <a:buFont typeface="Wingdings" pitchFamily="2" charset="2"/>
              <a:buChar char="§"/>
              <a:defRPr/>
            </a:pPr>
            <a:r>
              <a:rPr lang="en-US" sz="2400" dirty="0">
                <a:latin typeface="+mj-lt"/>
              </a:rPr>
              <a:t>Unique identifying number</a:t>
            </a:r>
          </a:p>
          <a:p>
            <a:pPr eaLnBrk="1" hangingPunct="1">
              <a:lnSpc>
                <a:spcPct val="90000"/>
              </a:lnSpc>
              <a:buSzPct val="60000"/>
              <a:buFont typeface="Wingdings" pitchFamily="2" charset="2"/>
              <a:buChar char="§"/>
              <a:defRPr/>
            </a:pPr>
            <a:endParaRPr lang="en-US" sz="800" dirty="0">
              <a:latin typeface="+mj-lt"/>
            </a:endParaRPr>
          </a:p>
          <a:p>
            <a:pPr eaLnBrk="1" hangingPunct="1">
              <a:lnSpc>
                <a:spcPct val="90000"/>
              </a:lnSpc>
              <a:buSzPct val="60000"/>
              <a:buFont typeface="Wingdings" pitchFamily="2" charset="2"/>
              <a:buChar char="§"/>
              <a:defRPr/>
            </a:pPr>
            <a:r>
              <a:rPr lang="en-US" sz="2400" dirty="0">
                <a:latin typeface="+mj-lt"/>
              </a:rPr>
              <a:t>US CBP validates US Carnets on first trip out </a:t>
            </a:r>
          </a:p>
          <a:p>
            <a:pPr eaLnBrk="1" hangingPunct="1">
              <a:lnSpc>
                <a:spcPct val="90000"/>
              </a:lnSpc>
              <a:buSzPct val="60000"/>
              <a:buFont typeface="Wingdings" pitchFamily="2" charset="2"/>
              <a:buChar char="§"/>
              <a:defRPr/>
            </a:pPr>
            <a:endParaRPr lang="en-US" sz="800" dirty="0">
              <a:latin typeface="+mj-lt"/>
            </a:endParaRPr>
          </a:p>
          <a:p>
            <a:pPr eaLnBrk="1" hangingPunct="1">
              <a:lnSpc>
                <a:spcPct val="90000"/>
              </a:lnSpc>
              <a:buSzPct val="60000"/>
              <a:buFont typeface="Wingdings" pitchFamily="2" charset="2"/>
              <a:buChar char="§"/>
              <a:defRPr/>
            </a:pPr>
            <a:r>
              <a:rPr lang="en-US" sz="2400" dirty="0">
                <a:latin typeface="+mj-lt"/>
              </a:rPr>
              <a:t>Holder/Representative MUST sign</a:t>
            </a:r>
          </a:p>
          <a:p>
            <a:pPr eaLnBrk="1" hangingPunct="1">
              <a:lnSpc>
                <a:spcPct val="90000"/>
              </a:lnSpc>
              <a:buSzPct val="60000"/>
              <a:buFont typeface="Wingdings" pitchFamily="2" charset="2"/>
              <a:buChar char="§"/>
              <a:defRPr/>
            </a:pPr>
            <a:endParaRPr lang="en-US" sz="800" dirty="0">
              <a:latin typeface="+mj-lt"/>
            </a:endParaRPr>
          </a:p>
          <a:p>
            <a:pPr eaLnBrk="1" hangingPunct="1">
              <a:lnSpc>
                <a:spcPct val="90000"/>
              </a:lnSpc>
              <a:buSzPct val="60000"/>
              <a:buFont typeface="Wingdings" pitchFamily="2" charset="2"/>
              <a:buChar char="§"/>
              <a:defRPr/>
            </a:pPr>
            <a:r>
              <a:rPr lang="en-US" sz="2400" dirty="0">
                <a:latin typeface="+mj-lt"/>
              </a:rPr>
              <a:t>Acts as registration of goods returning to the U.S.</a:t>
            </a:r>
          </a:p>
          <a:p>
            <a:pPr eaLnBrk="1" hangingPunct="1">
              <a:lnSpc>
                <a:spcPct val="90000"/>
              </a:lnSpc>
              <a:buSzPct val="60000"/>
              <a:buFont typeface="Wingdings" pitchFamily="2" charset="2"/>
              <a:buChar char="§"/>
              <a:defRPr/>
            </a:pPr>
            <a:endParaRPr lang="en-US" sz="1050" dirty="0"/>
          </a:p>
          <a:p>
            <a:pPr eaLnBrk="1" hangingPunct="1">
              <a:lnSpc>
                <a:spcPct val="90000"/>
              </a:lnSpc>
              <a:buSzPct val="60000"/>
              <a:buFontTx/>
              <a:buNone/>
              <a:defRPr/>
            </a:pPr>
            <a:endParaRPr lang="en-US" dirty="0">
              <a:solidFill>
                <a:schemeClr val="tx1"/>
              </a:solidFill>
            </a:endParaRPr>
          </a:p>
          <a:p>
            <a:pPr eaLnBrk="1" hangingPunct="1">
              <a:lnSpc>
                <a:spcPct val="90000"/>
              </a:lnSpc>
              <a:buSzPct val="60000"/>
              <a:defRPr/>
            </a:pPr>
            <a:endParaRPr lang="en-US" dirty="0">
              <a:solidFill>
                <a:schemeClr val="tx1"/>
              </a:solidFill>
            </a:endParaRPr>
          </a:p>
          <a:p>
            <a:pPr eaLnBrk="1" hangingPunct="1">
              <a:lnSpc>
                <a:spcPct val="90000"/>
              </a:lnSpc>
              <a:buSzPct val="60000"/>
              <a:buFont typeface="Wingdings 2" pitchFamily="18" charset="2"/>
              <a:buNone/>
              <a:defRPr/>
            </a:pPr>
            <a:endParaRPr lang="en-US" dirty="0">
              <a:solidFill>
                <a:schemeClr val="tx1"/>
              </a:solidFill>
            </a:endParaRPr>
          </a:p>
        </p:txBody>
      </p:sp>
      <p:pic>
        <p:nvPicPr>
          <p:cNvPr id="8" name="Picture 7" descr="greencoverfront10_07_10.jpg"/>
          <p:cNvPicPr>
            <a:picLocks noChangeAspect="1"/>
          </p:cNvPicPr>
          <p:nvPr/>
        </p:nvPicPr>
        <p:blipFill>
          <a:blip r:embed="rId3" cstate="print">
            <a:duotone>
              <a:prstClr val="black"/>
              <a:srgbClr val="00B050">
                <a:tint val="45000"/>
                <a:satMod val="400000"/>
              </a:srgbClr>
            </a:duotone>
            <a:lum contrast="-10000"/>
          </a:blip>
          <a:stretch>
            <a:fillRect/>
          </a:stretch>
        </p:blipFill>
        <p:spPr>
          <a:xfrm>
            <a:off x="1752601" y="1905000"/>
            <a:ext cx="3550561" cy="4876800"/>
          </a:xfrm>
          <a:prstGeom prst="rect">
            <a:avLst/>
          </a:prstGeom>
        </p:spPr>
      </p:pic>
      <p:sp>
        <p:nvSpPr>
          <p:cNvPr id="35846" name="Line 7"/>
          <p:cNvSpPr>
            <a:spLocks noChangeShapeType="1"/>
          </p:cNvSpPr>
          <p:nvPr/>
        </p:nvSpPr>
        <p:spPr bwMode="auto">
          <a:xfrm flipH="1">
            <a:off x="4191000" y="4445250"/>
            <a:ext cx="1904999" cy="1117349"/>
          </a:xfrm>
          <a:prstGeom prst="line">
            <a:avLst/>
          </a:prstGeom>
          <a:noFill/>
          <a:ln w="38100">
            <a:solidFill>
              <a:srgbClr val="FF0000"/>
            </a:solidFill>
            <a:round/>
            <a:headEnd/>
            <a:tailEnd type="triangle" w="med" len="med"/>
          </a:ln>
        </p:spPr>
        <p:txBody>
          <a:bodyPr/>
          <a:lstStyle/>
          <a:p>
            <a:endParaRPr lang="en-US" dirty="0"/>
          </a:p>
        </p:txBody>
      </p:sp>
      <p:sp>
        <p:nvSpPr>
          <p:cNvPr id="35847" name="Line 8"/>
          <p:cNvSpPr>
            <a:spLocks noChangeShapeType="1"/>
          </p:cNvSpPr>
          <p:nvPr/>
        </p:nvSpPr>
        <p:spPr bwMode="auto">
          <a:xfrm flipH="1">
            <a:off x="4953001" y="5404918"/>
            <a:ext cx="1142998" cy="767281"/>
          </a:xfrm>
          <a:prstGeom prst="line">
            <a:avLst/>
          </a:prstGeom>
          <a:noFill/>
          <a:ln w="38100">
            <a:solidFill>
              <a:srgbClr val="FF0000"/>
            </a:solidFill>
            <a:round/>
            <a:headEnd/>
            <a:tailEnd type="triangle" w="med" len="med"/>
          </a:ln>
        </p:spPr>
        <p:txBody>
          <a:bodyPr wrap="none"/>
          <a:lstStyle/>
          <a:p>
            <a:endParaRPr lang="en-US" dirty="0"/>
          </a:p>
        </p:txBody>
      </p:sp>
      <p:sp>
        <p:nvSpPr>
          <p:cNvPr id="35848" name="Line 7"/>
          <p:cNvSpPr>
            <a:spLocks noChangeShapeType="1"/>
          </p:cNvSpPr>
          <p:nvPr/>
        </p:nvSpPr>
        <p:spPr bwMode="auto">
          <a:xfrm flipH="1" flipV="1">
            <a:off x="2764684" y="2302925"/>
            <a:ext cx="3429000" cy="675294"/>
          </a:xfrm>
          <a:prstGeom prst="line">
            <a:avLst/>
          </a:prstGeom>
          <a:noFill/>
          <a:ln w="38100">
            <a:solidFill>
              <a:srgbClr val="FF0000"/>
            </a:solidFill>
            <a:round/>
            <a:headEnd/>
            <a:tailEnd type="triangle" w="med" len="med"/>
          </a:ln>
        </p:spPr>
        <p:txBody>
          <a:bodyPr/>
          <a:lstStyle/>
          <a:p>
            <a:endParaRPr lang="en-US" dirty="0"/>
          </a:p>
        </p:txBody>
      </p:sp>
      <p:sp>
        <p:nvSpPr>
          <p:cNvPr id="9" name="TextBox 8"/>
          <p:cNvSpPr txBox="1"/>
          <p:nvPr/>
        </p:nvSpPr>
        <p:spPr>
          <a:xfrm>
            <a:off x="3825335" y="2447134"/>
            <a:ext cx="1994411" cy="369332"/>
          </a:xfrm>
          <a:prstGeom prst="rect">
            <a:avLst/>
          </a:prstGeom>
          <a:noFill/>
        </p:spPr>
        <p:txBody>
          <a:bodyPr wrap="square" rtlCol="0">
            <a:spAutoFit/>
          </a:bodyPr>
          <a:lstStyle/>
          <a:p>
            <a:r>
              <a:rPr lang="en-US" b="1" dirty="0"/>
              <a:t>US3/22-2456</a:t>
            </a:r>
          </a:p>
        </p:txBody>
      </p:sp>
      <p:sp>
        <p:nvSpPr>
          <p:cNvPr id="10" name="Line 7"/>
          <p:cNvSpPr>
            <a:spLocks noChangeShapeType="1"/>
          </p:cNvSpPr>
          <p:nvPr/>
        </p:nvSpPr>
        <p:spPr bwMode="auto">
          <a:xfrm flipH="1" flipV="1">
            <a:off x="5219700" y="2895600"/>
            <a:ext cx="973984" cy="709144"/>
          </a:xfrm>
          <a:prstGeom prst="line">
            <a:avLst/>
          </a:prstGeom>
          <a:noFill/>
          <a:ln w="38100">
            <a:solidFill>
              <a:srgbClr val="FF0000"/>
            </a:solidFill>
            <a:round/>
            <a:headEnd/>
            <a:tailEnd type="triangle" w="med" len="med"/>
          </a:ln>
        </p:spPr>
        <p:txBody>
          <a:bodyPr/>
          <a:lstStyle/>
          <a:p>
            <a:endParaRPr lang="en-US" dirty="0"/>
          </a:p>
        </p:txBody>
      </p:sp>
      <p:sp>
        <p:nvSpPr>
          <p:cNvPr id="11" name="Oval 10"/>
          <p:cNvSpPr/>
          <p:nvPr/>
        </p:nvSpPr>
        <p:spPr>
          <a:xfrm>
            <a:off x="1828800" y="5181601"/>
            <a:ext cx="2421784" cy="13812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340B330-2A51-4FFB-9BD6-369E79DB83F3}"/>
              </a:ext>
            </a:extLst>
          </p:cNvPr>
          <p:cNvGrpSpPr/>
          <p:nvPr/>
        </p:nvGrpSpPr>
        <p:grpSpPr>
          <a:xfrm>
            <a:off x="0" y="-13782"/>
            <a:ext cx="12192000" cy="1424197"/>
            <a:chOff x="0" y="-13782"/>
            <a:chExt cx="12192000" cy="1424197"/>
          </a:xfrm>
        </p:grpSpPr>
        <p:pic>
          <p:nvPicPr>
            <p:cNvPr id="14" name="Picture 13">
              <a:extLst>
                <a:ext uri="{FF2B5EF4-FFF2-40B4-BE49-F238E27FC236}">
                  <a16:creationId xmlns:a16="http://schemas.microsoft.com/office/drawing/2014/main" id="{2FEE2146-C2F0-4C22-B719-A0F45DAEE56A}"/>
                </a:ext>
              </a:extLst>
            </p:cNvPr>
            <p:cNvPicPr>
              <a:picLocks noChangeAspect="1"/>
            </p:cNvPicPr>
            <p:nvPr/>
          </p:nvPicPr>
          <p:blipFill>
            <a:blip r:embed="rId4"/>
            <a:stretch>
              <a:fillRect/>
            </a:stretch>
          </p:blipFill>
          <p:spPr>
            <a:xfrm>
              <a:off x="0" y="-13782"/>
              <a:ext cx="12192000" cy="1424197"/>
            </a:xfrm>
            <a:prstGeom prst="rect">
              <a:avLst/>
            </a:prstGeom>
          </p:spPr>
        </p:pic>
        <p:pic>
          <p:nvPicPr>
            <p:cNvPr id="15" name="Picture 14">
              <a:extLst>
                <a:ext uri="{FF2B5EF4-FFF2-40B4-BE49-F238E27FC236}">
                  <a16:creationId xmlns:a16="http://schemas.microsoft.com/office/drawing/2014/main" id="{981ED95A-FB78-4D4F-B50C-B786A959B2FB}"/>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6" name="Picture 15" descr="A blue and white logo&#10;&#10;Description automatically generated with low confidence">
              <a:extLst>
                <a:ext uri="{FF2B5EF4-FFF2-40B4-BE49-F238E27FC236}">
                  <a16:creationId xmlns:a16="http://schemas.microsoft.com/office/drawing/2014/main" id="{6EFACC8D-0604-4366-9B05-75F1AF1CE054}"/>
                </a:ext>
              </a:extLst>
            </p:cNvPr>
            <p:cNvPicPr>
              <a:picLocks noChangeAspect="1"/>
            </p:cNvPicPr>
            <p:nvPr/>
          </p:nvPicPr>
          <p:blipFill>
            <a:blip r:embed="rId7"/>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7" name="TextBox 16">
              <a:extLst>
                <a:ext uri="{FF2B5EF4-FFF2-40B4-BE49-F238E27FC236}">
                  <a16:creationId xmlns:a16="http://schemas.microsoft.com/office/drawing/2014/main" id="{87E46DE7-CEBF-45F3-8539-6CB458887599}"/>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98619537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340B330-2A51-4FFB-9BD6-369E79DB83F3}"/>
              </a:ext>
            </a:extLst>
          </p:cNvPr>
          <p:cNvGrpSpPr/>
          <p:nvPr/>
        </p:nvGrpSpPr>
        <p:grpSpPr>
          <a:xfrm>
            <a:off x="0" y="-13782"/>
            <a:ext cx="12192000" cy="1424197"/>
            <a:chOff x="0" y="-13782"/>
            <a:chExt cx="12192000" cy="1424197"/>
          </a:xfrm>
        </p:grpSpPr>
        <p:pic>
          <p:nvPicPr>
            <p:cNvPr id="14" name="Picture 13">
              <a:extLst>
                <a:ext uri="{FF2B5EF4-FFF2-40B4-BE49-F238E27FC236}">
                  <a16:creationId xmlns:a16="http://schemas.microsoft.com/office/drawing/2014/main" id="{2FEE2146-C2F0-4C22-B719-A0F45DAEE56A}"/>
                </a:ext>
              </a:extLst>
            </p:cNvPr>
            <p:cNvPicPr>
              <a:picLocks noChangeAspect="1"/>
            </p:cNvPicPr>
            <p:nvPr/>
          </p:nvPicPr>
          <p:blipFill>
            <a:blip r:embed="rId3"/>
            <a:stretch>
              <a:fillRect/>
            </a:stretch>
          </p:blipFill>
          <p:spPr>
            <a:xfrm>
              <a:off x="0" y="-13782"/>
              <a:ext cx="12192000" cy="1424197"/>
            </a:xfrm>
            <a:prstGeom prst="rect">
              <a:avLst/>
            </a:prstGeom>
          </p:spPr>
        </p:pic>
        <p:pic>
          <p:nvPicPr>
            <p:cNvPr id="15" name="Picture 14">
              <a:extLst>
                <a:ext uri="{FF2B5EF4-FFF2-40B4-BE49-F238E27FC236}">
                  <a16:creationId xmlns:a16="http://schemas.microsoft.com/office/drawing/2014/main" id="{981ED95A-FB78-4D4F-B50C-B786A959B2FB}"/>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6" name="Picture 15" descr="A blue and white logo&#10;&#10;Description automatically generated with low confidence">
              <a:extLst>
                <a:ext uri="{FF2B5EF4-FFF2-40B4-BE49-F238E27FC236}">
                  <a16:creationId xmlns:a16="http://schemas.microsoft.com/office/drawing/2014/main" id="{6EFACC8D-0604-4366-9B05-75F1AF1CE054}"/>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7" name="TextBox 16">
              <a:extLst>
                <a:ext uri="{FF2B5EF4-FFF2-40B4-BE49-F238E27FC236}">
                  <a16:creationId xmlns:a16="http://schemas.microsoft.com/office/drawing/2014/main" id="{87E46DE7-CEBF-45F3-8539-6CB458887599}"/>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
        <p:nvSpPr>
          <p:cNvPr id="6" name="Rectangle 1027" descr="Large confetti">
            <a:extLst>
              <a:ext uri="{FF2B5EF4-FFF2-40B4-BE49-F238E27FC236}">
                <a16:creationId xmlns:a16="http://schemas.microsoft.com/office/drawing/2014/main" id="{BBAF467A-EE3D-54E9-B51D-F6952E60ACD1}"/>
              </a:ext>
            </a:extLst>
          </p:cNvPr>
          <p:cNvSpPr>
            <a:spLocks noGrp="1" noChangeArrowheads="1"/>
          </p:cNvSpPr>
          <p:nvPr>
            <p:ph type="title"/>
          </p:nvPr>
        </p:nvSpPr>
        <p:spPr>
          <a:xfrm>
            <a:off x="5423375" y="1693012"/>
            <a:ext cx="5025090" cy="869559"/>
          </a:xfrm>
        </p:spPr>
        <p:txBody>
          <a:bodyPr vert="horz" lIns="91440" tIns="45720" rIns="91440" bIns="45720" rtlCol="0" anchor="ctr">
            <a:normAutofit/>
          </a:bodyPr>
          <a:lstStyle/>
          <a:p>
            <a:r>
              <a:rPr lang="en-US" b="1" dirty="0">
                <a:solidFill>
                  <a:schemeClr val="tx1">
                    <a:lumMod val="90000"/>
                    <a:lumOff val="10000"/>
                  </a:schemeClr>
                </a:solidFill>
                <a:cs typeface="Arial" pitchFamily="34" charset="0"/>
              </a:rPr>
              <a:t>General List</a:t>
            </a:r>
          </a:p>
        </p:txBody>
      </p:sp>
      <p:sp>
        <p:nvSpPr>
          <p:cNvPr id="7" name="Rectangle 1026">
            <a:extLst>
              <a:ext uri="{FF2B5EF4-FFF2-40B4-BE49-F238E27FC236}">
                <a16:creationId xmlns:a16="http://schemas.microsoft.com/office/drawing/2014/main" id="{783663CD-C332-DFAC-1E13-9DB5201BAF0E}"/>
              </a:ext>
            </a:extLst>
          </p:cNvPr>
          <p:cNvSpPr>
            <a:spLocks noGrp="1" noChangeArrowheads="1"/>
          </p:cNvSpPr>
          <p:nvPr>
            <p:ph idx="1"/>
          </p:nvPr>
        </p:nvSpPr>
        <p:spPr>
          <a:xfrm>
            <a:off x="5296053" y="2542061"/>
            <a:ext cx="6768625" cy="4686072"/>
          </a:xfrm>
        </p:spPr>
        <p:txBody>
          <a:bodyPr>
            <a:noAutofit/>
          </a:bodyPr>
          <a:lstStyle/>
          <a:p>
            <a:pPr eaLnBrk="1" hangingPunct="1">
              <a:spcBef>
                <a:spcPts val="0"/>
              </a:spcBef>
              <a:spcAft>
                <a:spcPts val="600"/>
              </a:spcAft>
              <a:buFont typeface="Wingdings" pitchFamily="2" charset="2"/>
              <a:buChar char="§"/>
            </a:pPr>
            <a:r>
              <a:rPr lang="en-US" dirty="0">
                <a:latin typeface="+mj-lt"/>
              </a:rPr>
              <a:t>“Reasonable” written description of goods </a:t>
            </a:r>
          </a:p>
          <a:p>
            <a:pPr eaLnBrk="1" hangingPunct="1">
              <a:spcBef>
                <a:spcPts val="0"/>
              </a:spcBef>
              <a:spcAft>
                <a:spcPts val="600"/>
              </a:spcAft>
              <a:buFont typeface="Wingdings" pitchFamily="2" charset="2"/>
              <a:buChar char="§"/>
            </a:pPr>
            <a:r>
              <a:rPr lang="en-US" dirty="0">
                <a:latin typeface="+mj-lt"/>
              </a:rPr>
              <a:t>Serial and model nos.</a:t>
            </a:r>
          </a:p>
          <a:p>
            <a:pPr eaLnBrk="1" hangingPunct="1">
              <a:spcBef>
                <a:spcPts val="0"/>
              </a:spcBef>
              <a:spcAft>
                <a:spcPts val="600"/>
              </a:spcAft>
              <a:buFont typeface="Wingdings" pitchFamily="2" charset="2"/>
              <a:buChar char="§"/>
            </a:pPr>
            <a:r>
              <a:rPr lang="en-US" dirty="0">
                <a:latin typeface="+mj-lt"/>
              </a:rPr>
              <a:t>Insured value, weight and origin</a:t>
            </a:r>
          </a:p>
          <a:p>
            <a:pPr eaLnBrk="1" hangingPunct="1">
              <a:spcBef>
                <a:spcPts val="0"/>
              </a:spcBef>
              <a:spcAft>
                <a:spcPts val="600"/>
              </a:spcAft>
              <a:buFont typeface="Wingdings" pitchFamily="2" charset="2"/>
              <a:buChar char="§"/>
            </a:pPr>
            <a:r>
              <a:rPr lang="en-US" dirty="0">
                <a:latin typeface="+mj-lt"/>
              </a:rPr>
              <a:t>Group similar items</a:t>
            </a:r>
          </a:p>
          <a:p>
            <a:pPr eaLnBrk="1" hangingPunct="1">
              <a:spcBef>
                <a:spcPts val="0"/>
              </a:spcBef>
              <a:spcAft>
                <a:spcPts val="600"/>
              </a:spcAft>
              <a:buFont typeface="Wingdings" pitchFamily="2" charset="2"/>
              <a:buChar char="§"/>
            </a:pPr>
            <a:r>
              <a:rPr lang="en-US" dirty="0">
                <a:latin typeface="+mj-lt"/>
              </a:rPr>
              <a:t>Never amend General List attached to cover, especially value</a:t>
            </a:r>
          </a:p>
        </p:txBody>
      </p:sp>
      <p:pic>
        <p:nvPicPr>
          <p:cNvPr id="13" name="Picture 12" descr="Generic GL.jpg">
            <a:extLst>
              <a:ext uri="{FF2B5EF4-FFF2-40B4-BE49-F238E27FC236}">
                <a16:creationId xmlns:a16="http://schemas.microsoft.com/office/drawing/2014/main" id="{996DE181-6E1B-D899-03C0-7C6E74D63FDF}"/>
              </a:ext>
            </a:extLst>
          </p:cNvPr>
          <p:cNvPicPr>
            <a:picLocks noChangeAspect="1"/>
          </p:cNvPicPr>
          <p:nvPr/>
        </p:nvPicPr>
        <p:blipFill>
          <a:blip r:embed="rId7" cstate="print">
            <a:duotone>
              <a:prstClr val="black"/>
              <a:srgbClr val="00B050">
                <a:tint val="45000"/>
                <a:satMod val="400000"/>
              </a:srgbClr>
            </a:duotone>
            <a:lum contrast="-20000"/>
          </a:blip>
          <a:stretch>
            <a:fillRect/>
          </a:stretch>
        </p:blipFill>
        <p:spPr>
          <a:xfrm>
            <a:off x="1384776" y="1714728"/>
            <a:ext cx="3783647" cy="4876800"/>
          </a:xfrm>
          <a:prstGeom prst="rect">
            <a:avLst/>
          </a:prstGeom>
        </p:spPr>
      </p:pic>
      <p:sp>
        <p:nvSpPr>
          <p:cNvPr id="18" name="TextBox 17">
            <a:extLst>
              <a:ext uri="{FF2B5EF4-FFF2-40B4-BE49-F238E27FC236}">
                <a16:creationId xmlns:a16="http://schemas.microsoft.com/office/drawing/2014/main" id="{F54D6638-0D24-61F1-38A2-9A7AC8574725}"/>
              </a:ext>
            </a:extLst>
          </p:cNvPr>
          <p:cNvSpPr txBox="1"/>
          <p:nvPr/>
        </p:nvSpPr>
        <p:spPr>
          <a:xfrm>
            <a:off x="2366213" y="3429000"/>
            <a:ext cx="1981200" cy="1077218"/>
          </a:xfrm>
          <a:prstGeom prst="rect">
            <a:avLst/>
          </a:prstGeom>
          <a:noFill/>
        </p:spPr>
        <p:txBody>
          <a:bodyPr wrap="square" rtlCol="0">
            <a:spAutoFit/>
          </a:bodyPr>
          <a:lstStyle/>
          <a:p>
            <a:r>
              <a:rPr lang="en-US" sz="3200" b="1" dirty="0">
                <a:solidFill>
                  <a:srgbClr val="FF0000"/>
                </a:solidFill>
                <a:latin typeface="+mj-lt"/>
              </a:rPr>
              <a:t>NEVER AMEND</a:t>
            </a:r>
          </a:p>
        </p:txBody>
      </p:sp>
      <p:sp>
        <p:nvSpPr>
          <p:cNvPr id="19" name="TextBox 18">
            <a:extLst>
              <a:ext uri="{FF2B5EF4-FFF2-40B4-BE49-F238E27FC236}">
                <a16:creationId xmlns:a16="http://schemas.microsoft.com/office/drawing/2014/main" id="{99D68004-D4E1-2BCE-F575-ADA8299DAEE4}"/>
              </a:ext>
            </a:extLst>
          </p:cNvPr>
          <p:cNvSpPr txBox="1"/>
          <p:nvPr/>
        </p:nvSpPr>
        <p:spPr>
          <a:xfrm>
            <a:off x="3381311" y="1714728"/>
            <a:ext cx="1432465" cy="338554"/>
          </a:xfrm>
          <a:prstGeom prst="rect">
            <a:avLst/>
          </a:prstGeom>
          <a:solidFill>
            <a:srgbClr val="96D4A2"/>
          </a:solidFill>
        </p:spPr>
        <p:txBody>
          <a:bodyPr wrap="square" rtlCol="0">
            <a:spAutoFit/>
          </a:bodyPr>
          <a:lstStyle/>
          <a:p>
            <a:r>
              <a:rPr lang="en-US" sz="1600" b="1" dirty="0"/>
              <a:t>US3/22-2456</a:t>
            </a:r>
          </a:p>
        </p:txBody>
      </p:sp>
      <p:sp>
        <p:nvSpPr>
          <p:cNvPr id="20" name="Pentagon 19">
            <a:extLst>
              <a:ext uri="{FF2B5EF4-FFF2-40B4-BE49-F238E27FC236}">
                <a16:creationId xmlns:a16="http://schemas.microsoft.com/office/drawing/2014/main" id="{0D200D2E-61DA-64C2-EDBB-0A5C78D48BCE}"/>
              </a:ext>
            </a:extLst>
          </p:cNvPr>
          <p:cNvSpPr/>
          <p:nvPr/>
        </p:nvSpPr>
        <p:spPr>
          <a:xfrm>
            <a:off x="2120423" y="2566685"/>
            <a:ext cx="1981200" cy="2977587"/>
          </a:xfrm>
          <a:prstGeom prst="pent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0040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2"/>
          <p:cNvSpPr>
            <a:spLocks noChangeArrowheads="1"/>
          </p:cNvSpPr>
          <p:nvPr/>
        </p:nvSpPr>
        <p:spPr bwMode="auto">
          <a:xfrm>
            <a:off x="8077986" y="3368190"/>
            <a:ext cx="4066142" cy="1261884"/>
          </a:xfrm>
          <a:prstGeom prst="rect">
            <a:avLst/>
          </a:prstGeom>
          <a:noFill/>
          <a:ln w="9525">
            <a:noFill/>
            <a:miter lim="800000"/>
            <a:headEnd/>
            <a:tailEnd/>
          </a:ln>
        </p:spPr>
        <p:txBody>
          <a:bodyPr wrap="square">
            <a:spAutoFit/>
          </a:bodyPr>
          <a:lstStyle/>
          <a:p>
            <a:pPr algn="ctr">
              <a:defRPr/>
            </a:pPr>
            <a:r>
              <a:rPr lang="en-US" sz="4400" b="1" dirty="0">
                <a:solidFill>
                  <a:srgbClr val="002060"/>
                </a:solidFill>
                <a:latin typeface="+mj-lt"/>
              </a:rPr>
              <a:t>U.S. Counterfoils </a:t>
            </a:r>
            <a:r>
              <a:rPr lang="en-US" sz="3200" b="1" dirty="0">
                <a:solidFill>
                  <a:srgbClr val="002060"/>
                </a:solidFill>
                <a:latin typeface="+mj-lt"/>
              </a:rPr>
              <a:t>(yellow)</a:t>
            </a:r>
          </a:p>
        </p:txBody>
      </p:sp>
      <p:pic>
        <p:nvPicPr>
          <p:cNvPr id="43012" name="Picture 13" descr="H:\carnet\Exportation.jpg"/>
          <p:cNvPicPr>
            <a:picLocks noChangeAspect="1" noChangeArrowheads="1"/>
          </p:cNvPicPr>
          <p:nvPr/>
        </p:nvPicPr>
        <p:blipFill>
          <a:blip r:embed="rId3" cstate="print"/>
          <a:srcRect l="4907" t="714" r="7748" b="53525"/>
          <a:stretch>
            <a:fillRect/>
          </a:stretch>
        </p:blipFill>
        <p:spPr bwMode="auto">
          <a:xfrm>
            <a:off x="1600200" y="1895476"/>
            <a:ext cx="6400800" cy="4886325"/>
          </a:xfrm>
          <a:prstGeom prst="rect">
            <a:avLst/>
          </a:prstGeom>
          <a:noFill/>
          <a:ln w="3175">
            <a:solidFill>
              <a:srgbClr val="000000"/>
            </a:solidFill>
            <a:miter lim="800000"/>
            <a:headEnd/>
            <a:tailEnd/>
          </a:ln>
        </p:spPr>
      </p:pic>
      <p:sp>
        <p:nvSpPr>
          <p:cNvPr id="43017" name="TextBox 10"/>
          <p:cNvSpPr txBox="1">
            <a:spLocks noChangeArrowheads="1"/>
          </p:cNvSpPr>
          <p:nvPr/>
        </p:nvSpPr>
        <p:spPr bwMode="auto">
          <a:xfrm>
            <a:off x="4953000" y="4638675"/>
            <a:ext cx="1676400" cy="369332"/>
          </a:xfrm>
          <a:prstGeom prst="rect">
            <a:avLst/>
          </a:prstGeom>
          <a:noFill/>
          <a:ln w="9525">
            <a:noFill/>
            <a:miter lim="800000"/>
            <a:headEnd/>
            <a:tailEnd/>
          </a:ln>
        </p:spPr>
        <p:txBody>
          <a:bodyPr>
            <a:spAutoFit/>
          </a:bodyPr>
          <a:lstStyle/>
          <a:p>
            <a:r>
              <a:rPr lang="en-US" dirty="0"/>
              <a:t>1 - 25</a:t>
            </a:r>
          </a:p>
        </p:txBody>
      </p:sp>
      <p:pic>
        <p:nvPicPr>
          <p:cNvPr id="43018" name="Picture 8" descr="C:\Users\abarlow\AppData\Local\Microsoft\Windows\Temporary Internet Files\Content.IE5\15FOYH2B\MC900290051[1].wmf"/>
          <p:cNvPicPr>
            <a:picLocks noChangeAspect="1" noChangeArrowheads="1"/>
          </p:cNvPicPr>
          <p:nvPr/>
        </p:nvPicPr>
        <p:blipFill>
          <a:blip r:embed="rId4" cstate="print"/>
          <a:srcRect/>
          <a:stretch>
            <a:fillRect/>
          </a:stretch>
        </p:blipFill>
        <p:spPr bwMode="auto">
          <a:xfrm>
            <a:off x="6553200" y="5629276"/>
            <a:ext cx="679450" cy="766763"/>
          </a:xfrm>
          <a:prstGeom prst="rect">
            <a:avLst/>
          </a:prstGeom>
          <a:noFill/>
          <a:ln w="9525">
            <a:noFill/>
            <a:miter lim="800000"/>
            <a:headEnd/>
            <a:tailEnd/>
          </a:ln>
        </p:spPr>
      </p:pic>
      <p:sp>
        <p:nvSpPr>
          <p:cNvPr id="43020" name="TextBox 16"/>
          <p:cNvSpPr txBox="1">
            <a:spLocks noChangeArrowheads="1"/>
          </p:cNvSpPr>
          <p:nvPr/>
        </p:nvSpPr>
        <p:spPr bwMode="auto">
          <a:xfrm>
            <a:off x="4572000" y="2352675"/>
            <a:ext cx="1676400" cy="369332"/>
          </a:xfrm>
          <a:prstGeom prst="rect">
            <a:avLst/>
          </a:prstGeom>
          <a:noFill/>
          <a:ln w="9525">
            <a:noFill/>
            <a:miter lim="800000"/>
            <a:headEnd/>
            <a:tailEnd/>
          </a:ln>
        </p:spPr>
        <p:txBody>
          <a:bodyPr>
            <a:spAutoFit/>
          </a:bodyPr>
          <a:lstStyle/>
          <a:p>
            <a:r>
              <a:rPr lang="en-US" dirty="0"/>
              <a:t>1 - 25</a:t>
            </a:r>
          </a:p>
        </p:txBody>
      </p:sp>
      <p:pic>
        <p:nvPicPr>
          <p:cNvPr id="43022" name="Picture 8" descr="C:\Users\abarlow\AppData\Local\Microsoft\Windows\Temporary Internet Files\Content.IE5\15FOYH2B\MC900290051[1].wmf"/>
          <p:cNvPicPr>
            <a:picLocks noChangeAspect="1" noChangeArrowheads="1"/>
          </p:cNvPicPr>
          <p:nvPr/>
        </p:nvPicPr>
        <p:blipFill>
          <a:blip r:embed="rId4" cstate="print"/>
          <a:srcRect/>
          <a:stretch>
            <a:fillRect/>
          </a:stretch>
        </p:blipFill>
        <p:spPr bwMode="auto">
          <a:xfrm>
            <a:off x="6629400" y="3414713"/>
            <a:ext cx="679450" cy="766763"/>
          </a:xfrm>
          <a:prstGeom prst="rect">
            <a:avLst/>
          </a:prstGeom>
          <a:noFill/>
          <a:ln w="9525">
            <a:noFill/>
            <a:miter lim="800000"/>
            <a:headEnd/>
            <a:tailEnd/>
          </a:ln>
        </p:spPr>
      </p:pic>
      <p:sp>
        <p:nvSpPr>
          <p:cNvPr id="19" name="TextBox 9"/>
          <p:cNvSpPr txBox="1">
            <a:spLocks noChangeArrowheads="1"/>
          </p:cNvSpPr>
          <p:nvPr/>
        </p:nvSpPr>
        <p:spPr bwMode="auto">
          <a:xfrm>
            <a:off x="4724400" y="6162675"/>
            <a:ext cx="1143000" cy="369888"/>
          </a:xfrm>
          <a:prstGeom prst="rect">
            <a:avLst/>
          </a:prstGeom>
          <a:noFill/>
          <a:ln w="9525">
            <a:noFill/>
            <a:miter lim="800000"/>
            <a:headEnd/>
            <a:tailEnd/>
          </a:ln>
        </p:spPr>
        <p:txBody>
          <a:bodyPr>
            <a:spAutoFit/>
          </a:bodyPr>
          <a:lstStyle/>
          <a:p>
            <a:r>
              <a:rPr lang="en-US" dirty="0"/>
              <a:t>23/11/30</a:t>
            </a:r>
          </a:p>
        </p:txBody>
      </p:sp>
      <p:sp>
        <p:nvSpPr>
          <p:cNvPr id="24" name="TextBox 23"/>
          <p:cNvSpPr txBox="1"/>
          <p:nvPr/>
        </p:nvSpPr>
        <p:spPr>
          <a:xfrm>
            <a:off x="2133600" y="5592545"/>
            <a:ext cx="3962400" cy="646331"/>
          </a:xfrm>
          <a:prstGeom prst="rect">
            <a:avLst/>
          </a:prstGeom>
          <a:noFill/>
        </p:spPr>
        <p:txBody>
          <a:bodyPr wrap="square" rtlCol="0">
            <a:spAutoFit/>
          </a:bodyPr>
          <a:lstStyle/>
          <a:p>
            <a:pPr algn="ctr"/>
            <a:r>
              <a:rPr lang="en-US" dirty="0"/>
              <a:t>Airway Bill/Bill of lading/Flight No. **License No.</a:t>
            </a:r>
          </a:p>
        </p:txBody>
      </p:sp>
      <p:sp>
        <p:nvSpPr>
          <p:cNvPr id="30" name="TextBox 29"/>
          <p:cNvSpPr txBox="1"/>
          <p:nvPr/>
        </p:nvSpPr>
        <p:spPr>
          <a:xfrm>
            <a:off x="5334000" y="2047875"/>
            <a:ext cx="1645920" cy="369332"/>
          </a:xfrm>
          <a:prstGeom prst="rect">
            <a:avLst/>
          </a:prstGeom>
          <a:solidFill>
            <a:srgbClr val="FFFF99"/>
          </a:solidFill>
        </p:spPr>
        <p:txBody>
          <a:bodyPr wrap="square" rtlCol="0">
            <a:spAutoFit/>
          </a:bodyPr>
          <a:lstStyle/>
          <a:p>
            <a:r>
              <a:rPr lang="en-US" b="1" dirty="0"/>
              <a:t>US3/22-2456</a:t>
            </a:r>
          </a:p>
        </p:txBody>
      </p:sp>
      <p:sp>
        <p:nvSpPr>
          <p:cNvPr id="18" name="TextBox 17"/>
          <p:cNvSpPr txBox="1">
            <a:spLocks noChangeArrowheads="1"/>
          </p:cNvSpPr>
          <p:nvPr/>
        </p:nvSpPr>
        <p:spPr bwMode="auto">
          <a:xfrm>
            <a:off x="2514600" y="6172200"/>
            <a:ext cx="1143000" cy="369332"/>
          </a:xfrm>
          <a:prstGeom prst="rect">
            <a:avLst/>
          </a:prstGeom>
          <a:noFill/>
          <a:ln w="9525">
            <a:noFill/>
            <a:miter lim="800000"/>
            <a:headEnd/>
            <a:tailEnd/>
          </a:ln>
        </p:spPr>
        <p:txBody>
          <a:bodyPr wrap="square">
            <a:spAutoFit/>
          </a:bodyPr>
          <a:lstStyle/>
          <a:p>
            <a:r>
              <a:rPr lang="en-US" dirty="0"/>
              <a:t>5309 	</a:t>
            </a:r>
          </a:p>
        </p:txBody>
      </p:sp>
      <p:sp>
        <p:nvSpPr>
          <p:cNvPr id="20" name="TextBox 19"/>
          <p:cNvSpPr txBox="1">
            <a:spLocks noChangeArrowheads="1"/>
          </p:cNvSpPr>
          <p:nvPr/>
        </p:nvSpPr>
        <p:spPr bwMode="auto">
          <a:xfrm>
            <a:off x="3657600" y="6162675"/>
            <a:ext cx="990600" cy="369332"/>
          </a:xfrm>
          <a:prstGeom prst="rect">
            <a:avLst/>
          </a:prstGeom>
          <a:noFill/>
          <a:ln w="9525">
            <a:noFill/>
            <a:miter lim="800000"/>
            <a:headEnd/>
            <a:tailEnd/>
          </a:ln>
        </p:spPr>
        <p:txBody>
          <a:bodyPr wrap="square">
            <a:spAutoFit/>
          </a:bodyPr>
          <a:lstStyle/>
          <a:p>
            <a:r>
              <a:rPr lang="en-US" dirty="0"/>
              <a:t>IAH</a:t>
            </a:r>
          </a:p>
        </p:txBody>
      </p:sp>
      <p:sp>
        <p:nvSpPr>
          <p:cNvPr id="25" name="TextBox 24"/>
          <p:cNvSpPr txBox="1"/>
          <p:nvPr/>
        </p:nvSpPr>
        <p:spPr>
          <a:xfrm>
            <a:off x="2057400" y="3352801"/>
            <a:ext cx="4343400" cy="646331"/>
          </a:xfrm>
          <a:prstGeom prst="rect">
            <a:avLst/>
          </a:prstGeom>
          <a:noFill/>
        </p:spPr>
        <p:txBody>
          <a:bodyPr wrap="square" rtlCol="0">
            <a:spAutoFit/>
          </a:bodyPr>
          <a:lstStyle/>
          <a:p>
            <a:pPr algn="ctr"/>
            <a:r>
              <a:rPr lang="en-US" dirty="0"/>
              <a:t>Airway Bill/Bill of lading/Flight No. </a:t>
            </a:r>
          </a:p>
          <a:p>
            <a:pPr algn="ctr"/>
            <a:r>
              <a:rPr lang="en-US" dirty="0"/>
              <a:t>No EEI per 30.37(q)***License No./ITN</a:t>
            </a:r>
          </a:p>
        </p:txBody>
      </p:sp>
      <p:sp>
        <p:nvSpPr>
          <p:cNvPr id="31" name="TextBox 9"/>
          <p:cNvSpPr txBox="1">
            <a:spLocks noChangeArrowheads="1"/>
          </p:cNvSpPr>
          <p:nvPr/>
        </p:nvSpPr>
        <p:spPr bwMode="auto">
          <a:xfrm>
            <a:off x="4648200" y="3963987"/>
            <a:ext cx="1143000" cy="369888"/>
          </a:xfrm>
          <a:prstGeom prst="rect">
            <a:avLst/>
          </a:prstGeom>
          <a:noFill/>
          <a:ln w="9525">
            <a:noFill/>
            <a:miter lim="800000"/>
            <a:headEnd/>
            <a:tailEnd/>
          </a:ln>
        </p:spPr>
        <p:txBody>
          <a:bodyPr>
            <a:spAutoFit/>
          </a:bodyPr>
          <a:lstStyle/>
          <a:p>
            <a:r>
              <a:rPr lang="en-US" dirty="0"/>
              <a:t>22/11/15</a:t>
            </a:r>
          </a:p>
        </p:txBody>
      </p:sp>
      <p:sp>
        <p:nvSpPr>
          <p:cNvPr id="32" name="TextBox 11"/>
          <p:cNvSpPr txBox="1">
            <a:spLocks noChangeArrowheads="1"/>
          </p:cNvSpPr>
          <p:nvPr/>
        </p:nvSpPr>
        <p:spPr bwMode="auto">
          <a:xfrm>
            <a:off x="5943600" y="2895600"/>
            <a:ext cx="2362200" cy="369332"/>
          </a:xfrm>
          <a:prstGeom prst="rect">
            <a:avLst/>
          </a:prstGeom>
          <a:noFill/>
          <a:ln w="9525">
            <a:noFill/>
            <a:miter lim="800000"/>
            <a:headEnd/>
            <a:tailEnd/>
          </a:ln>
        </p:spPr>
        <p:txBody>
          <a:bodyPr>
            <a:spAutoFit/>
          </a:bodyPr>
          <a:lstStyle/>
          <a:p>
            <a:r>
              <a:rPr lang="en-US" dirty="0"/>
              <a:t>2023/10/29</a:t>
            </a:r>
          </a:p>
        </p:txBody>
      </p:sp>
      <p:sp>
        <p:nvSpPr>
          <p:cNvPr id="21" name="TextBox 20"/>
          <p:cNvSpPr txBox="1">
            <a:spLocks noChangeArrowheads="1"/>
          </p:cNvSpPr>
          <p:nvPr/>
        </p:nvSpPr>
        <p:spPr bwMode="auto">
          <a:xfrm>
            <a:off x="2514600" y="3962400"/>
            <a:ext cx="1143000" cy="369332"/>
          </a:xfrm>
          <a:prstGeom prst="rect">
            <a:avLst/>
          </a:prstGeom>
          <a:noFill/>
          <a:ln w="9525">
            <a:noFill/>
            <a:miter lim="800000"/>
            <a:headEnd/>
            <a:tailEnd/>
          </a:ln>
        </p:spPr>
        <p:txBody>
          <a:bodyPr wrap="square">
            <a:spAutoFit/>
          </a:bodyPr>
          <a:lstStyle/>
          <a:p>
            <a:r>
              <a:rPr lang="en-US" dirty="0"/>
              <a:t>3901	</a:t>
            </a:r>
          </a:p>
        </p:txBody>
      </p:sp>
      <p:sp>
        <p:nvSpPr>
          <p:cNvPr id="22" name="TextBox 21"/>
          <p:cNvSpPr txBox="1">
            <a:spLocks noChangeArrowheads="1"/>
          </p:cNvSpPr>
          <p:nvPr/>
        </p:nvSpPr>
        <p:spPr bwMode="auto">
          <a:xfrm>
            <a:off x="3733800" y="3962400"/>
            <a:ext cx="990600" cy="369332"/>
          </a:xfrm>
          <a:prstGeom prst="rect">
            <a:avLst/>
          </a:prstGeom>
          <a:noFill/>
          <a:ln w="9525">
            <a:noFill/>
            <a:miter lim="800000"/>
            <a:headEnd/>
            <a:tailEnd/>
          </a:ln>
        </p:spPr>
        <p:txBody>
          <a:bodyPr wrap="square">
            <a:spAutoFit/>
          </a:bodyPr>
          <a:lstStyle/>
          <a:p>
            <a:r>
              <a:rPr lang="en-US" dirty="0"/>
              <a:t>ORD</a:t>
            </a:r>
          </a:p>
        </p:txBody>
      </p:sp>
      <p:grpSp>
        <p:nvGrpSpPr>
          <p:cNvPr id="23" name="Group 22">
            <a:extLst>
              <a:ext uri="{FF2B5EF4-FFF2-40B4-BE49-F238E27FC236}">
                <a16:creationId xmlns:a16="http://schemas.microsoft.com/office/drawing/2014/main" id="{F2252B67-7EBC-4EC0-9880-7C5C264D4FD0}"/>
              </a:ext>
            </a:extLst>
          </p:cNvPr>
          <p:cNvGrpSpPr/>
          <p:nvPr/>
        </p:nvGrpSpPr>
        <p:grpSpPr>
          <a:xfrm>
            <a:off x="0" y="-13782"/>
            <a:ext cx="12192000" cy="1424197"/>
            <a:chOff x="0" y="-13782"/>
            <a:chExt cx="12192000" cy="1424197"/>
          </a:xfrm>
        </p:grpSpPr>
        <p:pic>
          <p:nvPicPr>
            <p:cNvPr id="27" name="Picture 26">
              <a:extLst>
                <a:ext uri="{FF2B5EF4-FFF2-40B4-BE49-F238E27FC236}">
                  <a16:creationId xmlns:a16="http://schemas.microsoft.com/office/drawing/2014/main" id="{49EB32C7-B4B2-49DC-B77A-165BA0DCBB18}"/>
                </a:ext>
              </a:extLst>
            </p:cNvPr>
            <p:cNvPicPr>
              <a:picLocks noChangeAspect="1"/>
            </p:cNvPicPr>
            <p:nvPr/>
          </p:nvPicPr>
          <p:blipFill>
            <a:blip r:embed="rId5"/>
            <a:stretch>
              <a:fillRect/>
            </a:stretch>
          </p:blipFill>
          <p:spPr>
            <a:xfrm>
              <a:off x="0" y="-13782"/>
              <a:ext cx="12192000" cy="1424197"/>
            </a:xfrm>
            <a:prstGeom prst="rect">
              <a:avLst/>
            </a:prstGeom>
          </p:spPr>
        </p:pic>
        <p:pic>
          <p:nvPicPr>
            <p:cNvPr id="28" name="Picture 27">
              <a:extLst>
                <a:ext uri="{FF2B5EF4-FFF2-40B4-BE49-F238E27FC236}">
                  <a16:creationId xmlns:a16="http://schemas.microsoft.com/office/drawing/2014/main" id="{74075DF4-FB62-4C52-8C47-C118A3E56BBD}"/>
                </a:ext>
              </a:extLst>
            </p:cNvPr>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29" name="Picture 28" descr="A blue and white logo&#10;&#10;Description automatically generated with low confidence">
              <a:extLst>
                <a:ext uri="{FF2B5EF4-FFF2-40B4-BE49-F238E27FC236}">
                  <a16:creationId xmlns:a16="http://schemas.microsoft.com/office/drawing/2014/main" id="{53215A6F-EA86-4252-A85B-43B13F74047F}"/>
                </a:ext>
              </a:extLst>
            </p:cNvPr>
            <p:cNvPicPr>
              <a:picLocks noChangeAspect="1"/>
            </p:cNvPicPr>
            <p:nvPr/>
          </p:nvPicPr>
          <p:blipFill>
            <a:blip r:embed="rId8"/>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33" name="TextBox 32">
              <a:extLst>
                <a:ext uri="{FF2B5EF4-FFF2-40B4-BE49-F238E27FC236}">
                  <a16:creationId xmlns:a16="http://schemas.microsoft.com/office/drawing/2014/main" id="{0A43A110-5093-4C89-952A-B30585A5A6DF}"/>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2708373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172" name="Rectangle 4" descr="Large confetti"/>
          <p:cNvSpPr>
            <a:spLocks noGrp="1" noChangeArrowheads="1"/>
          </p:cNvSpPr>
          <p:nvPr>
            <p:ph type="title"/>
          </p:nvPr>
        </p:nvSpPr>
        <p:spPr>
          <a:xfrm>
            <a:off x="7782017" y="2455051"/>
            <a:ext cx="4279102" cy="3365500"/>
          </a:xfrm>
        </p:spPr>
        <p:txBody>
          <a:bodyPr>
            <a:noAutofit/>
          </a:bodyPr>
          <a:lstStyle/>
          <a:p>
            <a:pPr algn="ctr">
              <a:defRPr/>
            </a:pPr>
            <a:r>
              <a:rPr lang="en-US" b="1" dirty="0">
                <a:solidFill>
                  <a:srgbClr val="002060"/>
                </a:solidFill>
                <a:latin typeface="+mj-lt"/>
                <a:ea typeface="+mn-ea"/>
                <a:cs typeface="+mn-cs"/>
              </a:rPr>
              <a:t>Foreign </a:t>
            </a:r>
            <a:br>
              <a:rPr lang="en-US" b="1" dirty="0">
                <a:solidFill>
                  <a:srgbClr val="002060"/>
                </a:solidFill>
                <a:latin typeface="+mj-lt"/>
                <a:ea typeface="+mn-ea"/>
                <a:cs typeface="+mn-cs"/>
              </a:rPr>
            </a:br>
            <a:r>
              <a:rPr lang="en-US" b="1" dirty="0">
                <a:solidFill>
                  <a:srgbClr val="002060"/>
                </a:solidFill>
                <a:latin typeface="+mj-lt"/>
                <a:ea typeface="+mn-ea"/>
                <a:cs typeface="+mn-cs"/>
              </a:rPr>
              <a:t>Counterfoils </a:t>
            </a:r>
            <a:br>
              <a:rPr lang="en-US" b="1" dirty="0">
                <a:solidFill>
                  <a:srgbClr val="002060"/>
                </a:solidFill>
                <a:latin typeface="+mj-lt"/>
                <a:ea typeface="+mn-ea"/>
                <a:cs typeface="+mn-cs"/>
              </a:rPr>
            </a:br>
            <a:r>
              <a:rPr lang="en-US" sz="3200" b="1" dirty="0">
                <a:solidFill>
                  <a:srgbClr val="002060"/>
                </a:solidFill>
                <a:latin typeface="+mj-lt"/>
                <a:ea typeface="+mn-ea"/>
                <a:cs typeface="+mn-cs"/>
              </a:rPr>
              <a:t>(white)</a:t>
            </a:r>
          </a:p>
        </p:txBody>
      </p:sp>
      <p:sp>
        <p:nvSpPr>
          <p:cNvPr id="25604" name="Text Box 11"/>
          <p:cNvSpPr txBox="1">
            <a:spLocks noChangeArrowheads="1"/>
          </p:cNvSpPr>
          <p:nvPr/>
        </p:nvSpPr>
        <p:spPr bwMode="auto">
          <a:xfrm>
            <a:off x="3315576" y="5113465"/>
            <a:ext cx="172783" cy="369332"/>
          </a:xfrm>
          <a:prstGeom prst="rect">
            <a:avLst/>
          </a:prstGeom>
          <a:noFill/>
          <a:ln w="9525">
            <a:noFill/>
            <a:miter lim="800000"/>
            <a:headEnd/>
            <a:tailEnd/>
          </a:ln>
        </p:spPr>
        <p:txBody>
          <a:bodyPr wrap="square">
            <a:spAutoFit/>
          </a:bodyPr>
          <a:lstStyle/>
          <a:p>
            <a:endParaRPr lang="en-US">
              <a:latin typeface="Times New Roman" pitchFamily="18" charset="0"/>
            </a:endParaRPr>
          </a:p>
        </p:txBody>
      </p:sp>
      <p:pic>
        <p:nvPicPr>
          <p:cNvPr id="25605" name="Picture 16" descr="H:\carnet\temp_importation2.jpg"/>
          <p:cNvPicPr>
            <a:picLocks noChangeAspect="1" noChangeArrowheads="1"/>
          </p:cNvPicPr>
          <p:nvPr/>
        </p:nvPicPr>
        <p:blipFill>
          <a:blip r:embed="rId3" cstate="print"/>
          <a:srcRect l="4903" t="4277" r="10785" b="47868"/>
          <a:stretch>
            <a:fillRect/>
          </a:stretch>
        </p:blipFill>
        <p:spPr bwMode="auto">
          <a:xfrm>
            <a:off x="1905001" y="1958300"/>
            <a:ext cx="5834683" cy="4835223"/>
          </a:xfrm>
          <a:prstGeom prst="rect">
            <a:avLst/>
          </a:prstGeom>
          <a:noFill/>
          <a:ln w="3175">
            <a:solidFill>
              <a:schemeClr val="tx1"/>
            </a:solidFill>
            <a:miter lim="800000"/>
            <a:headEnd/>
            <a:tailEnd/>
          </a:ln>
        </p:spPr>
      </p:pic>
      <p:sp>
        <p:nvSpPr>
          <p:cNvPr id="25609" name="TextBox 11"/>
          <p:cNvSpPr txBox="1">
            <a:spLocks noChangeArrowheads="1"/>
          </p:cNvSpPr>
          <p:nvPr/>
        </p:nvSpPr>
        <p:spPr bwMode="auto">
          <a:xfrm>
            <a:off x="2122834" y="4137801"/>
            <a:ext cx="333650" cy="369332"/>
          </a:xfrm>
          <a:prstGeom prst="rect">
            <a:avLst/>
          </a:prstGeom>
          <a:noFill/>
          <a:ln w="9525">
            <a:noFill/>
            <a:miter lim="800000"/>
            <a:headEnd/>
            <a:tailEnd/>
          </a:ln>
        </p:spPr>
        <p:txBody>
          <a:bodyPr wrap="square">
            <a:spAutoFit/>
          </a:bodyPr>
          <a:lstStyle/>
          <a:p>
            <a:r>
              <a:rPr lang="en-US" dirty="0"/>
              <a:t>1</a:t>
            </a:r>
          </a:p>
        </p:txBody>
      </p:sp>
      <p:sp>
        <p:nvSpPr>
          <p:cNvPr id="25610" name="TextBox 12"/>
          <p:cNvSpPr txBox="1">
            <a:spLocks noChangeArrowheads="1"/>
          </p:cNvSpPr>
          <p:nvPr/>
        </p:nvSpPr>
        <p:spPr bwMode="auto">
          <a:xfrm>
            <a:off x="2122834" y="6423801"/>
            <a:ext cx="333650" cy="369332"/>
          </a:xfrm>
          <a:prstGeom prst="rect">
            <a:avLst/>
          </a:prstGeom>
          <a:noFill/>
          <a:ln w="9525">
            <a:noFill/>
            <a:miter lim="800000"/>
            <a:headEnd/>
            <a:tailEnd/>
          </a:ln>
        </p:spPr>
        <p:txBody>
          <a:bodyPr wrap="square">
            <a:spAutoFit/>
          </a:bodyPr>
          <a:lstStyle/>
          <a:p>
            <a:r>
              <a:rPr lang="en-US" dirty="0"/>
              <a:t>1</a:t>
            </a:r>
          </a:p>
        </p:txBody>
      </p:sp>
      <p:sp>
        <p:nvSpPr>
          <p:cNvPr id="25611" name="TextBox 11"/>
          <p:cNvSpPr txBox="1">
            <a:spLocks noChangeArrowheads="1"/>
          </p:cNvSpPr>
          <p:nvPr/>
        </p:nvSpPr>
        <p:spPr bwMode="auto">
          <a:xfrm>
            <a:off x="4804573" y="2362200"/>
            <a:ext cx="1715911" cy="400110"/>
          </a:xfrm>
          <a:prstGeom prst="rect">
            <a:avLst/>
          </a:prstGeom>
          <a:noFill/>
          <a:ln w="9525">
            <a:noFill/>
            <a:miter lim="800000"/>
            <a:headEnd/>
            <a:tailEnd/>
          </a:ln>
        </p:spPr>
        <p:txBody>
          <a:bodyPr wrap="square">
            <a:spAutoFit/>
          </a:bodyPr>
          <a:lstStyle/>
          <a:p>
            <a:r>
              <a:rPr lang="en-US" sz="2000" dirty="0"/>
              <a:t>1 - 25</a:t>
            </a:r>
          </a:p>
        </p:txBody>
      </p:sp>
      <p:sp>
        <p:nvSpPr>
          <p:cNvPr id="25612" name="TextBox 12"/>
          <p:cNvSpPr txBox="1">
            <a:spLocks noChangeArrowheads="1"/>
          </p:cNvSpPr>
          <p:nvPr/>
        </p:nvSpPr>
        <p:spPr bwMode="auto">
          <a:xfrm>
            <a:off x="5638069" y="2916006"/>
            <a:ext cx="1644415" cy="400110"/>
          </a:xfrm>
          <a:prstGeom prst="rect">
            <a:avLst/>
          </a:prstGeom>
          <a:noFill/>
          <a:ln w="9525">
            <a:noFill/>
            <a:miter lim="800000"/>
            <a:headEnd/>
            <a:tailEnd/>
          </a:ln>
        </p:spPr>
        <p:txBody>
          <a:bodyPr wrap="square">
            <a:spAutoFit/>
          </a:bodyPr>
          <a:lstStyle/>
          <a:p>
            <a:r>
              <a:rPr lang="en-US" sz="2000" dirty="0"/>
              <a:t>2023/04/11</a:t>
            </a:r>
          </a:p>
        </p:txBody>
      </p:sp>
      <p:pic>
        <p:nvPicPr>
          <p:cNvPr id="25613" name="Picture 1" descr="C:\Users\abarlow\AppData\Local\Microsoft\Windows\Temporary Internet Files\Content.IE5\15FOYH2B\MC900290051[1].wmf"/>
          <p:cNvPicPr>
            <a:picLocks noChangeAspect="1" noChangeArrowheads="1"/>
          </p:cNvPicPr>
          <p:nvPr/>
        </p:nvPicPr>
        <p:blipFill>
          <a:blip r:embed="rId4" cstate="print"/>
          <a:srcRect/>
          <a:stretch>
            <a:fillRect/>
          </a:stretch>
        </p:blipFill>
        <p:spPr bwMode="auto">
          <a:xfrm>
            <a:off x="6489934" y="3100062"/>
            <a:ext cx="1152529" cy="1301098"/>
          </a:xfrm>
          <a:prstGeom prst="rect">
            <a:avLst/>
          </a:prstGeom>
          <a:noFill/>
          <a:ln w="9525">
            <a:noFill/>
            <a:miter lim="800000"/>
            <a:headEnd/>
            <a:tailEnd/>
          </a:ln>
        </p:spPr>
      </p:pic>
      <p:sp>
        <p:nvSpPr>
          <p:cNvPr id="25614" name="TextBox 14"/>
          <p:cNvSpPr txBox="1">
            <a:spLocks noChangeArrowheads="1"/>
          </p:cNvSpPr>
          <p:nvPr/>
        </p:nvSpPr>
        <p:spPr bwMode="auto">
          <a:xfrm>
            <a:off x="4613601" y="4495800"/>
            <a:ext cx="2287882" cy="400110"/>
          </a:xfrm>
          <a:prstGeom prst="rect">
            <a:avLst/>
          </a:prstGeom>
          <a:noFill/>
          <a:ln w="9525">
            <a:noFill/>
            <a:miter lim="800000"/>
            <a:headEnd/>
            <a:tailEnd/>
          </a:ln>
        </p:spPr>
        <p:txBody>
          <a:bodyPr wrap="square">
            <a:spAutoFit/>
          </a:bodyPr>
          <a:lstStyle/>
          <a:p>
            <a:r>
              <a:rPr lang="en-US" sz="2000" dirty="0"/>
              <a:t>1 - 25</a:t>
            </a:r>
          </a:p>
        </p:txBody>
      </p:sp>
      <p:pic>
        <p:nvPicPr>
          <p:cNvPr id="25615" name="Picture 1" descr="C:\Users\abarlow\AppData\Local\Microsoft\Windows\Temporary Internet Files\Content.IE5\15FOYH2B\MC900290051[1].wmf"/>
          <p:cNvPicPr>
            <a:picLocks noChangeAspect="1" noChangeArrowheads="1"/>
          </p:cNvPicPr>
          <p:nvPr/>
        </p:nvPicPr>
        <p:blipFill>
          <a:blip r:embed="rId4" cstate="print"/>
          <a:srcRect/>
          <a:stretch>
            <a:fillRect/>
          </a:stretch>
        </p:blipFill>
        <p:spPr bwMode="auto">
          <a:xfrm>
            <a:off x="6358555" y="5401937"/>
            <a:ext cx="1152529" cy="1301098"/>
          </a:xfrm>
          <a:prstGeom prst="rect">
            <a:avLst/>
          </a:prstGeom>
          <a:noFill/>
          <a:ln w="9525">
            <a:noFill/>
            <a:miter lim="800000"/>
            <a:headEnd/>
            <a:tailEnd/>
          </a:ln>
        </p:spPr>
      </p:pic>
      <p:sp>
        <p:nvSpPr>
          <p:cNvPr id="25616" name="TextBox 17"/>
          <p:cNvSpPr txBox="1">
            <a:spLocks noChangeArrowheads="1"/>
          </p:cNvSpPr>
          <p:nvPr/>
        </p:nvSpPr>
        <p:spPr bwMode="auto">
          <a:xfrm>
            <a:off x="4914639" y="4056904"/>
            <a:ext cx="1072445" cy="369332"/>
          </a:xfrm>
          <a:prstGeom prst="rect">
            <a:avLst/>
          </a:prstGeom>
          <a:noFill/>
          <a:ln w="9525">
            <a:noFill/>
            <a:miter lim="800000"/>
            <a:headEnd/>
            <a:tailEnd/>
          </a:ln>
        </p:spPr>
        <p:txBody>
          <a:bodyPr wrap="square">
            <a:spAutoFit/>
          </a:bodyPr>
          <a:lstStyle/>
          <a:p>
            <a:r>
              <a:rPr lang="en-US" dirty="0"/>
              <a:t>22/11/15</a:t>
            </a:r>
          </a:p>
        </p:txBody>
      </p:sp>
      <p:sp>
        <p:nvSpPr>
          <p:cNvPr id="25617" name="TextBox 20"/>
          <p:cNvSpPr txBox="1">
            <a:spLocks noChangeArrowheads="1"/>
          </p:cNvSpPr>
          <p:nvPr/>
        </p:nvSpPr>
        <p:spPr bwMode="auto">
          <a:xfrm>
            <a:off x="4947356" y="6248400"/>
            <a:ext cx="1072445" cy="369332"/>
          </a:xfrm>
          <a:prstGeom prst="rect">
            <a:avLst/>
          </a:prstGeom>
          <a:noFill/>
          <a:ln w="9525">
            <a:noFill/>
            <a:miter lim="800000"/>
            <a:headEnd/>
            <a:tailEnd/>
          </a:ln>
        </p:spPr>
        <p:txBody>
          <a:bodyPr wrap="square">
            <a:spAutoFit/>
          </a:bodyPr>
          <a:lstStyle/>
          <a:p>
            <a:r>
              <a:rPr lang="en-US" dirty="0"/>
              <a:t>22/11/29</a:t>
            </a:r>
          </a:p>
        </p:txBody>
      </p:sp>
      <p:sp>
        <p:nvSpPr>
          <p:cNvPr id="29" name="TextBox 8"/>
          <p:cNvSpPr txBox="1">
            <a:spLocks noChangeArrowheads="1"/>
          </p:cNvSpPr>
          <p:nvPr/>
        </p:nvSpPr>
        <p:spPr bwMode="auto">
          <a:xfrm>
            <a:off x="5624899" y="4821006"/>
            <a:ext cx="285985" cy="400110"/>
          </a:xfrm>
          <a:prstGeom prst="rect">
            <a:avLst/>
          </a:prstGeom>
          <a:noFill/>
          <a:ln w="9525">
            <a:noFill/>
            <a:miter lim="800000"/>
            <a:headEnd/>
            <a:tailEnd/>
          </a:ln>
        </p:spPr>
        <p:txBody>
          <a:bodyPr wrap="square">
            <a:spAutoFit/>
          </a:bodyPr>
          <a:lstStyle/>
          <a:p>
            <a:r>
              <a:rPr lang="en-US" sz="2000" dirty="0"/>
              <a:t>1</a:t>
            </a:r>
          </a:p>
        </p:txBody>
      </p:sp>
      <p:sp>
        <p:nvSpPr>
          <p:cNvPr id="22" name="TextBox 21"/>
          <p:cNvSpPr txBox="1"/>
          <p:nvPr/>
        </p:nvSpPr>
        <p:spPr>
          <a:xfrm>
            <a:off x="2574077" y="5562601"/>
            <a:ext cx="3717807" cy="646331"/>
          </a:xfrm>
          <a:prstGeom prst="rect">
            <a:avLst/>
          </a:prstGeom>
          <a:noFill/>
        </p:spPr>
        <p:txBody>
          <a:bodyPr wrap="square" rtlCol="0">
            <a:spAutoFit/>
          </a:bodyPr>
          <a:lstStyle/>
          <a:p>
            <a:pPr algn="ctr"/>
            <a:r>
              <a:rPr lang="en-US" dirty="0"/>
              <a:t>Airway Bill/Bill of lading/Flight No. License No.</a:t>
            </a:r>
          </a:p>
        </p:txBody>
      </p:sp>
      <p:sp>
        <p:nvSpPr>
          <p:cNvPr id="31" name="TextBox 30"/>
          <p:cNvSpPr txBox="1"/>
          <p:nvPr/>
        </p:nvSpPr>
        <p:spPr>
          <a:xfrm>
            <a:off x="2345477" y="3399805"/>
            <a:ext cx="3717807" cy="646331"/>
          </a:xfrm>
          <a:prstGeom prst="rect">
            <a:avLst/>
          </a:prstGeom>
          <a:noFill/>
        </p:spPr>
        <p:txBody>
          <a:bodyPr wrap="square" rtlCol="0">
            <a:spAutoFit/>
          </a:bodyPr>
          <a:lstStyle/>
          <a:p>
            <a:pPr algn="ctr"/>
            <a:r>
              <a:rPr lang="en-US" dirty="0"/>
              <a:t>Airway Bill/Bill of lading/Flight No. License No.</a:t>
            </a:r>
          </a:p>
        </p:txBody>
      </p:sp>
      <p:sp>
        <p:nvSpPr>
          <p:cNvPr id="34" name="TextBox 33"/>
          <p:cNvSpPr txBox="1"/>
          <p:nvPr/>
        </p:nvSpPr>
        <p:spPr>
          <a:xfrm>
            <a:off x="5410201" y="1992868"/>
            <a:ext cx="2001897" cy="369332"/>
          </a:xfrm>
          <a:prstGeom prst="rect">
            <a:avLst/>
          </a:prstGeom>
          <a:solidFill>
            <a:schemeClr val="bg1"/>
          </a:solidFill>
        </p:spPr>
        <p:txBody>
          <a:bodyPr wrap="square" rtlCol="0">
            <a:spAutoFit/>
          </a:bodyPr>
          <a:lstStyle/>
          <a:p>
            <a:r>
              <a:rPr lang="en-US" b="1" dirty="0"/>
              <a:t>US3/22-2456</a:t>
            </a:r>
          </a:p>
        </p:txBody>
      </p:sp>
      <p:sp>
        <p:nvSpPr>
          <p:cNvPr id="23" name="TextBox 22"/>
          <p:cNvSpPr txBox="1">
            <a:spLocks noChangeArrowheads="1"/>
          </p:cNvSpPr>
          <p:nvPr/>
        </p:nvSpPr>
        <p:spPr bwMode="auto">
          <a:xfrm>
            <a:off x="2783129" y="3974068"/>
            <a:ext cx="1421251" cy="646331"/>
          </a:xfrm>
          <a:prstGeom prst="rect">
            <a:avLst/>
          </a:prstGeom>
          <a:noFill/>
          <a:ln w="9525">
            <a:noFill/>
            <a:miter lim="800000"/>
            <a:headEnd/>
            <a:tailEnd/>
          </a:ln>
        </p:spPr>
        <p:txBody>
          <a:bodyPr wrap="square">
            <a:spAutoFit/>
          </a:bodyPr>
          <a:lstStyle/>
          <a:p>
            <a:r>
              <a:rPr lang="en-US" dirty="0"/>
              <a:t>GB000130	</a:t>
            </a:r>
          </a:p>
        </p:txBody>
      </p:sp>
      <p:sp>
        <p:nvSpPr>
          <p:cNvPr id="28" name="TextBox 27"/>
          <p:cNvSpPr txBox="1">
            <a:spLocks noChangeArrowheads="1"/>
          </p:cNvSpPr>
          <p:nvPr/>
        </p:nvSpPr>
        <p:spPr bwMode="auto">
          <a:xfrm>
            <a:off x="3962401" y="3962400"/>
            <a:ext cx="953911" cy="369332"/>
          </a:xfrm>
          <a:prstGeom prst="rect">
            <a:avLst/>
          </a:prstGeom>
          <a:noFill/>
          <a:ln w="9525">
            <a:noFill/>
            <a:miter lim="800000"/>
            <a:headEnd/>
            <a:tailEnd/>
          </a:ln>
        </p:spPr>
        <p:txBody>
          <a:bodyPr wrap="square">
            <a:spAutoFit/>
          </a:bodyPr>
          <a:lstStyle/>
          <a:p>
            <a:r>
              <a:rPr lang="en-US" dirty="0"/>
              <a:t>LHR</a:t>
            </a:r>
          </a:p>
        </p:txBody>
      </p:sp>
      <p:grpSp>
        <p:nvGrpSpPr>
          <p:cNvPr id="24" name="Group 23">
            <a:extLst>
              <a:ext uri="{FF2B5EF4-FFF2-40B4-BE49-F238E27FC236}">
                <a16:creationId xmlns:a16="http://schemas.microsoft.com/office/drawing/2014/main" id="{DBA34246-0A84-4C58-9B86-D833B5A49835}"/>
              </a:ext>
            </a:extLst>
          </p:cNvPr>
          <p:cNvGrpSpPr/>
          <p:nvPr/>
        </p:nvGrpSpPr>
        <p:grpSpPr>
          <a:xfrm>
            <a:off x="0" y="-13782"/>
            <a:ext cx="12192000" cy="1424197"/>
            <a:chOff x="0" y="-13782"/>
            <a:chExt cx="12192000" cy="1424197"/>
          </a:xfrm>
        </p:grpSpPr>
        <p:pic>
          <p:nvPicPr>
            <p:cNvPr id="26" name="Picture 25">
              <a:extLst>
                <a:ext uri="{FF2B5EF4-FFF2-40B4-BE49-F238E27FC236}">
                  <a16:creationId xmlns:a16="http://schemas.microsoft.com/office/drawing/2014/main" id="{B8A3548A-47F4-47CD-A172-3B183A91770A}"/>
                </a:ext>
              </a:extLst>
            </p:cNvPr>
            <p:cNvPicPr>
              <a:picLocks noChangeAspect="1"/>
            </p:cNvPicPr>
            <p:nvPr/>
          </p:nvPicPr>
          <p:blipFill>
            <a:blip r:embed="rId5"/>
            <a:stretch>
              <a:fillRect/>
            </a:stretch>
          </p:blipFill>
          <p:spPr>
            <a:xfrm>
              <a:off x="0" y="-13782"/>
              <a:ext cx="12192000" cy="1424197"/>
            </a:xfrm>
            <a:prstGeom prst="rect">
              <a:avLst/>
            </a:prstGeom>
          </p:spPr>
        </p:pic>
        <p:pic>
          <p:nvPicPr>
            <p:cNvPr id="30" name="Picture 29">
              <a:extLst>
                <a:ext uri="{FF2B5EF4-FFF2-40B4-BE49-F238E27FC236}">
                  <a16:creationId xmlns:a16="http://schemas.microsoft.com/office/drawing/2014/main" id="{795134A4-7F89-40AB-9473-A3B98E950F2E}"/>
                </a:ext>
              </a:extLst>
            </p:cNvPr>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32" name="Picture 31" descr="A blue and white logo&#10;&#10;Description automatically generated with low confidence">
              <a:extLst>
                <a:ext uri="{FF2B5EF4-FFF2-40B4-BE49-F238E27FC236}">
                  <a16:creationId xmlns:a16="http://schemas.microsoft.com/office/drawing/2014/main" id="{8DCC89C4-E569-4C8F-9879-C153CA6785DA}"/>
                </a:ext>
              </a:extLst>
            </p:cNvPr>
            <p:cNvPicPr>
              <a:picLocks noChangeAspect="1"/>
            </p:cNvPicPr>
            <p:nvPr/>
          </p:nvPicPr>
          <p:blipFill>
            <a:blip r:embed="rId8"/>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35" name="TextBox 34">
              <a:extLst>
                <a:ext uri="{FF2B5EF4-FFF2-40B4-BE49-F238E27FC236}">
                  <a16:creationId xmlns:a16="http://schemas.microsoft.com/office/drawing/2014/main" id="{15D68626-1B6A-4C57-A199-A3C1DAF4D855}"/>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
        <p:nvSpPr>
          <p:cNvPr id="3" name="TextBox 2">
            <a:extLst>
              <a:ext uri="{FF2B5EF4-FFF2-40B4-BE49-F238E27FC236}">
                <a16:creationId xmlns:a16="http://schemas.microsoft.com/office/drawing/2014/main" id="{FA689693-8C67-19AB-35E2-48903DBAAE0B}"/>
              </a:ext>
            </a:extLst>
          </p:cNvPr>
          <p:cNvSpPr txBox="1">
            <a:spLocks noChangeArrowheads="1"/>
          </p:cNvSpPr>
          <p:nvPr/>
        </p:nvSpPr>
        <p:spPr bwMode="auto">
          <a:xfrm>
            <a:off x="4131383" y="6181085"/>
            <a:ext cx="953911" cy="369332"/>
          </a:xfrm>
          <a:prstGeom prst="rect">
            <a:avLst/>
          </a:prstGeom>
          <a:noFill/>
          <a:ln w="9525">
            <a:noFill/>
            <a:miter lim="800000"/>
            <a:headEnd/>
            <a:tailEnd/>
          </a:ln>
        </p:spPr>
        <p:txBody>
          <a:bodyPr wrap="square">
            <a:spAutoFit/>
          </a:bodyPr>
          <a:lstStyle/>
          <a:p>
            <a:r>
              <a:rPr lang="en-US" dirty="0"/>
              <a:t>LHR</a:t>
            </a:r>
          </a:p>
        </p:txBody>
      </p:sp>
      <p:sp>
        <p:nvSpPr>
          <p:cNvPr id="4" name="TextBox 3">
            <a:extLst>
              <a:ext uri="{FF2B5EF4-FFF2-40B4-BE49-F238E27FC236}">
                <a16:creationId xmlns:a16="http://schemas.microsoft.com/office/drawing/2014/main" id="{A9F63CC5-354F-88B0-D2B2-536A6F249A3F}"/>
              </a:ext>
            </a:extLst>
          </p:cNvPr>
          <p:cNvSpPr txBox="1">
            <a:spLocks noChangeArrowheads="1"/>
          </p:cNvSpPr>
          <p:nvPr/>
        </p:nvSpPr>
        <p:spPr bwMode="auto">
          <a:xfrm>
            <a:off x="2747452" y="6194444"/>
            <a:ext cx="1421251" cy="646331"/>
          </a:xfrm>
          <a:prstGeom prst="rect">
            <a:avLst/>
          </a:prstGeom>
          <a:noFill/>
          <a:ln w="9525">
            <a:noFill/>
            <a:miter lim="800000"/>
            <a:headEnd/>
            <a:tailEnd/>
          </a:ln>
        </p:spPr>
        <p:txBody>
          <a:bodyPr wrap="square">
            <a:spAutoFit/>
          </a:bodyPr>
          <a:lstStyle/>
          <a:p>
            <a:r>
              <a:rPr lang="en-US" dirty="0"/>
              <a:t>GB000130	</a:t>
            </a:r>
          </a:p>
        </p:txBody>
      </p:sp>
    </p:spTree>
    <p:extLst>
      <p:ext uri="{BB962C8B-B14F-4D97-AF65-F5344CB8AC3E}">
        <p14:creationId xmlns:p14="http://schemas.microsoft.com/office/powerpoint/2010/main" val="9580169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5" name="Picture 14"/>
          <p:cNvPicPr>
            <a:picLocks noChangeAspect="1" noChangeArrowheads="1"/>
          </p:cNvPicPr>
          <p:nvPr/>
        </p:nvPicPr>
        <p:blipFill rotWithShape="1">
          <a:blip r:embed="rId3" cstate="print"/>
          <a:srcRect l="3389" t="5448" r="5933" b="3048"/>
          <a:stretch/>
        </p:blipFill>
        <p:spPr bwMode="auto">
          <a:xfrm>
            <a:off x="1918138" y="1905001"/>
            <a:ext cx="3339662" cy="4811110"/>
          </a:xfrm>
          <a:prstGeom prst="rect">
            <a:avLst/>
          </a:prstGeom>
          <a:ln>
            <a:noFill/>
          </a:ln>
          <a:effectLst>
            <a:outerShdw blurRad="292100" dist="139700" dir="2700000" algn="tl" rotWithShape="0">
              <a:srgbClr val="333333">
                <a:alpha val="65000"/>
              </a:srgbClr>
            </a:outerShdw>
          </a:effectLst>
        </p:spPr>
      </p:pic>
      <p:sp>
        <p:nvSpPr>
          <p:cNvPr id="20489" name="TextBox 8"/>
          <p:cNvSpPr txBox="1">
            <a:spLocks noChangeArrowheads="1"/>
          </p:cNvSpPr>
          <p:nvPr/>
        </p:nvSpPr>
        <p:spPr bwMode="auto">
          <a:xfrm>
            <a:off x="3352800" y="5504795"/>
            <a:ext cx="1066800" cy="276225"/>
          </a:xfrm>
          <a:prstGeom prst="rect">
            <a:avLst/>
          </a:prstGeom>
          <a:noFill/>
          <a:ln w="9525">
            <a:noFill/>
            <a:miter lim="800000"/>
            <a:headEnd/>
            <a:tailEnd/>
          </a:ln>
        </p:spPr>
        <p:txBody>
          <a:bodyPr>
            <a:spAutoFit/>
          </a:bodyPr>
          <a:lstStyle/>
          <a:p>
            <a:r>
              <a:rPr lang="en-US" sz="1200" dirty="0"/>
              <a:t>2022/11/15</a:t>
            </a:r>
          </a:p>
        </p:txBody>
      </p:sp>
      <p:sp>
        <p:nvSpPr>
          <p:cNvPr id="20490" name="TextBox 9"/>
          <p:cNvSpPr txBox="1">
            <a:spLocks noChangeArrowheads="1"/>
          </p:cNvSpPr>
          <p:nvPr/>
        </p:nvSpPr>
        <p:spPr bwMode="auto">
          <a:xfrm>
            <a:off x="2286000" y="4971394"/>
            <a:ext cx="1295400" cy="369888"/>
          </a:xfrm>
          <a:prstGeom prst="rect">
            <a:avLst/>
          </a:prstGeom>
          <a:noFill/>
          <a:ln w="9525">
            <a:noFill/>
            <a:miter lim="800000"/>
            <a:headEnd/>
            <a:tailEnd/>
          </a:ln>
        </p:spPr>
        <p:txBody>
          <a:bodyPr>
            <a:spAutoFit/>
          </a:bodyPr>
          <a:lstStyle/>
          <a:p>
            <a:r>
              <a:rPr lang="en-US"/>
              <a:t>1- 25</a:t>
            </a:r>
          </a:p>
        </p:txBody>
      </p:sp>
      <p:pic>
        <p:nvPicPr>
          <p:cNvPr id="20491" name="Picture 9" descr="C:\Users\abarlow\AppData\Local\Microsoft\Windows\Temporary Internet Files\Content.IE5\15FOYH2B\MC900290051[1].wmf"/>
          <p:cNvPicPr>
            <a:picLocks noChangeAspect="1" noChangeArrowheads="1"/>
          </p:cNvPicPr>
          <p:nvPr/>
        </p:nvPicPr>
        <p:blipFill>
          <a:blip r:embed="rId4" cstate="print"/>
          <a:srcRect/>
          <a:stretch>
            <a:fillRect/>
          </a:stretch>
        </p:blipFill>
        <p:spPr bwMode="auto">
          <a:xfrm>
            <a:off x="4343400" y="5047595"/>
            <a:ext cx="679450" cy="766763"/>
          </a:xfrm>
          <a:prstGeom prst="rect">
            <a:avLst/>
          </a:prstGeom>
          <a:noFill/>
          <a:ln w="9525">
            <a:noFill/>
            <a:miter lim="800000"/>
            <a:headEnd/>
            <a:tailEnd/>
          </a:ln>
        </p:spPr>
      </p:pic>
      <p:sp>
        <p:nvSpPr>
          <p:cNvPr id="20493" name="TextBox 13"/>
          <p:cNvSpPr txBox="1">
            <a:spLocks noChangeArrowheads="1"/>
          </p:cNvSpPr>
          <p:nvPr/>
        </p:nvSpPr>
        <p:spPr bwMode="auto">
          <a:xfrm>
            <a:off x="3581400" y="3904594"/>
            <a:ext cx="1676400" cy="338138"/>
          </a:xfrm>
          <a:prstGeom prst="rect">
            <a:avLst/>
          </a:prstGeom>
          <a:noFill/>
          <a:ln w="9525">
            <a:noFill/>
            <a:miter lim="800000"/>
            <a:headEnd/>
            <a:tailEnd/>
          </a:ln>
        </p:spPr>
        <p:txBody>
          <a:bodyPr>
            <a:spAutoFit/>
          </a:bodyPr>
          <a:lstStyle/>
          <a:p>
            <a:r>
              <a:rPr lang="en-US" sz="1600" dirty="0"/>
              <a:t>2023/04/11</a:t>
            </a:r>
          </a:p>
        </p:txBody>
      </p:sp>
      <p:sp>
        <p:nvSpPr>
          <p:cNvPr id="13" name="TextBox 12"/>
          <p:cNvSpPr txBox="1"/>
          <p:nvPr/>
        </p:nvSpPr>
        <p:spPr>
          <a:xfrm>
            <a:off x="3452648" y="2560796"/>
            <a:ext cx="1447800" cy="276999"/>
          </a:xfrm>
          <a:prstGeom prst="rect">
            <a:avLst/>
          </a:prstGeom>
          <a:solidFill>
            <a:schemeClr val="bg1"/>
          </a:solidFill>
        </p:spPr>
        <p:txBody>
          <a:bodyPr wrap="square" rtlCol="0">
            <a:spAutoFit/>
          </a:bodyPr>
          <a:lstStyle/>
          <a:p>
            <a:r>
              <a:rPr lang="en-US" sz="1200" b="1" dirty="0"/>
              <a:t>US3/22-2456</a:t>
            </a:r>
          </a:p>
        </p:txBody>
      </p:sp>
      <p:pic>
        <p:nvPicPr>
          <p:cNvPr id="26" name="Picture 12" descr="white re-export vochuer.jpg">
            <a:extLst>
              <a:ext uri="{FF2B5EF4-FFF2-40B4-BE49-F238E27FC236}">
                <a16:creationId xmlns:a16="http://schemas.microsoft.com/office/drawing/2014/main" id="{37A2E76B-A47E-4162-8446-289B1DDCA173}"/>
              </a:ext>
            </a:extLst>
          </p:cNvPr>
          <p:cNvPicPr>
            <a:picLocks noChangeAspect="1"/>
          </p:cNvPicPr>
          <p:nvPr/>
        </p:nvPicPr>
        <p:blipFill>
          <a:blip r:embed="rId5" cstate="print"/>
          <a:srcRect/>
          <a:stretch>
            <a:fillRect/>
          </a:stretch>
        </p:blipFill>
        <p:spPr bwMode="auto">
          <a:xfrm>
            <a:off x="5782630" y="1803285"/>
            <a:ext cx="3721293" cy="4811111"/>
          </a:xfrm>
          <a:prstGeom prst="rect">
            <a:avLst/>
          </a:prstGeom>
          <a:ln>
            <a:noFill/>
          </a:ln>
          <a:effectLst>
            <a:outerShdw blurRad="292100" dist="139700" dir="2700000" algn="tl" rotWithShape="0">
              <a:srgbClr val="333333">
                <a:alpha val="65000"/>
              </a:srgbClr>
            </a:outerShdw>
          </a:effectLst>
        </p:spPr>
      </p:pic>
      <p:sp>
        <p:nvSpPr>
          <p:cNvPr id="27" name="TextBox 13">
            <a:extLst>
              <a:ext uri="{FF2B5EF4-FFF2-40B4-BE49-F238E27FC236}">
                <a16:creationId xmlns:a16="http://schemas.microsoft.com/office/drawing/2014/main" id="{FC01B0DD-D047-43B8-A4D5-03B21FEB5541}"/>
              </a:ext>
            </a:extLst>
          </p:cNvPr>
          <p:cNvSpPr txBox="1">
            <a:spLocks noChangeArrowheads="1"/>
          </p:cNvSpPr>
          <p:nvPr/>
        </p:nvSpPr>
        <p:spPr bwMode="auto">
          <a:xfrm>
            <a:off x="6277947" y="4530631"/>
            <a:ext cx="1878695" cy="400110"/>
          </a:xfrm>
          <a:prstGeom prst="rect">
            <a:avLst/>
          </a:prstGeom>
          <a:noFill/>
          <a:ln w="9525">
            <a:noFill/>
            <a:miter lim="800000"/>
            <a:headEnd/>
            <a:tailEnd/>
          </a:ln>
        </p:spPr>
        <p:txBody>
          <a:bodyPr wrap="square">
            <a:spAutoFit/>
          </a:bodyPr>
          <a:lstStyle/>
          <a:p>
            <a:r>
              <a:rPr lang="en-US" sz="2000" dirty="0"/>
              <a:t>1 - 25</a:t>
            </a:r>
          </a:p>
        </p:txBody>
      </p:sp>
      <p:sp>
        <p:nvSpPr>
          <p:cNvPr id="28" name="TextBox 19">
            <a:extLst>
              <a:ext uri="{FF2B5EF4-FFF2-40B4-BE49-F238E27FC236}">
                <a16:creationId xmlns:a16="http://schemas.microsoft.com/office/drawing/2014/main" id="{39888253-91C9-45C0-8C8D-3A3711144034}"/>
              </a:ext>
            </a:extLst>
          </p:cNvPr>
          <p:cNvSpPr txBox="1">
            <a:spLocks noChangeArrowheads="1"/>
          </p:cNvSpPr>
          <p:nvPr/>
        </p:nvSpPr>
        <p:spPr bwMode="auto">
          <a:xfrm>
            <a:off x="8119867" y="2168432"/>
            <a:ext cx="722575" cy="307777"/>
          </a:xfrm>
          <a:prstGeom prst="rect">
            <a:avLst/>
          </a:prstGeom>
          <a:noFill/>
          <a:ln w="9525">
            <a:noFill/>
            <a:miter lim="800000"/>
            <a:headEnd/>
            <a:tailEnd/>
          </a:ln>
        </p:spPr>
        <p:txBody>
          <a:bodyPr wrap="square">
            <a:spAutoFit/>
          </a:bodyPr>
          <a:lstStyle/>
          <a:p>
            <a:r>
              <a:rPr lang="en-US" sz="1400"/>
              <a:t>1</a:t>
            </a:r>
          </a:p>
        </p:txBody>
      </p:sp>
      <p:sp>
        <p:nvSpPr>
          <p:cNvPr id="29" name="TextBox 21">
            <a:extLst>
              <a:ext uri="{FF2B5EF4-FFF2-40B4-BE49-F238E27FC236}">
                <a16:creationId xmlns:a16="http://schemas.microsoft.com/office/drawing/2014/main" id="{86896E0F-94D0-4EFF-AE86-0F0898748963}"/>
              </a:ext>
            </a:extLst>
          </p:cNvPr>
          <p:cNvSpPr txBox="1">
            <a:spLocks noChangeArrowheads="1"/>
          </p:cNvSpPr>
          <p:nvPr/>
        </p:nvSpPr>
        <p:spPr bwMode="auto">
          <a:xfrm>
            <a:off x="7377579" y="5441857"/>
            <a:ext cx="1083863" cy="307777"/>
          </a:xfrm>
          <a:prstGeom prst="rect">
            <a:avLst/>
          </a:prstGeom>
          <a:noFill/>
          <a:ln w="9525">
            <a:noFill/>
            <a:miter lim="800000"/>
            <a:headEnd/>
            <a:tailEnd/>
          </a:ln>
        </p:spPr>
        <p:txBody>
          <a:bodyPr wrap="square">
            <a:spAutoFit/>
          </a:bodyPr>
          <a:lstStyle/>
          <a:p>
            <a:r>
              <a:rPr lang="en-US" sz="1400" dirty="0"/>
              <a:t>2022/11/29</a:t>
            </a:r>
          </a:p>
        </p:txBody>
      </p:sp>
      <p:pic>
        <p:nvPicPr>
          <p:cNvPr id="30" name="Picture 9" descr="C:\Users\abarlow\AppData\Local\Microsoft\Windows\Temporary Internet Files\Content.IE5\15FOYH2B\MC900290051[1].wmf">
            <a:extLst>
              <a:ext uri="{FF2B5EF4-FFF2-40B4-BE49-F238E27FC236}">
                <a16:creationId xmlns:a16="http://schemas.microsoft.com/office/drawing/2014/main" id="{216CFEC2-4DF5-47AD-BF68-8B238E138A09}"/>
              </a:ext>
            </a:extLst>
          </p:cNvPr>
          <p:cNvPicPr>
            <a:picLocks noChangeAspect="1" noChangeArrowheads="1"/>
          </p:cNvPicPr>
          <p:nvPr/>
        </p:nvPicPr>
        <p:blipFill>
          <a:blip r:embed="rId4" cstate="print"/>
          <a:srcRect/>
          <a:stretch>
            <a:fillRect/>
          </a:stretch>
        </p:blipFill>
        <p:spPr bwMode="auto">
          <a:xfrm>
            <a:off x="8401061" y="4983069"/>
            <a:ext cx="663631" cy="748911"/>
          </a:xfrm>
          <a:prstGeom prst="rect">
            <a:avLst/>
          </a:prstGeom>
          <a:noFill/>
          <a:ln w="9525">
            <a:noFill/>
            <a:miter lim="800000"/>
            <a:headEnd/>
            <a:tailEnd/>
          </a:ln>
        </p:spPr>
      </p:pic>
      <p:sp>
        <p:nvSpPr>
          <p:cNvPr id="32" name="TextBox 13">
            <a:extLst>
              <a:ext uri="{FF2B5EF4-FFF2-40B4-BE49-F238E27FC236}">
                <a16:creationId xmlns:a16="http://schemas.microsoft.com/office/drawing/2014/main" id="{F0E9DCAC-CB55-4AE0-A98F-28839B4D0184}"/>
              </a:ext>
            </a:extLst>
          </p:cNvPr>
          <p:cNvSpPr txBox="1">
            <a:spLocks noChangeArrowheads="1"/>
          </p:cNvSpPr>
          <p:nvPr/>
        </p:nvSpPr>
        <p:spPr bwMode="auto">
          <a:xfrm>
            <a:off x="7633777" y="3887693"/>
            <a:ext cx="1589665" cy="338554"/>
          </a:xfrm>
          <a:prstGeom prst="rect">
            <a:avLst/>
          </a:prstGeom>
          <a:noFill/>
          <a:ln w="9525">
            <a:noFill/>
            <a:miter lim="800000"/>
            <a:headEnd/>
            <a:tailEnd/>
          </a:ln>
        </p:spPr>
        <p:txBody>
          <a:bodyPr wrap="square">
            <a:spAutoFit/>
          </a:bodyPr>
          <a:lstStyle/>
          <a:p>
            <a:r>
              <a:rPr lang="en-US" sz="1600" dirty="0"/>
              <a:t>2023/04/11</a:t>
            </a:r>
          </a:p>
        </p:txBody>
      </p:sp>
      <p:sp>
        <p:nvSpPr>
          <p:cNvPr id="33" name="TextBox 32">
            <a:extLst>
              <a:ext uri="{FF2B5EF4-FFF2-40B4-BE49-F238E27FC236}">
                <a16:creationId xmlns:a16="http://schemas.microsoft.com/office/drawing/2014/main" id="{BE33F733-41A2-47A2-AE2E-A90319F20FF2}"/>
              </a:ext>
            </a:extLst>
          </p:cNvPr>
          <p:cNvSpPr txBox="1"/>
          <p:nvPr/>
        </p:nvSpPr>
        <p:spPr>
          <a:xfrm>
            <a:off x="7629834" y="2397033"/>
            <a:ext cx="1517408" cy="276999"/>
          </a:xfrm>
          <a:prstGeom prst="rect">
            <a:avLst/>
          </a:prstGeom>
          <a:solidFill>
            <a:schemeClr val="bg1"/>
          </a:solidFill>
        </p:spPr>
        <p:txBody>
          <a:bodyPr wrap="square" rtlCol="0">
            <a:spAutoFit/>
          </a:bodyPr>
          <a:lstStyle/>
          <a:p>
            <a:r>
              <a:rPr lang="en-US" sz="1200" b="1" dirty="0"/>
              <a:t>US3/22-2456</a:t>
            </a:r>
          </a:p>
        </p:txBody>
      </p:sp>
      <p:grpSp>
        <p:nvGrpSpPr>
          <p:cNvPr id="20" name="Group 19">
            <a:extLst>
              <a:ext uri="{FF2B5EF4-FFF2-40B4-BE49-F238E27FC236}">
                <a16:creationId xmlns:a16="http://schemas.microsoft.com/office/drawing/2014/main" id="{6FB25BFF-992D-4580-B7DE-4692D537D5E5}"/>
              </a:ext>
            </a:extLst>
          </p:cNvPr>
          <p:cNvGrpSpPr/>
          <p:nvPr/>
        </p:nvGrpSpPr>
        <p:grpSpPr>
          <a:xfrm>
            <a:off x="0" y="-13782"/>
            <a:ext cx="12192000" cy="1424197"/>
            <a:chOff x="0" y="-13782"/>
            <a:chExt cx="12192000" cy="1424197"/>
          </a:xfrm>
        </p:grpSpPr>
        <p:pic>
          <p:nvPicPr>
            <p:cNvPr id="21" name="Picture 20">
              <a:extLst>
                <a:ext uri="{FF2B5EF4-FFF2-40B4-BE49-F238E27FC236}">
                  <a16:creationId xmlns:a16="http://schemas.microsoft.com/office/drawing/2014/main" id="{55EA0DB2-F5F9-4CB4-AD06-BEDD02E318D6}"/>
                </a:ext>
              </a:extLst>
            </p:cNvPr>
            <p:cNvPicPr>
              <a:picLocks noChangeAspect="1"/>
            </p:cNvPicPr>
            <p:nvPr/>
          </p:nvPicPr>
          <p:blipFill>
            <a:blip r:embed="rId6"/>
            <a:stretch>
              <a:fillRect/>
            </a:stretch>
          </p:blipFill>
          <p:spPr>
            <a:xfrm>
              <a:off x="0" y="-13782"/>
              <a:ext cx="12192000" cy="1424197"/>
            </a:xfrm>
            <a:prstGeom prst="rect">
              <a:avLst/>
            </a:prstGeom>
          </p:spPr>
        </p:pic>
        <p:pic>
          <p:nvPicPr>
            <p:cNvPr id="22" name="Picture 21">
              <a:extLst>
                <a:ext uri="{FF2B5EF4-FFF2-40B4-BE49-F238E27FC236}">
                  <a16:creationId xmlns:a16="http://schemas.microsoft.com/office/drawing/2014/main" id="{AB0005E3-9F6D-4E81-BCDC-C5217BB40D33}"/>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23" name="Picture 22" descr="A blue and white logo&#10;&#10;Description automatically generated with low confidence">
              <a:extLst>
                <a:ext uri="{FF2B5EF4-FFF2-40B4-BE49-F238E27FC236}">
                  <a16:creationId xmlns:a16="http://schemas.microsoft.com/office/drawing/2014/main" id="{21FE7A11-6282-41F2-B2CB-A07ADF4A3176}"/>
                </a:ext>
              </a:extLst>
            </p:cNvPr>
            <p:cNvPicPr>
              <a:picLocks noChangeAspect="1"/>
            </p:cNvPicPr>
            <p:nvPr/>
          </p:nvPicPr>
          <p:blipFill>
            <a:blip r:embed="rId9"/>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24" name="TextBox 23">
              <a:extLst>
                <a:ext uri="{FF2B5EF4-FFF2-40B4-BE49-F238E27FC236}">
                  <a16:creationId xmlns:a16="http://schemas.microsoft.com/office/drawing/2014/main" id="{D003C2D7-2CEC-417C-A8C6-2BDA23451123}"/>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
        <p:nvSpPr>
          <p:cNvPr id="2" name="Rectangle 4" descr="Large confetti">
            <a:extLst>
              <a:ext uri="{FF2B5EF4-FFF2-40B4-BE49-F238E27FC236}">
                <a16:creationId xmlns:a16="http://schemas.microsoft.com/office/drawing/2014/main" id="{BF264B92-781B-3D2C-A1FA-AC575437FE05}"/>
              </a:ext>
            </a:extLst>
          </p:cNvPr>
          <p:cNvSpPr>
            <a:spLocks noGrp="1" noChangeArrowheads="1"/>
          </p:cNvSpPr>
          <p:nvPr>
            <p:ph type="title"/>
          </p:nvPr>
        </p:nvSpPr>
        <p:spPr>
          <a:xfrm>
            <a:off x="8716259" y="2526090"/>
            <a:ext cx="4279102" cy="3365500"/>
          </a:xfrm>
        </p:spPr>
        <p:txBody>
          <a:bodyPr>
            <a:noAutofit/>
          </a:bodyPr>
          <a:lstStyle/>
          <a:p>
            <a:pPr algn="ctr">
              <a:defRPr/>
            </a:pPr>
            <a:r>
              <a:rPr lang="en-US" b="1" dirty="0">
                <a:solidFill>
                  <a:srgbClr val="002060"/>
                </a:solidFill>
                <a:latin typeface="+mj-lt"/>
                <a:ea typeface="+mn-ea"/>
                <a:cs typeface="+mn-cs"/>
              </a:rPr>
              <a:t>Foreign </a:t>
            </a:r>
            <a:br>
              <a:rPr lang="en-US" b="1" dirty="0">
                <a:solidFill>
                  <a:srgbClr val="002060"/>
                </a:solidFill>
                <a:latin typeface="+mj-lt"/>
                <a:ea typeface="+mn-ea"/>
                <a:cs typeface="+mn-cs"/>
              </a:rPr>
            </a:br>
            <a:r>
              <a:rPr lang="en-US" b="1" dirty="0">
                <a:solidFill>
                  <a:srgbClr val="002060"/>
                </a:solidFill>
                <a:latin typeface="+mj-lt"/>
                <a:ea typeface="+mn-ea"/>
                <a:cs typeface="+mn-cs"/>
              </a:rPr>
              <a:t>Vouchers </a:t>
            </a:r>
            <a:br>
              <a:rPr lang="en-US" b="1" dirty="0">
                <a:solidFill>
                  <a:srgbClr val="002060"/>
                </a:solidFill>
                <a:latin typeface="+mj-lt"/>
                <a:ea typeface="+mn-ea"/>
                <a:cs typeface="+mn-cs"/>
              </a:rPr>
            </a:br>
            <a:r>
              <a:rPr lang="en-US" sz="3200" b="1" dirty="0">
                <a:solidFill>
                  <a:srgbClr val="002060"/>
                </a:solidFill>
                <a:latin typeface="+mj-lt"/>
                <a:ea typeface="+mn-ea"/>
                <a:cs typeface="+mn-cs"/>
              </a:rPr>
              <a:t>(white)</a:t>
            </a:r>
          </a:p>
        </p:txBody>
      </p:sp>
      <p:sp>
        <p:nvSpPr>
          <p:cNvPr id="4" name="TextBox 3">
            <a:extLst>
              <a:ext uri="{FF2B5EF4-FFF2-40B4-BE49-F238E27FC236}">
                <a16:creationId xmlns:a16="http://schemas.microsoft.com/office/drawing/2014/main" id="{EAAF8ED6-92A8-00FA-4881-95F44B3A4A8D}"/>
              </a:ext>
            </a:extLst>
          </p:cNvPr>
          <p:cNvSpPr txBox="1">
            <a:spLocks noChangeArrowheads="1"/>
          </p:cNvSpPr>
          <p:nvPr/>
        </p:nvSpPr>
        <p:spPr bwMode="auto">
          <a:xfrm>
            <a:off x="3304494" y="4832011"/>
            <a:ext cx="1918519" cy="646331"/>
          </a:xfrm>
          <a:prstGeom prst="rect">
            <a:avLst/>
          </a:prstGeom>
          <a:noFill/>
          <a:ln w="9525">
            <a:noFill/>
            <a:miter lim="800000"/>
            <a:headEnd/>
            <a:tailEnd/>
          </a:ln>
        </p:spPr>
        <p:txBody>
          <a:bodyPr wrap="square">
            <a:spAutoFit/>
          </a:bodyPr>
          <a:lstStyle/>
          <a:p>
            <a:r>
              <a:rPr lang="en-US" dirty="0"/>
              <a:t>GB000130 LHR	</a:t>
            </a:r>
          </a:p>
        </p:txBody>
      </p:sp>
      <p:sp>
        <p:nvSpPr>
          <p:cNvPr id="5" name="TextBox 4">
            <a:extLst>
              <a:ext uri="{FF2B5EF4-FFF2-40B4-BE49-F238E27FC236}">
                <a16:creationId xmlns:a16="http://schemas.microsoft.com/office/drawing/2014/main" id="{6ADF9CFD-750B-51F5-64A0-4A85640C7A74}"/>
              </a:ext>
            </a:extLst>
          </p:cNvPr>
          <p:cNvSpPr txBox="1">
            <a:spLocks noChangeArrowheads="1"/>
          </p:cNvSpPr>
          <p:nvPr/>
        </p:nvSpPr>
        <p:spPr bwMode="auto">
          <a:xfrm>
            <a:off x="7568415" y="4740278"/>
            <a:ext cx="1918519" cy="646331"/>
          </a:xfrm>
          <a:prstGeom prst="rect">
            <a:avLst/>
          </a:prstGeom>
          <a:noFill/>
          <a:ln w="9525">
            <a:noFill/>
            <a:miter lim="800000"/>
            <a:headEnd/>
            <a:tailEnd/>
          </a:ln>
        </p:spPr>
        <p:txBody>
          <a:bodyPr wrap="square">
            <a:spAutoFit/>
          </a:bodyPr>
          <a:lstStyle/>
          <a:p>
            <a:r>
              <a:rPr lang="en-US" dirty="0"/>
              <a:t>GB000130 LHR	</a:t>
            </a:r>
          </a:p>
        </p:txBody>
      </p:sp>
      <p:sp>
        <p:nvSpPr>
          <p:cNvPr id="6" name="TextBox 5">
            <a:extLst>
              <a:ext uri="{FF2B5EF4-FFF2-40B4-BE49-F238E27FC236}">
                <a16:creationId xmlns:a16="http://schemas.microsoft.com/office/drawing/2014/main" id="{D10B65EB-ADFA-9924-771D-6B8C73AF6047}"/>
              </a:ext>
            </a:extLst>
          </p:cNvPr>
          <p:cNvSpPr txBox="1">
            <a:spLocks noChangeArrowheads="1"/>
          </p:cNvSpPr>
          <p:nvPr/>
        </p:nvSpPr>
        <p:spPr bwMode="auto">
          <a:xfrm>
            <a:off x="7545668" y="4137761"/>
            <a:ext cx="1918519" cy="646331"/>
          </a:xfrm>
          <a:prstGeom prst="rect">
            <a:avLst/>
          </a:prstGeom>
          <a:noFill/>
          <a:ln w="9525">
            <a:noFill/>
            <a:miter lim="800000"/>
            <a:headEnd/>
            <a:tailEnd/>
          </a:ln>
        </p:spPr>
        <p:txBody>
          <a:bodyPr wrap="square">
            <a:spAutoFit/>
          </a:bodyPr>
          <a:lstStyle/>
          <a:p>
            <a:r>
              <a:rPr lang="en-US" dirty="0"/>
              <a:t>GB000130 LHR	</a:t>
            </a:r>
          </a:p>
        </p:txBody>
      </p:sp>
    </p:spTree>
    <p:extLst>
      <p:ext uri="{BB962C8B-B14F-4D97-AF65-F5344CB8AC3E}">
        <p14:creationId xmlns:p14="http://schemas.microsoft.com/office/powerpoint/2010/main" val="32534258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557896" y="1524000"/>
            <a:ext cx="8382000" cy="1219200"/>
          </a:xfrm>
        </p:spPr>
        <p:txBody>
          <a:bodyPr>
            <a:normAutofit/>
          </a:bodyPr>
          <a:lstStyle/>
          <a:p>
            <a:pPr algn="l">
              <a:defRPr/>
            </a:pPr>
            <a:r>
              <a:rPr lang="en-US" b="1" dirty="0">
                <a:solidFill>
                  <a:srgbClr val="002060"/>
                </a:solidFill>
                <a:latin typeface="+mj-lt"/>
                <a:ea typeface="+mn-ea"/>
                <a:cs typeface="+mn-cs"/>
              </a:rPr>
              <a:t>ATA Carnet Best Practices</a:t>
            </a:r>
          </a:p>
        </p:txBody>
      </p:sp>
      <p:sp>
        <p:nvSpPr>
          <p:cNvPr id="16387" name="Rectangle 3"/>
          <p:cNvSpPr>
            <a:spLocks noGrp="1" noChangeArrowheads="1"/>
          </p:cNvSpPr>
          <p:nvPr>
            <p:ph idx="1"/>
          </p:nvPr>
        </p:nvSpPr>
        <p:spPr>
          <a:xfrm>
            <a:off x="637141" y="2628900"/>
            <a:ext cx="11435253" cy="5410200"/>
          </a:xfrm>
        </p:spPr>
        <p:txBody>
          <a:bodyPr>
            <a:normAutofit/>
          </a:bodyPr>
          <a:lstStyle/>
          <a:p>
            <a:pPr eaLnBrk="1" hangingPunct="1">
              <a:lnSpc>
                <a:spcPct val="100000"/>
              </a:lnSpc>
              <a:buSzPct val="100000"/>
              <a:buFont typeface="Wingdings" pitchFamily="2" charset="2"/>
              <a:buChar char="§"/>
              <a:defRPr/>
            </a:pPr>
            <a:r>
              <a:rPr lang="en-US" sz="2400" dirty="0">
                <a:latin typeface="+mj-lt"/>
              </a:rPr>
              <a:t>Box H on the Green Cover must be validated by Customs.</a:t>
            </a:r>
          </a:p>
          <a:p>
            <a:pPr eaLnBrk="1" hangingPunct="1">
              <a:lnSpc>
                <a:spcPct val="100000"/>
              </a:lnSpc>
              <a:buSzPct val="100000"/>
              <a:buFont typeface="Wingdings" pitchFamily="2" charset="2"/>
              <a:buChar char="§"/>
              <a:defRPr/>
            </a:pPr>
            <a:r>
              <a:rPr lang="en-US" sz="2400" dirty="0">
                <a:latin typeface="+mj-lt"/>
              </a:rPr>
              <a:t>General List must be clearly described include any and all unique identifying characteristics.</a:t>
            </a:r>
          </a:p>
          <a:p>
            <a:pPr eaLnBrk="1" hangingPunct="1">
              <a:lnSpc>
                <a:spcPct val="100000"/>
              </a:lnSpc>
              <a:buSzPct val="100000"/>
              <a:buFont typeface="Wingdings" pitchFamily="2" charset="2"/>
              <a:buChar char="§"/>
              <a:defRPr/>
            </a:pPr>
            <a:r>
              <a:rPr lang="en-US" sz="2400" dirty="0">
                <a:latin typeface="+mj-lt"/>
              </a:rPr>
              <a:t>Foreign Customs has the right to restrict entry.</a:t>
            </a:r>
          </a:p>
          <a:p>
            <a:pPr eaLnBrk="1" hangingPunct="1">
              <a:lnSpc>
                <a:spcPct val="100000"/>
              </a:lnSpc>
              <a:buSzPct val="100000"/>
              <a:buFont typeface="Wingdings" pitchFamily="2" charset="2"/>
              <a:buChar char="§"/>
              <a:defRPr/>
            </a:pPr>
            <a:r>
              <a:rPr lang="en-US" sz="2400" dirty="0">
                <a:latin typeface="+mj-lt"/>
              </a:rPr>
              <a:t>Always note the ATA Carnet number on all supporting documentation.</a:t>
            </a:r>
          </a:p>
          <a:p>
            <a:pPr eaLnBrk="1" hangingPunct="1">
              <a:lnSpc>
                <a:spcPct val="100000"/>
              </a:lnSpc>
              <a:buSzPct val="100000"/>
              <a:buFont typeface="Wingdings" pitchFamily="2" charset="2"/>
              <a:buChar char="§"/>
              <a:defRPr/>
            </a:pPr>
            <a:r>
              <a:rPr lang="en-US" sz="2400" dirty="0">
                <a:latin typeface="+mj-lt"/>
              </a:rPr>
              <a:t>Always notate the Airway Bill or Bill of Lading or Flight number on the counterfoils.</a:t>
            </a:r>
          </a:p>
          <a:p>
            <a:pPr marL="0" indent="0">
              <a:buSzPct val="60000"/>
              <a:buNone/>
              <a:defRPr/>
            </a:pPr>
            <a:endParaRPr lang="en-US" sz="2400" dirty="0"/>
          </a:p>
          <a:p>
            <a:pPr eaLnBrk="1" hangingPunct="1">
              <a:lnSpc>
                <a:spcPct val="90000"/>
              </a:lnSpc>
              <a:buSzPct val="60000"/>
              <a:buFont typeface="Wingdings" pitchFamily="2" charset="2"/>
              <a:buChar char="§"/>
              <a:defRPr/>
            </a:pPr>
            <a:endParaRPr lang="en-US" sz="1050" dirty="0"/>
          </a:p>
          <a:p>
            <a:pPr eaLnBrk="1" hangingPunct="1">
              <a:lnSpc>
                <a:spcPct val="90000"/>
              </a:lnSpc>
              <a:buSzPct val="60000"/>
              <a:buFontTx/>
              <a:buNone/>
              <a:defRPr/>
            </a:pPr>
            <a:endParaRPr lang="en-US" dirty="0">
              <a:solidFill>
                <a:schemeClr val="tx1"/>
              </a:solidFill>
            </a:endParaRPr>
          </a:p>
          <a:p>
            <a:pPr eaLnBrk="1" hangingPunct="1">
              <a:lnSpc>
                <a:spcPct val="90000"/>
              </a:lnSpc>
              <a:buSzPct val="60000"/>
              <a:defRPr/>
            </a:pPr>
            <a:endParaRPr lang="en-US" dirty="0">
              <a:solidFill>
                <a:schemeClr val="tx1"/>
              </a:solidFill>
            </a:endParaRPr>
          </a:p>
          <a:p>
            <a:pPr eaLnBrk="1" hangingPunct="1">
              <a:lnSpc>
                <a:spcPct val="90000"/>
              </a:lnSpc>
              <a:buSzPct val="60000"/>
              <a:buFont typeface="Wingdings 2" pitchFamily="18" charset="2"/>
              <a:buNone/>
              <a:defRPr/>
            </a:pPr>
            <a:endParaRPr lang="en-US" dirty="0">
              <a:solidFill>
                <a:schemeClr val="tx1"/>
              </a:solidFill>
            </a:endParaRPr>
          </a:p>
        </p:txBody>
      </p:sp>
      <p:grpSp>
        <p:nvGrpSpPr>
          <p:cNvPr id="6" name="Group 5">
            <a:extLst>
              <a:ext uri="{FF2B5EF4-FFF2-40B4-BE49-F238E27FC236}">
                <a16:creationId xmlns:a16="http://schemas.microsoft.com/office/drawing/2014/main" id="{0E39372F-2485-4EF7-90A3-1125433F7495}"/>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E39C793C-0318-43F5-939C-DA9F80273C58}"/>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3CAE63B2-3851-4354-AC44-C11FEB186AF5}"/>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C7ABED85-469A-47E4-A998-F4871B7C30A4}"/>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E88E630F-3AFB-426B-BDE7-830CF344F5AC}"/>
                </a:ext>
              </a:extLst>
            </p:cNvPr>
            <p:cNvSpPr txBox="1"/>
            <p:nvPr/>
          </p:nvSpPr>
          <p:spPr>
            <a:xfrm>
              <a:off x="4250906" y="678266"/>
              <a:ext cx="6169306" cy="369332"/>
            </a:xfrm>
            <a:prstGeom prst="rect">
              <a:avLst/>
            </a:prstGeom>
            <a:noFill/>
          </p:spPr>
          <p:txBody>
            <a:bodyPr wrap="square">
              <a:spAutoFit/>
            </a:bodyPr>
            <a:lstStyle/>
            <a:p>
              <a:r>
                <a:rPr lang="en-US" dirty="0"/>
                <a:t>™</a:t>
              </a:r>
            </a:p>
          </p:txBody>
        </p:sp>
      </p:grpSp>
    </p:spTree>
    <p:extLst>
      <p:ext uri="{BB962C8B-B14F-4D97-AF65-F5344CB8AC3E}">
        <p14:creationId xmlns:p14="http://schemas.microsoft.com/office/powerpoint/2010/main" val="37184763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F31A42-5F18-9B43-B88B-78224AE46BAB}"/>
              </a:ext>
            </a:extLst>
          </p:cNvPr>
          <p:cNvPicPr>
            <a:picLocks noChangeAspect="1"/>
          </p:cNvPicPr>
          <p:nvPr/>
        </p:nvPicPr>
        <p:blipFill>
          <a:blip r:embed="rId4"/>
          <a:stretch>
            <a:fillRect/>
          </a:stretch>
        </p:blipFill>
        <p:spPr>
          <a:xfrm>
            <a:off x="0" y="-13782"/>
            <a:ext cx="12192000" cy="1424197"/>
          </a:xfrm>
          <a:prstGeom prst="rect">
            <a:avLst/>
          </a:prstGeom>
        </p:spPr>
      </p:pic>
      <p:sp>
        <p:nvSpPr>
          <p:cNvPr id="13" name="TextBox 12">
            <a:extLst>
              <a:ext uri="{FF2B5EF4-FFF2-40B4-BE49-F238E27FC236}">
                <a16:creationId xmlns:a16="http://schemas.microsoft.com/office/drawing/2014/main" id="{40E921CE-31E1-A440-A715-591393C59AD1}"/>
              </a:ext>
            </a:extLst>
          </p:cNvPr>
          <p:cNvSpPr txBox="1"/>
          <p:nvPr/>
        </p:nvSpPr>
        <p:spPr>
          <a:xfrm>
            <a:off x="354720" y="2745286"/>
            <a:ext cx="4835047" cy="2123658"/>
          </a:xfrm>
          <a:prstGeom prst="rect">
            <a:avLst/>
          </a:prstGeom>
          <a:noFill/>
        </p:spPr>
        <p:txBody>
          <a:bodyPr wrap="square" rtlCol="0">
            <a:spAutoFit/>
          </a:bodyPr>
          <a:lstStyle/>
          <a:p>
            <a:r>
              <a:rPr lang="en-US" sz="4400" b="1" dirty="0">
                <a:solidFill>
                  <a:srgbClr val="002060"/>
                </a:solidFill>
                <a:latin typeface="+mj-lt"/>
              </a:rPr>
              <a:t>What</a:t>
            </a:r>
            <a:r>
              <a:rPr lang="en-US" sz="4400" b="1" dirty="0">
                <a:solidFill>
                  <a:srgbClr val="567697"/>
                </a:solidFill>
                <a:latin typeface="Archivo" panose="020B0503020202020B04" pitchFamily="34" charset="77"/>
              </a:rPr>
              <a:t> </a:t>
            </a:r>
            <a:r>
              <a:rPr lang="en-US" sz="4400" b="1" dirty="0">
                <a:solidFill>
                  <a:srgbClr val="002060"/>
                </a:solidFill>
                <a:latin typeface="+mj-lt"/>
              </a:rPr>
              <a:t>do</a:t>
            </a:r>
            <a:r>
              <a:rPr lang="en-US" sz="4400" b="1" dirty="0">
                <a:solidFill>
                  <a:srgbClr val="567697"/>
                </a:solidFill>
                <a:latin typeface="Archivo" panose="020B0503020202020B04" pitchFamily="34" charset="77"/>
              </a:rPr>
              <a:t> </a:t>
            </a:r>
            <a:r>
              <a:rPr lang="en-US" sz="4400" b="1" dirty="0">
                <a:solidFill>
                  <a:srgbClr val="002060"/>
                </a:solidFill>
                <a:latin typeface="+mj-lt"/>
              </a:rPr>
              <a:t>these</a:t>
            </a:r>
            <a:r>
              <a:rPr lang="en-US" sz="4400" b="1" dirty="0">
                <a:solidFill>
                  <a:srgbClr val="567697"/>
                </a:solidFill>
                <a:latin typeface="Archivo" panose="020B0503020202020B04" pitchFamily="34" charset="77"/>
              </a:rPr>
              <a:t> </a:t>
            </a:r>
            <a:r>
              <a:rPr lang="en-US" sz="4400" b="1" dirty="0">
                <a:solidFill>
                  <a:srgbClr val="002060"/>
                </a:solidFill>
                <a:latin typeface="+mj-lt"/>
              </a:rPr>
              <a:t>items</a:t>
            </a:r>
            <a:r>
              <a:rPr lang="en-US" sz="4400" b="1" dirty="0">
                <a:solidFill>
                  <a:srgbClr val="567697"/>
                </a:solidFill>
                <a:latin typeface="Archivo" panose="020B0503020202020B04" pitchFamily="34" charset="77"/>
              </a:rPr>
              <a:t> </a:t>
            </a:r>
            <a:r>
              <a:rPr lang="en-US" sz="4400" b="1" dirty="0">
                <a:solidFill>
                  <a:srgbClr val="002060"/>
                </a:solidFill>
                <a:latin typeface="+mj-lt"/>
              </a:rPr>
              <a:t>have</a:t>
            </a:r>
            <a:r>
              <a:rPr lang="en-US" sz="4400" b="1" dirty="0">
                <a:solidFill>
                  <a:srgbClr val="567697"/>
                </a:solidFill>
                <a:latin typeface="Archivo" panose="020B0503020202020B04" pitchFamily="34" charset="77"/>
              </a:rPr>
              <a:t> </a:t>
            </a:r>
            <a:r>
              <a:rPr lang="en-US" sz="4400" b="1" dirty="0">
                <a:solidFill>
                  <a:srgbClr val="002060"/>
                </a:solidFill>
                <a:latin typeface="+mj-lt"/>
              </a:rPr>
              <a:t>in</a:t>
            </a:r>
            <a:r>
              <a:rPr lang="en-US" sz="4400" b="1" dirty="0">
                <a:solidFill>
                  <a:srgbClr val="567697"/>
                </a:solidFill>
                <a:latin typeface="Archivo" panose="020B0503020202020B04" pitchFamily="34" charset="77"/>
              </a:rPr>
              <a:t> </a:t>
            </a:r>
            <a:r>
              <a:rPr lang="en-US" sz="4400" b="1" dirty="0">
                <a:solidFill>
                  <a:srgbClr val="002060"/>
                </a:solidFill>
                <a:latin typeface="+mj-lt"/>
              </a:rPr>
              <a:t>common?</a:t>
            </a:r>
          </a:p>
        </p:txBody>
      </p:sp>
      <p:sp>
        <p:nvSpPr>
          <p:cNvPr id="8" name="TextBox 7">
            <a:extLst>
              <a:ext uri="{FF2B5EF4-FFF2-40B4-BE49-F238E27FC236}">
                <a16:creationId xmlns:a16="http://schemas.microsoft.com/office/drawing/2014/main" id="{CD3E21F3-EB39-4A5A-B5BB-0084FBC40767}"/>
              </a:ext>
            </a:extLst>
          </p:cNvPr>
          <p:cNvSpPr txBox="1"/>
          <p:nvPr/>
        </p:nvSpPr>
        <p:spPr>
          <a:xfrm>
            <a:off x="3560794" y="535046"/>
            <a:ext cx="6169306" cy="253916"/>
          </a:xfrm>
          <a:prstGeom prst="rect">
            <a:avLst/>
          </a:prstGeom>
          <a:noFill/>
        </p:spPr>
        <p:txBody>
          <a:bodyPr wrap="square">
            <a:spAutoFit/>
          </a:bodyPr>
          <a:lstStyle/>
          <a:p>
            <a:r>
              <a:rPr lang="en-US" sz="1050" dirty="0">
                <a:solidFill>
                  <a:schemeClr val="tx2">
                    <a:lumMod val="75000"/>
                  </a:schemeClr>
                </a:solidFill>
                <a:latin typeface="Oswald" pitchFamily="2" charset="0"/>
              </a:rPr>
              <a:t>™</a:t>
            </a:r>
            <a:endParaRPr lang="en-US" sz="1050" dirty="0"/>
          </a:p>
        </p:txBody>
      </p:sp>
      <p:grpSp>
        <p:nvGrpSpPr>
          <p:cNvPr id="10" name="Group 9">
            <a:extLst>
              <a:ext uri="{FF2B5EF4-FFF2-40B4-BE49-F238E27FC236}">
                <a16:creationId xmlns:a16="http://schemas.microsoft.com/office/drawing/2014/main" id="{FD0F35E5-96F2-4287-8828-E86354889FAB}"/>
              </a:ext>
            </a:extLst>
          </p:cNvPr>
          <p:cNvGrpSpPr/>
          <p:nvPr/>
        </p:nvGrpSpPr>
        <p:grpSpPr>
          <a:xfrm>
            <a:off x="4695022" y="2256745"/>
            <a:ext cx="7162801" cy="4267201"/>
            <a:chOff x="2590800" y="2510552"/>
            <a:chExt cx="7162801" cy="4267201"/>
          </a:xfrm>
        </p:grpSpPr>
        <p:pic>
          <p:nvPicPr>
            <p:cNvPr id="14" name="Picture 2">
              <a:extLst>
                <a:ext uri="{FF2B5EF4-FFF2-40B4-BE49-F238E27FC236}">
                  <a16:creationId xmlns:a16="http://schemas.microsoft.com/office/drawing/2014/main" id="{F2FED861-C901-4305-A23E-8670027FD527}"/>
                </a:ext>
              </a:extLst>
            </p:cNvPr>
            <p:cNvPicPr>
              <a:picLocks noChangeAspect="1"/>
            </p:cNvPicPr>
            <p:nvPr/>
          </p:nvPicPr>
          <p:blipFill>
            <a:blip r:embed="rId5" cstate="print">
              <a:extLst>
                <a:ext uri="{28A0092B-C50C-407E-A947-70E740481C1C}">
                  <a14:useLocalDpi xmlns:a14="http://schemas.microsoft.com/office/drawing/2010/main" val="0"/>
                </a:ext>
              </a:extLst>
            </a:blip>
            <a:srcRect l="10983" t="10971" r="2921"/>
            <a:stretch>
              <a:fillRect/>
            </a:stretch>
          </p:blipFill>
          <p:spPr bwMode="auto">
            <a:xfrm>
              <a:off x="2590800" y="2535952"/>
              <a:ext cx="2952750" cy="20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A6A4E522-AD1D-4ADB-966F-D175DCFA5CB4}"/>
                </a:ext>
              </a:extLst>
            </p:cNvPr>
            <p:cNvCxnSpPr/>
            <p:nvPr/>
          </p:nvCxnSpPr>
          <p:spPr>
            <a:xfrm>
              <a:off x="6096000" y="2510552"/>
              <a:ext cx="19050" cy="4267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D8A232E-C4CA-4873-8492-981C35FF18A6}"/>
                </a:ext>
              </a:extLst>
            </p:cNvPr>
            <p:cNvCxnSpPr/>
            <p:nvPr/>
          </p:nvCxnSpPr>
          <p:spPr>
            <a:xfrm>
              <a:off x="2590800" y="4720352"/>
              <a:ext cx="71628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1">
              <a:extLst>
                <a:ext uri="{FF2B5EF4-FFF2-40B4-BE49-F238E27FC236}">
                  <a16:creationId xmlns:a16="http://schemas.microsoft.com/office/drawing/2014/main" id="{B793D87D-DB19-4419-8F35-42E28237FA41}"/>
                </a:ext>
              </a:extLst>
            </p:cNvPr>
            <p:cNvPicPr>
              <a:picLocks noChangeAspect="1"/>
            </p:cNvPicPr>
            <p:nvPr/>
          </p:nvPicPr>
          <p:blipFill>
            <a:blip r:embed="rId6" cstate="print">
              <a:extLst>
                <a:ext uri="{28A0092B-C50C-407E-A947-70E740481C1C}">
                  <a14:useLocalDpi xmlns:a14="http://schemas.microsoft.com/office/drawing/2010/main" val="0"/>
                </a:ext>
              </a:extLst>
            </a:blip>
            <a:srcRect t="458" b="8260"/>
            <a:stretch>
              <a:fillRect/>
            </a:stretch>
          </p:blipFill>
          <p:spPr bwMode="auto">
            <a:xfrm>
              <a:off x="6748464" y="2510552"/>
              <a:ext cx="3005137"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a:extLst>
                <a:ext uri="{FF2B5EF4-FFF2-40B4-BE49-F238E27FC236}">
                  <a16:creationId xmlns:a16="http://schemas.microsoft.com/office/drawing/2014/main" id="{2CDA2EA8-3AB7-4138-B3BB-DE855854073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48464" y="4964828"/>
              <a:ext cx="3005137" cy="181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3034D406-4668-420B-AE99-AE0C5B2A3203}"/>
              </a:ext>
            </a:extLst>
          </p:cNvPr>
          <p:cNvPicPr>
            <a:picLocks noChangeAspect="1"/>
          </p:cNvPicPr>
          <p:nvPr/>
        </p:nvPicPr>
        <p:blipFill>
          <a:blip r:embed="rId8">
            <a:biLevel thresh="50000"/>
            <a:extLst>
              <a:ext uri="{BEBA8EAE-BF5A-486C-A8C5-ECC9F3942E4B}">
                <a14:imgProps xmlns:a14="http://schemas.microsoft.com/office/drawing/2010/main">
                  <a14:imgLayer r:embed="rId9">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22" name="Picture 21" descr="A blue and white logo&#10;&#10;Description automatically generated with low confidence">
            <a:extLst>
              <a:ext uri="{FF2B5EF4-FFF2-40B4-BE49-F238E27FC236}">
                <a16:creationId xmlns:a16="http://schemas.microsoft.com/office/drawing/2014/main" id="{8CE673F2-7DB3-4426-BBED-21F980A213EC}"/>
              </a:ext>
            </a:extLst>
          </p:cNvPr>
          <p:cNvPicPr>
            <a:picLocks noChangeAspect="1"/>
          </p:cNvPicPr>
          <p:nvPr/>
        </p:nvPicPr>
        <p:blipFill>
          <a:blip r:embed="rId10"/>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23" name="TextBox 22">
            <a:extLst>
              <a:ext uri="{FF2B5EF4-FFF2-40B4-BE49-F238E27FC236}">
                <a16:creationId xmlns:a16="http://schemas.microsoft.com/office/drawing/2014/main" id="{EDF51A31-37AD-49F1-BB31-F62BA6D576BF}"/>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pic>
        <p:nvPicPr>
          <p:cNvPr id="2" name="Picture 4" descr="Jewelry | Harry Winston, High Jewelry, American Heritage">
            <a:extLst>
              <a:ext uri="{FF2B5EF4-FFF2-40B4-BE49-F238E27FC236}">
                <a16:creationId xmlns:a16="http://schemas.microsoft.com/office/drawing/2014/main" id="{BE69F72F-BEA1-A1EB-4D86-AF9298D0BE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3917" y="4836695"/>
            <a:ext cx="3002905" cy="1687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7711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366311" y="1562328"/>
            <a:ext cx="8382000" cy="1219200"/>
          </a:xfrm>
        </p:spPr>
        <p:txBody>
          <a:bodyPr>
            <a:normAutofit/>
          </a:bodyPr>
          <a:lstStyle/>
          <a:p>
            <a:pPr algn="l">
              <a:defRPr/>
            </a:pPr>
            <a:r>
              <a:rPr lang="en-US" b="1" dirty="0">
                <a:solidFill>
                  <a:srgbClr val="002060"/>
                </a:solidFill>
                <a:latin typeface="+mj-lt"/>
                <a:ea typeface="+mn-ea"/>
                <a:cs typeface="+mn-cs"/>
              </a:rPr>
              <a:t>ATA Carnet Best Practices</a:t>
            </a:r>
          </a:p>
        </p:txBody>
      </p:sp>
      <p:sp>
        <p:nvSpPr>
          <p:cNvPr id="16387" name="Rectangle 3"/>
          <p:cNvSpPr>
            <a:spLocks noGrp="1" noChangeArrowheads="1"/>
          </p:cNvSpPr>
          <p:nvPr>
            <p:ph idx="1"/>
          </p:nvPr>
        </p:nvSpPr>
        <p:spPr>
          <a:xfrm>
            <a:off x="325468" y="2814579"/>
            <a:ext cx="9964286" cy="5410200"/>
          </a:xfrm>
        </p:spPr>
        <p:txBody>
          <a:bodyPr>
            <a:normAutofit/>
          </a:bodyPr>
          <a:lstStyle/>
          <a:p>
            <a:pPr>
              <a:lnSpc>
                <a:spcPct val="100000"/>
              </a:lnSpc>
              <a:spcAft>
                <a:spcPts val="1200"/>
              </a:spcAft>
              <a:buSzPct val="100000"/>
              <a:buFont typeface="Wingdings" pitchFamily="2" charset="2"/>
              <a:buChar char="§"/>
              <a:defRPr/>
            </a:pPr>
            <a:r>
              <a:rPr lang="en-US" sz="2400" dirty="0">
                <a:latin typeface="+mj-lt"/>
              </a:rPr>
              <a:t>Split and Partial shipments are possible, but require a lot of attention.</a:t>
            </a:r>
          </a:p>
          <a:p>
            <a:pPr>
              <a:lnSpc>
                <a:spcPct val="100000"/>
              </a:lnSpc>
              <a:spcAft>
                <a:spcPts val="1200"/>
              </a:spcAft>
              <a:buSzPct val="100000"/>
              <a:buFont typeface="Wingdings" pitchFamily="2" charset="2"/>
              <a:buChar char="§"/>
              <a:defRPr/>
            </a:pPr>
            <a:r>
              <a:rPr lang="en-US" sz="2400" dirty="0">
                <a:latin typeface="+mj-lt"/>
              </a:rPr>
              <a:t>Ocean freight must be the last port of export. Unless its on a connecting conveyance per Muster # CCS-FY12-0031.</a:t>
            </a:r>
          </a:p>
          <a:p>
            <a:pPr>
              <a:lnSpc>
                <a:spcPct val="100000"/>
              </a:lnSpc>
              <a:spcAft>
                <a:spcPts val="1200"/>
              </a:spcAft>
              <a:buSzPct val="100000"/>
              <a:buFont typeface="Wingdings" pitchFamily="2" charset="2"/>
              <a:buChar char="§"/>
              <a:defRPr/>
            </a:pPr>
            <a:r>
              <a:rPr lang="en-US" sz="2400" dirty="0">
                <a:latin typeface="+mj-lt"/>
              </a:rPr>
              <a:t>Request a Duplicate ATA Carnet as soon as the Original is deemed missing/lost.</a:t>
            </a:r>
          </a:p>
          <a:p>
            <a:pPr marL="0" indent="0" algn="ctr">
              <a:lnSpc>
                <a:spcPct val="100000"/>
              </a:lnSpc>
              <a:spcAft>
                <a:spcPts val="1200"/>
              </a:spcAft>
              <a:buSzPct val="100000"/>
              <a:buNone/>
              <a:defRPr/>
            </a:pPr>
            <a:r>
              <a:rPr lang="en-US" sz="3600" b="1" dirty="0">
                <a:latin typeface="+mj-lt"/>
              </a:rPr>
              <a:t>***Photograph or photocopy the ATA Carnet after each time it is presented to Customs***</a:t>
            </a:r>
          </a:p>
          <a:p>
            <a:pPr marL="0" indent="0">
              <a:buSzPct val="60000"/>
              <a:buNone/>
              <a:defRPr/>
            </a:pPr>
            <a:endParaRPr lang="en-US" sz="2400" dirty="0"/>
          </a:p>
          <a:p>
            <a:pPr eaLnBrk="1" hangingPunct="1">
              <a:lnSpc>
                <a:spcPct val="90000"/>
              </a:lnSpc>
              <a:buSzPct val="60000"/>
              <a:buFont typeface="Wingdings" pitchFamily="2" charset="2"/>
              <a:buChar char="§"/>
              <a:defRPr/>
            </a:pPr>
            <a:endParaRPr lang="en-US" sz="1050" dirty="0"/>
          </a:p>
          <a:p>
            <a:pPr eaLnBrk="1" hangingPunct="1">
              <a:lnSpc>
                <a:spcPct val="90000"/>
              </a:lnSpc>
              <a:buSzPct val="60000"/>
              <a:buFontTx/>
              <a:buNone/>
              <a:defRPr/>
            </a:pPr>
            <a:endParaRPr lang="en-US" dirty="0">
              <a:solidFill>
                <a:schemeClr val="tx1"/>
              </a:solidFill>
            </a:endParaRPr>
          </a:p>
          <a:p>
            <a:pPr eaLnBrk="1" hangingPunct="1">
              <a:lnSpc>
                <a:spcPct val="90000"/>
              </a:lnSpc>
              <a:buSzPct val="60000"/>
              <a:defRPr/>
            </a:pPr>
            <a:endParaRPr lang="en-US" dirty="0">
              <a:solidFill>
                <a:schemeClr val="tx1"/>
              </a:solidFill>
            </a:endParaRPr>
          </a:p>
          <a:p>
            <a:pPr eaLnBrk="1" hangingPunct="1">
              <a:lnSpc>
                <a:spcPct val="90000"/>
              </a:lnSpc>
              <a:buSzPct val="60000"/>
              <a:buFont typeface="Wingdings 2" pitchFamily="18" charset="2"/>
              <a:buNone/>
              <a:defRPr/>
            </a:pPr>
            <a:endParaRPr lang="en-US" dirty="0">
              <a:solidFill>
                <a:schemeClr val="tx1"/>
              </a:solidFill>
            </a:endParaRPr>
          </a:p>
        </p:txBody>
      </p:sp>
      <p:grpSp>
        <p:nvGrpSpPr>
          <p:cNvPr id="6" name="Group 5">
            <a:extLst>
              <a:ext uri="{FF2B5EF4-FFF2-40B4-BE49-F238E27FC236}">
                <a16:creationId xmlns:a16="http://schemas.microsoft.com/office/drawing/2014/main" id="{F388C1B4-49EA-484E-AA75-0E343791CF54}"/>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5630299E-9C0E-4512-A24F-510AB3AB5194}"/>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6AC4B516-6938-443E-A0AE-DE9B3A46C0D1}"/>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EF99A330-1CA8-4B1C-97B3-B8AB89B80BAC}"/>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D704BE51-827E-4E9B-9C26-EB6D308723D5}"/>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269108576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706915" y="2311849"/>
            <a:ext cx="4572000" cy="2954655"/>
          </a:xfrm>
          <a:prstGeom prst="rect">
            <a:avLst/>
          </a:prstGeom>
          <a:noFill/>
        </p:spPr>
        <p:txBody>
          <a:bodyPr wrap="square" rtlCol="0">
            <a:spAutoFit/>
          </a:bodyPr>
          <a:lstStyle/>
          <a:p>
            <a:pPr algn="ctr"/>
            <a:r>
              <a:rPr lang="en-US" sz="4400" b="1" dirty="0">
                <a:solidFill>
                  <a:srgbClr val="002060"/>
                </a:solidFill>
                <a:latin typeface="+mj-lt"/>
              </a:rPr>
              <a:t>How do I Resolve a Claim Against My </a:t>
            </a:r>
          </a:p>
          <a:p>
            <a:pPr algn="ctr"/>
            <a:r>
              <a:rPr lang="en-US" sz="4400" b="1" dirty="0">
                <a:solidFill>
                  <a:srgbClr val="002060"/>
                </a:solidFill>
                <a:latin typeface="+mj-lt"/>
              </a:rPr>
              <a:t>ATA Carnet?</a:t>
            </a:r>
          </a:p>
          <a:p>
            <a:pPr algn="ctr"/>
            <a:endParaRPr lang="en-US" sz="5400" b="1" dirty="0">
              <a:latin typeface="+mj-lt"/>
            </a:endParaRPr>
          </a:p>
        </p:txBody>
      </p:sp>
      <p:grpSp>
        <p:nvGrpSpPr>
          <p:cNvPr id="5" name="Group 4">
            <a:extLst>
              <a:ext uri="{FF2B5EF4-FFF2-40B4-BE49-F238E27FC236}">
                <a16:creationId xmlns:a16="http://schemas.microsoft.com/office/drawing/2014/main" id="{540F31F8-4A07-411C-A75B-5AD215C878D7}"/>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7BFC9B9D-F4A1-4CF4-AEDE-17B90F5AA59D}"/>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4721C4C0-CCCA-42A7-9B2E-CE0378084EE7}"/>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1E11371F-A625-4024-9D42-728F1D132367}"/>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3FC0FB7A-8DBB-4FC8-BFE2-57CCCE1375B0}"/>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pic>
        <p:nvPicPr>
          <p:cNvPr id="8194" name="Picture 2" descr="See the source image">
            <a:extLst>
              <a:ext uri="{FF2B5EF4-FFF2-40B4-BE49-F238E27FC236}">
                <a16:creationId xmlns:a16="http://schemas.microsoft.com/office/drawing/2014/main" id="{7F46888F-E445-4C6D-BA7D-A55D162E3D31}"/>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2834" y="1513489"/>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900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1657212" y="1391008"/>
            <a:ext cx="8763000" cy="1219200"/>
          </a:xfrm>
        </p:spPr>
        <p:txBody>
          <a:bodyPr>
            <a:normAutofit/>
          </a:bodyPr>
          <a:lstStyle/>
          <a:p>
            <a:pPr algn="l">
              <a:defRPr/>
            </a:pPr>
            <a:r>
              <a:rPr lang="en-US" b="1" dirty="0">
                <a:solidFill>
                  <a:srgbClr val="002060"/>
                </a:solidFill>
                <a:latin typeface="+mj-lt"/>
                <a:ea typeface="+mn-ea"/>
                <a:cs typeface="+mn-cs"/>
              </a:rPr>
              <a:t>Options to Avoid or Resolve a Claim!</a:t>
            </a:r>
          </a:p>
        </p:txBody>
      </p:sp>
      <p:sp>
        <p:nvSpPr>
          <p:cNvPr id="16387" name="Rectangle 3"/>
          <p:cNvSpPr>
            <a:spLocks noGrp="1" noChangeArrowheads="1"/>
          </p:cNvSpPr>
          <p:nvPr>
            <p:ph idx="1"/>
          </p:nvPr>
        </p:nvSpPr>
        <p:spPr>
          <a:xfrm>
            <a:off x="2461900" y="2260862"/>
            <a:ext cx="7924800" cy="5410200"/>
          </a:xfrm>
        </p:spPr>
        <p:txBody>
          <a:bodyPr>
            <a:normAutofit/>
          </a:bodyPr>
          <a:lstStyle/>
          <a:p>
            <a:pPr marL="457200" indent="-457200">
              <a:buSzPct val="100000"/>
              <a:buFont typeface="+mj-lt"/>
              <a:buAutoNum type="arabicPeriod"/>
              <a:defRPr/>
            </a:pPr>
            <a:r>
              <a:rPr lang="en-US" dirty="0">
                <a:latin typeface="+mj-lt"/>
              </a:rPr>
              <a:t>Exportation Counterfoil Stamp</a:t>
            </a:r>
          </a:p>
          <a:p>
            <a:pPr marL="457200" indent="-457200">
              <a:buSzPct val="100000"/>
              <a:buFont typeface="+mj-lt"/>
              <a:buAutoNum type="arabicPeriod"/>
              <a:defRPr/>
            </a:pPr>
            <a:r>
              <a:rPr lang="en-US" dirty="0">
                <a:latin typeface="+mj-lt"/>
              </a:rPr>
              <a:t>Re-importation Counterfoil Stamp</a:t>
            </a:r>
          </a:p>
          <a:p>
            <a:pPr marL="457200" indent="-457200">
              <a:buSzPct val="100000"/>
              <a:buFont typeface="+mj-lt"/>
              <a:buAutoNum type="arabicPeriod"/>
              <a:defRPr/>
            </a:pPr>
            <a:r>
              <a:rPr lang="en-US" dirty="0">
                <a:latin typeface="+mj-lt"/>
              </a:rPr>
              <a:t>Certificate of Disposition CBP form 3227</a:t>
            </a:r>
          </a:p>
          <a:p>
            <a:pPr marL="457200" indent="-457200">
              <a:buSzPct val="100000"/>
              <a:buFont typeface="+mj-lt"/>
              <a:buAutoNum type="arabicPeriod"/>
              <a:defRPr/>
            </a:pPr>
            <a:r>
              <a:rPr lang="en-US" dirty="0">
                <a:latin typeface="+mj-lt"/>
              </a:rPr>
              <a:t>Other Customs verified related documentation</a:t>
            </a:r>
          </a:p>
          <a:p>
            <a:pPr marL="457200" indent="-457200">
              <a:buSzPct val="100000"/>
              <a:buFont typeface="+mj-lt"/>
              <a:buAutoNum type="arabicPeriod"/>
              <a:defRPr/>
            </a:pPr>
            <a:r>
              <a:rPr lang="en-US" dirty="0">
                <a:latin typeface="+mj-lt"/>
              </a:rPr>
              <a:t>Police Report</a:t>
            </a:r>
          </a:p>
          <a:p>
            <a:pPr marL="457200" indent="-457200">
              <a:buSzPct val="100000"/>
              <a:buFont typeface="+mj-lt"/>
              <a:buAutoNum type="arabicPeriod"/>
              <a:defRPr/>
            </a:pPr>
            <a:r>
              <a:rPr lang="en-US" dirty="0">
                <a:latin typeface="+mj-lt"/>
              </a:rPr>
              <a:t>Extending an ATA Carnet</a:t>
            </a:r>
          </a:p>
          <a:p>
            <a:pPr marL="457200" indent="-457200">
              <a:buSzPct val="100000"/>
              <a:buFont typeface="+mj-lt"/>
              <a:buAutoNum type="arabicPeriod"/>
              <a:defRPr/>
            </a:pPr>
            <a:r>
              <a:rPr lang="en-US" dirty="0">
                <a:latin typeface="+mj-lt"/>
              </a:rPr>
              <a:t>Selling goods on an ATA Carnet</a:t>
            </a:r>
          </a:p>
          <a:p>
            <a:pPr marL="0" indent="0">
              <a:buSzPct val="100000"/>
              <a:buNone/>
              <a:defRPr/>
            </a:pPr>
            <a:endParaRPr lang="en-US" sz="800" dirty="0"/>
          </a:p>
          <a:p>
            <a:pPr marL="0" indent="0" algn="ctr">
              <a:buSzPct val="100000"/>
              <a:buNone/>
              <a:defRPr/>
            </a:pPr>
            <a:r>
              <a:rPr lang="en-US" b="1" dirty="0">
                <a:latin typeface="+mj-lt"/>
              </a:rPr>
              <a:t>KEEP COPIES/PHOTOS</a:t>
            </a:r>
          </a:p>
          <a:p>
            <a:pPr eaLnBrk="1" hangingPunct="1">
              <a:lnSpc>
                <a:spcPct val="90000"/>
              </a:lnSpc>
              <a:buSzPct val="60000"/>
              <a:buFont typeface="Wingdings" pitchFamily="2" charset="2"/>
              <a:buChar char="§"/>
              <a:defRPr/>
            </a:pPr>
            <a:endParaRPr lang="en-US" sz="1050" dirty="0"/>
          </a:p>
          <a:p>
            <a:pPr eaLnBrk="1" hangingPunct="1">
              <a:lnSpc>
                <a:spcPct val="90000"/>
              </a:lnSpc>
              <a:buSzPct val="60000"/>
              <a:buFontTx/>
              <a:buNone/>
              <a:defRPr/>
            </a:pPr>
            <a:endParaRPr lang="en-US" dirty="0">
              <a:solidFill>
                <a:schemeClr val="tx1"/>
              </a:solidFill>
            </a:endParaRPr>
          </a:p>
          <a:p>
            <a:pPr eaLnBrk="1" hangingPunct="1">
              <a:lnSpc>
                <a:spcPct val="90000"/>
              </a:lnSpc>
              <a:buSzPct val="60000"/>
              <a:defRPr/>
            </a:pPr>
            <a:endParaRPr lang="en-US" dirty="0">
              <a:solidFill>
                <a:schemeClr val="tx1"/>
              </a:solidFill>
            </a:endParaRPr>
          </a:p>
          <a:p>
            <a:pPr eaLnBrk="1" hangingPunct="1">
              <a:lnSpc>
                <a:spcPct val="90000"/>
              </a:lnSpc>
              <a:buSzPct val="60000"/>
              <a:buFont typeface="Wingdings 2" pitchFamily="18" charset="2"/>
              <a:buNone/>
              <a:defRPr/>
            </a:pPr>
            <a:endParaRPr lang="en-US" dirty="0">
              <a:solidFill>
                <a:schemeClr val="tx1"/>
              </a:solidFill>
            </a:endParaRPr>
          </a:p>
        </p:txBody>
      </p:sp>
      <p:grpSp>
        <p:nvGrpSpPr>
          <p:cNvPr id="6" name="Group 5">
            <a:extLst>
              <a:ext uri="{FF2B5EF4-FFF2-40B4-BE49-F238E27FC236}">
                <a16:creationId xmlns:a16="http://schemas.microsoft.com/office/drawing/2014/main" id="{C24D0F07-6782-4172-A7B4-E66DEA926B40}"/>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09BCA520-655B-49E6-A995-116406603F04}"/>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B5DCBD95-5B56-4F57-9134-70B0EE7A1F25}"/>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1B513844-DF39-4BF3-AA47-19BDB804C039}"/>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36896A91-A7B5-4F6A-9FD1-7CEF43086322}"/>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99657541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ATA Carnet Certificate of Disposition Form Document Page 0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52600"/>
            <a:ext cx="3733800" cy="4832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299" name="Picture 5" descr="ATA_Carnet_Certificate_of_Disposition_Instructions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1676400"/>
            <a:ext cx="3827463"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0" name="Picture 6" descr="C:\Users\abarlow\AppData\Local\Microsoft\Windows\Temporary Internet Files\Content.IE5\15FOYH2B\MC90029005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5562601"/>
            <a:ext cx="6794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title"/>
          </p:nvPr>
        </p:nvSpPr>
        <p:spPr>
          <a:xfrm>
            <a:off x="5730876" y="3289301"/>
            <a:ext cx="4060825" cy="898525"/>
          </a:xfrm>
        </p:spPr>
        <p:txBody>
          <a:bodyPr>
            <a:normAutofit fontScale="90000"/>
          </a:bodyPr>
          <a:lstStyle/>
          <a:p>
            <a:pPr algn="ctr">
              <a:defRPr/>
            </a:pPr>
            <a:r>
              <a:rPr lang="en-US" dirty="0">
                <a:solidFill>
                  <a:schemeClr val="accent1">
                    <a:tint val="88000"/>
                    <a:satMod val="150000"/>
                  </a:schemeClr>
                </a:solidFill>
              </a:rPr>
              <a:t>   </a:t>
            </a:r>
            <a:r>
              <a:rPr lang="en-US" dirty="0">
                <a:solidFill>
                  <a:schemeClr val="tx1"/>
                </a:solidFill>
                <a:effectLst/>
              </a:rPr>
              <a:t>Certificate of Disposition </a:t>
            </a:r>
            <a:br>
              <a:rPr lang="en-US" dirty="0">
                <a:solidFill>
                  <a:schemeClr val="tx1"/>
                </a:solidFill>
                <a:effectLst/>
              </a:rPr>
            </a:br>
            <a:r>
              <a:rPr lang="en-US" sz="1300" dirty="0"/>
              <a:t>(CBP F 3227)</a:t>
            </a:r>
          </a:p>
        </p:txBody>
      </p:sp>
      <p:grpSp>
        <p:nvGrpSpPr>
          <p:cNvPr id="7" name="Group 6">
            <a:extLst>
              <a:ext uri="{FF2B5EF4-FFF2-40B4-BE49-F238E27FC236}">
                <a16:creationId xmlns:a16="http://schemas.microsoft.com/office/drawing/2014/main" id="{09DCDC6A-6719-488C-8174-F95EDFA0193A}"/>
              </a:ext>
            </a:extLst>
          </p:cNvPr>
          <p:cNvGrpSpPr/>
          <p:nvPr/>
        </p:nvGrpSpPr>
        <p:grpSpPr>
          <a:xfrm>
            <a:off x="0" y="-13782"/>
            <a:ext cx="12192000" cy="1424197"/>
            <a:chOff x="0" y="-13782"/>
            <a:chExt cx="12192000" cy="1424197"/>
          </a:xfrm>
        </p:grpSpPr>
        <p:pic>
          <p:nvPicPr>
            <p:cNvPr id="9" name="Picture 8">
              <a:extLst>
                <a:ext uri="{FF2B5EF4-FFF2-40B4-BE49-F238E27FC236}">
                  <a16:creationId xmlns:a16="http://schemas.microsoft.com/office/drawing/2014/main" id="{ECCDA5CD-2CDF-414F-BEF7-E8006B94EACF}"/>
                </a:ext>
              </a:extLst>
            </p:cNvPr>
            <p:cNvPicPr>
              <a:picLocks noChangeAspect="1"/>
            </p:cNvPicPr>
            <p:nvPr/>
          </p:nvPicPr>
          <p:blipFill>
            <a:blip r:embed="rId6"/>
            <a:stretch>
              <a:fillRect/>
            </a:stretch>
          </p:blipFill>
          <p:spPr>
            <a:xfrm>
              <a:off x="0" y="-13782"/>
              <a:ext cx="12192000" cy="1424197"/>
            </a:xfrm>
            <a:prstGeom prst="rect">
              <a:avLst/>
            </a:prstGeom>
          </p:spPr>
        </p:pic>
        <p:pic>
          <p:nvPicPr>
            <p:cNvPr id="10" name="Picture 9">
              <a:extLst>
                <a:ext uri="{FF2B5EF4-FFF2-40B4-BE49-F238E27FC236}">
                  <a16:creationId xmlns:a16="http://schemas.microsoft.com/office/drawing/2014/main" id="{034EE7E9-EC87-4CB7-9418-1DE3ADC77F0A}"/>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1" name="Picture 10" descr="A blue and white logo&#10;&#10;Description automatically generated with low confidence">
              <a:extLst>
                <a:ext uri="{FF2B5EF4-FFF2-40B4-BE49-F238E27FC236}">
                  <a16:creationId xmlns:a16="http://schemas.microsoft.com/office/drawing/2014/main" id="{FC4ECA8D-1746-4D8C-B3C2-81C685F9AD1E}"/>
                </a:ext>
              </a:extLst>
            </p:cNvPr>
            <p:cNvPicPr>
              <a:picLocks noChangeAspect="1"/>
            </p:cNvPicPr>
            <p:nvPr/>
          </p:nvPicPr>
          <p:blipFill>
            <a:blip r:embed="rId9"/>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2" name="TextBox 11">
              <a:extLst>
                <a:ext uri="{FF2B5EF4-FFF2-40B4-BE49-F238E27FC236}">
                  <a16:creationId xmlns:a16="http://schemas.microsoft.com/office/drawing/2014/main" id="{C7A39015-1625-4B9F-A902-486322B0F763}"/>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697255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1676400" y="1907946"/>
            <a:ext cx="9117377" cy="3124200"/>
          </a:xfrm>
        </p:spPr>
        <p:txBody>
          <a:bodyPr>
            <a:normAutofit/>
          </a:bodyPr>
          <a:lstStyle/>
          <a:p>
            <a:pPr algn="l" eaLnBrk="1" hangingPunct="1">
              <a:lnSpc>
                <a:spcPct val="150000"/>
              </a:lnSpc>
              <a:spcBef>
                <a:spcPts val="1200"/>
              </a:spcBef>
              <a:spcAft>
                <a:spcPts val="1200"/>
              </a:spcAft>
            </a:pPr>
            <a:r>
              <a:rPr lang="en-US" sz="3200" dirty="0">
                <a:latin typeface="Archivo" panose="020B0503020202020B04" pitchFamily="34" charset="0"/>
              </a:rPr>
              <a:t>The ATA Carnet, along with the goods, must </a:t>
            </a:r>
            <a:r>
              <a:rPr lang="en-US" sz="3200" dirty="0">
                <a:latin typeface="Archivo" panose="020B0503020202020B04" pitchFamily="34" charset="0"/>
                <a:ea typeface="+mn-ea"/>
                <a:cs typeface="+mn-cs"/>
              </a:rPr>
              <a:t>ALWAYS</a:t>
            </a:r>
            <a:r>
              <a:rPr lang="en-US" sz="3200" dirty="0">
                <a:latin typeface="Archivo" panose="020B0503020202020B04" pitchFamily="34" charset="0"/>
              </a:rPr>
              <a:t> be together for Customs Clearance, and when in doubt call your ATA Carnet provider!</a:t>
            </a:r>
          </a:p>
        </p:txBody>
      </p:sp>
      <p:sp>
        <p:nvSpPr>
          <p:cNvPr id="3" name="TextBox 2"/>
          <p:cNvSpPr txBox="1"/>
          <p:nvPr/>
        </p:nvSpPr>
        <p:spPr>
          <a:xfrm>
            <a:off x="1676400" y="1907946"/>
            <a:ext cx="8915400" cy="769441"/>
          </a:xfrm>
          <a:prstGeom prst="rect">
            <a:avLst/>
          </a:prstGeom>
          <a:noFill/>
        </p:spPr>
        <p:txBody>
          <a:bodyPr wrap="square" rtlCol="0">
            <a:spAutoFit/>
          </a:bodyPr>
          <a:lstStyle/>
          <a:p>
            <a:r>
              <a:rPr lang="en-US" sz="4400" b="1" dirty="0">
                <a:solidFill>
                  <a:srgbClr val="002060"/>
                </a:solidFill>
                <a:latin typeface="+mj-lt"/>
              </a:rPr>
              <a:t>The Secret to ATA Carnet Compliance!</a:t>
            </a:r>
          </a:p>
        </p:txBody>
      </p:sp>
      <p:grpSp>
        <p:nvGrpSpPr>
          <p:cNvPr id="5" name="Group 4">
            <a:extLst>
              <a:ext uri="{FF2B5EF4-FFF2-40B4-BE49-F238E27FC236}">
                <a16:creationId xmlns:a16="http://schemas.microsoft.com/office/drawing/2014/main" id="{B0BA4DA6-2D71-4A48-8402-A3663FAC3809}"/>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8532E946-E964-490D-BA11-0B0F5EE0A4C3}"/>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93DBA037-547B-4842-BCED-893D3432EAC5}"/>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4379F975-1D72-4598-9DBF-71A228A57C0D}"/>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33D9E6E7-B8D0-4883-A2C8-DC1FF37787CD}"/>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483794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3E9EAA-DA0D-4546-BA49-6B5936E84108}"/>
              </a:ext>
            </a:extLst>
          </p:cNvPr>
          <p:cNvPicPr>
            <a:picLocks noChangeAspect="1"/>
          </p:cNvPicPr>
          <p:nvPr/>
        </p:nvPicPr>
        <p:blipFill>
          <a:blip r:embed="rId4"/>
          <a:stretch>
            <a:fillRect/>
          </a:stretch>
        </p:blipFill>
        <p:spPr>
          <a:xfrm>
            <a:off x="0" y="910829"/>
            <a:ext cx="12192000" cy="7010994"/>
          </a:xfrm>
          <a:prstGeom prst="rect">
            <a:avLst/>
          </a:prstGeom>
        </p:spPr>
      </p:pic>
      <p:pic>
        <p:nvPicPr>
          <p:cNvPr id="3" name="Picture 2" descr="Logo, company name&#10;&#10;Description automatically generated">
            <a:extLst>
              <a:ext uri="{FF2B5EF4-FFF2-40B4-BE49-F238E27FC236}">
                <a16:creationId xmlns:a16="http://schemas.microsoft.com/office/drawing/2014/main" id="{EEC56ABF-6ABC-4C4D-9B39-3E1F6D4E34FA}"/>
              </a:ext>
            </a:extLst>
          </p:cNvPr>
          <p:cNvPicPr>
            <a:picLocks noChangeAspect="1"/>
          </p:cNvPicPr>
          <p:nvPr/>
        </p:nvPicPr>
        <p:blipFill>
          <a:blip r:embed="rId5"/>
          <a:stretch>
            <a:fillRect/>
          </a:stretch>
        </p:blipFill>
        <p:spPr>
          <a:xfrm>
            <a:off x="888496" y="150463"/>
            <a:ext cx="2806682" cy="717774"/>
          </a:xfrm>
          <a:prstGeom prst="rect">
            <a:avLst/>
          </a:prstGeom>
        </p:spPr>
      </p:pic>
      <p:sp>
        <p:nvSpPr>
          <p:cNvPr id="12" name="TextBox 11">
            <a:extLst>
              <a:ext uri="{FF2B5EF4-FFF2-40B4-BE49-F238E27FC236}">
                <a16:creationId xmlns:a16="http://schemas.microsoft.com/office/drawing/2014/main" id="{4A67154B-6F40-914F-81A5-C64B11905109}"/>
              </a:ext>
            </a:extLst>
          </p:cNvPr>
          <p:cNvSpPr txBox="1"/>
          <p:nvPr/>
        </p:nvSpPr>
        <p:spPr>
          <a:xfrm>
            <a:off x="789344" y="2930906"/>
            <a:ext cx="10294166" cy="2123658"/>
          </a:xfrm>
          <a:prstGeom prst="rect">
            <a:avLst/>
          </a:prstGeom>
          <a:noFill/>
        </p:spPr>
        <p:txBody>
          <a:bodyPr wrap="square" rtlCol="0">
            <a:spAutoFit/>
          </a:bodyPr>
          <a:lstStyle/>
          <a:p>
            <a:pPr algn="ctr"/>
            <a:r>
              <a:rPr lang="en-US" sz="6600" b="1" dirty="0">
                <a:solidFill>
                  <a:schemeClr val="bg1"/>
                </a:solidFill>
                <a:latin typeface="+mj-lt"/>
              </a:rPr>
              <a:t>How does an Exporter get an ATA Carnet?</a:t>
            </a:r>
            <a:endParaRPr lang="en-US" sz="6600" dirty="0">
              <a:solidFill>
                <a:schemeClr val="bg1"/>
              </a:solidFill>
              <a:latin typeface="Archivo" panose="020B0503020202020B04" pitchFamily="34" charset="77"/>
            </a:endParaRPr>
          </a:p>
        </p:txBody>
      </p:sp>
      <p:sp>
        <p:nvSpPr>
          <p:cNvPr id="5" name="TextBox 4">
            <a:extLst>
              <a:ext uri="{FF2B5EF4-FFF2-40B4-BE49-F238E27FC236}">
                <a16:creationId xmlns:a16="http://schemas.microsoft.com/office/drawing/2014/main" id="{DD2DD923-C5AA-4658-9FAB-96BA547304F2}"/>
              </a:ext>
            </a:extLst>
          </p:cNvPr>
          <p:cNvSpPr txBox="1"/>
          <p:nvPr/>
        </p:nvSpPr>
        <p:spPr>
          <a:xfrm>
            <a:off x="3595519" y="555650"/>
            <a:ext cx="6169306" cy="253916"/>
          </a:xfrm>
          <a:prstGeom prst="rect">
            <a:avLst/>
          </a:prstGeom>
          <a:noFill/>
        </p:spPr>
        <p:txBody>
          <a:bodyPr wrap="square">
            <a:spAutoFit/>
          </a:bodyPr>
          <a:lstStyle/>
          <a:p>
            <a:r>
              <a:rPr lang="en-US" sz="1050" dirty="0">
                <a:solidFill>
                  <a:schemeClr val="tx2">
                    <a:lumMod val="75000"/>
                  </a:schemeClr>
                </a:solidFill>
                <a:latin typeface="Oswald" pitchFamily="2" charset="0"/>
              </a:rPr>
              <a:t>™</a:t>
            </a:r>
            <a:endParaRPr lang="en-US" sz="1050" dirty="0"/>
          </a:p>
        </p:txBody>
      </p:sp>
    </p:spTree>
    <p:custDataLst>
      <p:tags r:id="rId1"/>
    </p:custDataLst>
    <p:extLst>
      <p:ext uri="{BB962C8B-B14F-4D97-AF65-F5344CB8AC3E}">
        <p14:creationId xmlns:p14="http://schemas.microsoft.com/office/powerpoint/2010/main" val="147110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3" name="Rectangle 1027"/>
          <p:cNvSpPr>
            <a:spLocks noGrp="1" noChangeArrowheads="1"/>
          </p:cNvSpPr>
          <p:nvPr>
            <p:ph type="subTitle" idx="1"/>
          </p:nvPr>
        </p:nvSpPr>
        <p:spPr>
          <a:xfrm>
            <a:off x="340936" y="3018515"/>
            <a:ext cx="11510128" cy="820969"/>
          </a:xfrm>
          <a:ln w="19050">
            <a:noFill/>
          </a:ln>
          <a:effectLst>
            <a:outerShdw blurRad="50800" dist="38100" dir="5400000" algn="t" rotWithShape="0">
              <a:prstClr val="black">
                <a:alpha val="40000"/>
              </a:prstClr>
            </a:outerShdw>
          </a:effectLst>
        </p:spPr>
        <p:txBody>
          <a:bodyPr>
            <a:normAutofit/>
          </a:bodyPr>
          <a:lstStyle/>
          <a:p>
            <a:pPr>
              <a:buClr>
                <a:schemeClr val="tx1"/>
              </a:buClr>
              <a:tabLst>
                <a:tab pos="628650" algn="l"/>
              </a:tabLst>
            </a:pPr>
            <a:r>
              <a:rPr lang="en-US" sz="4800" b="1" dirty="0">
                <a:solidFill>
                  <a:srgbClr val="002060"/>
                </a:solidFill>
                <a:latin typeface="+mj-lt"/>
              </a:rPr>
              <a:t>US Customs Brokers and Freight Forwarders!</a:t>
            </a:r>
          </a:p>
          <a:p>
            <a:pPr marL="609600" indent="-609600" algn="l">
              <a:buClr>
                <a:schemeClr val="tx1"/>
              </a:buClr>
              <a:buFont typeface="Wingdings" pitchFamily="2" charset="2"/>
              <a:buChar char="§"/>
            </a:pPr>
            <a:endParaRPr lang="en-US" sz="2800" b="1" dirty="0">
              <a:solidFill>
                <a:srgbClr val="002060"/>
              </a:solidFill>
            </a:endParaRPr>
          </a:p>
          <a:p>
            <a:pPr marL="609600" indent="-609600" algn="l">
              <a:buClr>
                <a:srgbClr val="FF6600"/>
              </a:buClr>
            </a:pPr>
            <a:endParaRPr lang="en-US" sz="2800" b="1" dirty="0">
              <a:solidFill>
                <a:srgbClr val="002060"/>
              </a:solidFill>
            </a:endParaRPr>
          </a:p>
        </p:txBody>
      </p:sp>
      <p:grpSp>
        <p:nvGrpSpPr>
          <p:cNvPr id="8" name="Group 7">
            <a:extLst>
              <a:ext uri="{FF2B5EF4-FFF2-40B4-BE49-F238E27FC236}">
                <a16:creationId xmlns:a16="http://schemas.microsoft.com/office/drawing/2014/main" id="{B89F337E-C8D2-4729-9561-2BE3C9793DD1}"/>
              </a:ext>
            </a:extLst>
          </p:cNvPr>
          <p:cNvGrpSpPr/>
          <p:nvPr/>
        </p:nvGrpSpPr>
        <p:grpSpPr>
          <a:xfrm>
            <a:off x="0" y="-13782"/>
            <a:ext cx="12192000" cy="1424197"/>
            <a:chOff x="0" y="-13782"/>
            <a:chExt cx="12192000" cy="1424197"/>
          </a:xfrm>
        </p:grpSpPr>
        <p:pic>
          <p:nvPicPr>
            <p:cNvPr id="9" name="Picture 8">
              <a:extLst>
                <a:ext uri="{FF2B5EF4-FFF2-40B4-BE49-F238E27FC236}">
                  <a16:creationId xmlns:a16="http://schemas.microsoft.com/office/drawing/2014/main" id="{6BA85093-9605-4269-A982-AA12D2182A3E}"/>
                </a:ext>
              </a:extLst>
            </p:cNvPr>
            <p:cNvPicPr>
              <a:picLocks noChangeAspect="1"/>
            </p:cNvPicPr>
            <p:nvPr/>
          </p:nvPicPr>
          <p:blipFill>
            <a:blip r:embed="rId3"/>
            <a:stretch>
              <a:fillRect/>
            </a:stretch>
          </p:blipFill>
          <p:spPr>
            <a:xfrm>
              <a:off x="0" y="-13782"/>
              <a:ext cx="12192000" cy="1424197"/>
            </a:xfrm>
            <a:prstGeom prst="rect">
              <a:avLst/>
            </a:prstGeom>
          </p:spPr>
        </p:pic>
        <p:pic>
          <p:nvPicPr>
            <p:cNvPr id="10" name="Picture 9">
              <a:extLst>
                <a:ext uri="{FF2B5EF4-FFF2-40B4-BE49-F238E27FC236}">
                  <a16:creationId xmlns:a16="http://schemas.microsoft.com/office/drawing/2014/main" id="{DF2A1513-95FB-400B-AB9A-7B91ED66951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1" name="Picture 10" descr="A blue and white logo&#10;&#10;Description automatically generated with low confidence">
              <a:extLst>
                <a:ext uri="{FF2B5EF4-FFF2-40B4-BE49-F238E27FC236}">
                  <a16:creationId xmlns:a16="http://schemas.microsoft.com/office/drawing/2014/main" id="{FBD217D6-54EC-476D-A81A-CB36992A031C}"/>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2" name="TextBox 11">
              <a:extLst>
                <a:ext uri="{FF2B5EF4-FFF2-40B4-BE49-F238E27FC236}">
                  <a16:creationId xmlns:a16="http://schemas.microsoft.com/office/drawing/2014/main" id="{59921E44-CE2C-41F7-9A84-F41A0F053BF6}"/>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2462909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bwMode="auto">
          <a:xfrm>
            <a:off x="98704" y="1652117"/>
            <a:ext cx="8534400" cy="1143000"/>
          </a:xfrm>
          <a:prstGeom prst="rect">
            <a:avLst/>
          </a:prstGeom>
          <a:noFill/>
          <a:ln w="12700">
            <a:noFill/>
            <a:miter lim="800000"/>
            <a:headEnd/>
            <a:tailEnd/>
          </a:ln>
        </p:spPr>
        <p:txBody>
          <a:bodyPr lIns="50800" tIns="50800" bIns="50800" anchor="ctr">
            <a:normAutofit fontScale="97500"/>
          </a:bodyPr>
          <a:lstStyle/>
          <a:p>
            <a:pPr marL="39688">
              <a:defRPr/>
            </a:pPr>
            <a:r>
              <a:rPr lang="en-US" sz="4400" dirty="0">
                <a:solidFill>
                  <a:srgbClr val="567697"/>
                </a:solidFill>
                <a:latin typeface="+mj-lt"/>
                <a:ea typeface="+mj-ea"/>
                <a:cs typeface="+mj-cs"/>
                <a:sym typeface="Univers 65 Bold" charset="0"/>
              </a:rPr>
              <a:t> </a:t>
            </a:r>
            <a:r>
              <a:rPr lang="en-US" sz="4500" b="1" dirty="0">
                <a:solidFill>
                  <a:srgbClr val="002060"/>
                </a:solidFill>
                <a:latin typeface="+mj-lt"/>
                <a:sym typeface="Univers 65 Bold" charset="0"/>
              </a:rPr>
              <a:t>Simplified Application Process</a:t>
            </a:r>
          </a:p>
        </p:txBody>
      </p:sp>
      <p:sp>
        <p:nvSpPr>
          <p:cNvPr id="3" name="Rectangle 1027"/>
          <p:cNvSpPr txBox="1">
            <a:spLocks noChangeArrowheads="1"/>
          </p:cNvSpPr>
          <p:nvPr/>
        </p:nvSpPr>
        <p:spPr bwMode="auto">
          <a:xfrm>
            <a:off x="2514600" y="2743200"/>
            <a:ext cx="7924800" cy="4419600"/>
          </a:xfrm>
          <a:prstGeom prst="rect">
            <a:avLst/>
          </a:prstGeom>
          <a:noFill/>
          <a:ln w="9525">
            <a:noFill/>
            <a:miter lim="800000"/>
            <a:headEnd/>
            <a:tailEnd/>
          </a:ln>
        </p:spPr>
        <p:txBody>
          <a:bodyPr/>
          <a:lstStyle/>
          <a:p>
            <a:pPr marL="609600" indent="-609600">
              <a:spcBef>
                <a:spcPts val="600"/>
              </a:spcBef>
              <a:spcAft>
                <a:spcPts val="600"/>
              </a:spcAft>
              <a:buClr>
                <a:srgbClr val="FF6600"/>
              </a:buClr>
              <a:buSzPct val="100000"/>
              <a:defRPr/>
            </a:pPr>
            <a:r>
              <a:rPr lang="en-US" sz="2800" dirty="0">
                <a:latin typeface="Archivo" panose="020B0503020202020B04" pitchFamily="34" charset="0"/>
                <a:cs typeface="Arial" charset="0"/>
                <a:sym typeface="Univers 55" pitchFamily="2" charset="0"/>
              </a:rPr>
              <a:t>Four Part Process:</a:t>
            </a:r>
          </a:p>
          <a:p>
            <a:pPr marL="863600" indent="-342900">
              <a:spcBef>
                <a:spcPts val="600"/>
              </a:spcBef>
              <a:spcAft>
                <a:spcPts val="600"/>
              </a:spcAft>
              <a:buSzPct val="100000"/>
              <a:buFont typeface="Arial Black" pitchFamily="34" charset="0"/>
              <a:buAutoNum type="arabicPeriod"/>
              <a:defRPr/>
            </a:pPr>
            <a:r>
              <a:rPr lang="en-US" sz="2800" dirty="0">
                <a:latin typeface="Archivo" panose="020B0503020202020B04" pitchFamily="34" charset="0"/>
                <a:cs typeface="Arial" charset="0"/>
                <a:sym typeface="Univers 55" pitchFamily="2" charset="0"/>
              </a:rPr>
              <a:t>Info on Exporter and Customs Broker and/or Freight Forwarder</a:t>
            </a:r>
          </a:p>
          <a:p>
            <a:pPr marL="863600" indent="-342900">
              <a:spcBef>
                <a:spcPts val="600"/>
              </a:spcBef>
              <a:spcAft>
                <a:spcPts val="600"/>
              </a:spcAft>
              <a:buSzPct val="100000"/>
              <a:buFont typeface="Arial Black" pitchFamily="34" charset="0"/>
              <a:buAutoNum type="arabicPeriod"/>
              <a:defRPr/>
            </a:pPr>
            <a:r>
              <a:rPr lang="en-US" sz="2800" dirty="0">
                <a:latin typeface="Archivo" panose="020B0503020202020B04" pitchFamily="34" charset="0"/>
                <a:cs typeface="Arial" charset="0"/>
                <a:sym typeface="Univers 55" pitchFamily="2" charset="0"/>
              </a:rPr>
              <a:t>Describe the goods</a:t>
            </a:r>
          </a:p>
          <a:p>
            <a:pPr marL="863600" indent="-342900">
              <a:spcBef>
                <a:spcPts val="600"/>
              </a:spcBef>
              <a:spcAft>
                <a:spcPts val="600"/>
              </a:spcAft>
              <a:buSzPct val="100000"/>
              <a:buFont typeface="Arial Black" pitchFamily="34" charset="0"/>
              <a:buAutoNum type="arabicPeriod"/>
              <a:defRPr/>
            </a:pPr>
            <a:r>
              <a:rPr lang="en-US" sz="2800" dirty="0">
                <a:latin typeface="Archivo" panose="020B0503020202020B04" pitchFamily="34" charset="0"/>
                <a:cs typeface="Arial" charset="0"/>
                <a:sym typeface="Univers 55" pitchFamily="2" charset="0"/>
              </a:rPr>
              <a:t>Countries</a:t>
            </a:r>
          </a:p>
          <a:p>
            <a:pPr marL="863600" indent="-342900">
              <a:spcBef>
                <a:spcPts val="600"/>
              </a:spcBef>
              <a:spcAft>
                <a:spcPts val="600"/>
              </a:spcAft>
              <a:buSzPct val="100000"/>
              <a:buFont typeface="Arial Black" pitchFamily="34" charset="0"/>
              <a:buAutoNum type="arabicPeriod"/>
              <a:defRPr/>
            </a:pPr>
            <a:r>
              <a:rPr lang="en-US" sz="2800" dirty="0">
                <a:latin typeface="Archivo" panose="020B0503020202020B04" pitchFamily="34" charset="0"/>
                <a:cs typeface="Arial" charset="0"/>
                <a:sym typeface="Univers 55" pitchFamily="2" charset="0"/>
              </a:rPr>
              <a:t>Security Deposit</a:t>
            </a:r>
          </a:p>
          <a:p>
            <a:pPr marL="609600" indent="-609600">
              <a:spcBef>
                <a:spcPts val="600"/>
              </a:spcBef>
              <a:spcAft>
                <a:spcPts val="600"/>
              </a:spcAft>
              <a:buSzPct val="100000"/>
              <a:buFont typeface="Univers 55" pitchFamily="2" charset="0"/>
              <a:buChar char="•"/>
              <a:defRPr/>
            </a:pPr>
            <a:endParaRPr lang="en-US" sz="2800" dirty="0">
              <a:cs typeface="Arial" charset="0"/>
              <a:sym typeface="Univers 55" pitchFamily="2" charset="0"/>
            </a:endParaRPr>
          </a:p>
        </p:txBody>
      </p:sp>
      <p:grpSp>
        <p:nvGrpSpPr>
          <p:cNvPr id="5" name="Group 4">
            <a:extLst>
              <a:ext uri="{FF2B5EF4-FFF2-40B4-BE49-F238E27FC236}">
                <a16:creationId xmlns:a16="http://schemas.microsoft.com/office/drawing/2014/main" id="{ABA29222-B6E3-44D9-B0AB-D6BDBCE9ED55}"/>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F7C67619-DCEF-4EF9-A528-94CB1199719D}"/>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9F628959-845B-47F5-9FF6-F9CF1C69A042}"/>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67C65A98-CA47-417D-AC8A-29B44E833C35}"/>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2795CA18-04BC-40C0-B88D-A0BA4707204B}"/>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2104004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1"/>
          </p:nvPr>
        </p:nvSpPr>
        <p:spPr>
          <a:xfrm>
            <a:off x="2209800" y="2971800"/>
            <a:ext cx="8153400" cy="3657600"/>
          </a:xfrm>
        </p:spPr>
        <p:txBody>
          <a:bodyPr>
            <a:normAutofit/>
          </a:bodyPr>
          <a:lstStyle/>
          <a:p>
            <a:pPr marL="730250" lvl="1" indent="-273050">
              <a:lnSpc>
                <a:spcPct val="100000"/>
              </a:lnSpc>
              <a:spcAft>
                <a:spcPts val="600"/>
              </a:spcAft>
              <a:buClr>
                <a:schemeClr val="tx1"/>
              </a:buClr>
              <a:buFont typeface="Wingdings" pitchFamily="2" charset="2"/>
              <a:buChar char="§"/>
              <a:defRPr/>
            </a:pPr>
            <a:r>
              <a:rPr lang="en-US" sz="3200" dirty="0">
                <a:latin typeface="Archivo" panose="020B0503020202020B04" pitchFamily="34" charset="0"/>
              </a:rPr>
              <a:t>USCIB requires a security </a:t>
            </a:r>
            <a:r>
              <a:rPr sz="3200" dirty="0">
                <a:latin typeface="Archivo" panose="020B0503020202020B04" pitchFamily="34" charset="0"/>
              </a:rPr>
              <a:t>deposit </a:t>
            </a:r>
            <a:endParaRPr lang="en-US" sz="3200" dirty="0">
              <a:latin typeface="Archivo" panose="020B0503020202020B04" pitchFamily="34" charset="0"/>
            </a:endParaRPr>
          </a:p>
          <a:p>
            <a:pPr marL="730250" lvl="1" indent="-273050">
              <a:lnSpc>
                <a:spcPct val="100000"/>
              </a:lnSpc>
              <a:spcAft>
                <a:spcPts val="600"/>
              </a:spcAft>
              <a:buClr>
                <a:schemeClr val="tx1"/>
              </a:buClr>
              <a:buFont typeface="Wingdings" pitchFamily="2" charset="2"/>
              <a:buChar char="§"/>
              <a:defRPr/>
            </a:pPr>
            <a:r>
              <a:rPr lang="en-US" sz="3200" dirty="0">
                <a:latin typeface="Archivo" panose="020B0503020202020B04" pitchFamily="34" charset="0"/>
              </a:rPr>
              <a:t>Typically 40% of the value of the goods</a:t>
            </a:r>
          </a:p>
          <a:p>
            <a:pPr marL="1130300" lvl="2" indent="-273050">
              <a:lnSpc>
                <a:spcPct val="100000"/>
              </a:lnSpc>
              <a:spcAft>
                <a:spcPts val="600"/>
              </a:spcAft>
              <a:buClr>
                <a:schemeClr val="tx1"/>
              </a:buClr>
              <a:buFont typeface="Wingdings" pitchFamily="2" charset="2"/>
              <a:buChar char="§"/>
              <a:defRPr/>
            </a:pPr>
            <a:r>
              <a:rPr lang="en-US" dirty="0">
                <a:solidFill>
                  <a:schemeClr val="tx1"/>
                </a:solidFill>
                <a:latin typeface="Archivo" panose="020B0503020202020B04" pitchFamily="34" charset="0"/>
              </a:rPr>
              <a:t>Except: India 55% and road vehicles 100%</a:t>
            </a:r>
          </a:p>
          <a:p>
            <a:pPr marL="730250" lvl="1" indent="-273050">
              <a:lnSpc>
                <a:spcPct val="100000"/>
              </a:lnSpc>
              <a:spcAft>
                <a:spcPts val="600"/>
              </a:spcAft>
              <a:buClr>
                <a:schemeClr val="tx1"/>
              </a:buClr>
              <a:buFont typeface="Wingdings" pitchFamily="2" charset="2"/>
              <a:buChar char="§"/>
              <a:defRPr/>
            </a:pPr>
            <a:r>
              <a:rPr lang="en-US" sz="3200" dirty="0">
                <a:latin typeface="Archivo" panose="020B0503020202020B04" pitchFamily="34" charset="0"/>
              </a:rPr>
              <a:t>Two options available:</a:t>
            </a:r>
          </a:p>
          <a:p>
            <a:pPr marL="1130300" lvl="2" indent="-273050">
              <a:lnSpc>
                <a:spcPct val="100000"/>
              </a:lnSpc>
              <a:spcAft>
                <a:spcPts val="600"/>
              </a:spcAft>
              <a:buClr>
                <a:schemeClr val="tx1"/>
              </a:buClr>
              <a:buFont typeface="Wingdings" pitchFamily="2" charset="2"/>
              <a:buChar char="§"/>
              <a:defRPr/>
            </a:pPr>
            <a:r>
              <a:rPr lang="en-US" sz="2800" dirty="0">
                <a:latin typeface="Archivo" panose="020B0503020202020B04" pitchFamily="34" charset="0"/>
              </a:rPr>
              <a:t>Cash deposit</a:t>
            </a:r>
          </a:p>
          <a:p>
            <a:pPr marL="1130300" lvl="2" indent="-273050">
              <a:lnSpc>
                <a:spcPct val="100000"/>
              </a:lnSpc>
              <a:spcAft>
                <a:spcPts val="600"/>
              </a:spcAft>
              <a:buClr>
                <a:schemeClr val="tx1"/>
              </a:buClr>
              <a:buFont typeface="Wingdings" pitchFamily="2" charset="2"/>
              <a:buChar char="§"/>
              <a:defRPr/>
            </a:pPr>
            <a:r>
              <a:rPr lang="en-US" sz="2800" dirty="0">
                <a:latin typeface="Archivo" panose="020B0503020202020B04" pitchFamily="34" charset="0"/>
              </a:rPr>
              <a:t>ATA Carnet </a:t>
            </a:r>
            <a:r>
              <a:rPr sz="2800" dirty="0">
                <a:latin typeface="Archivo" panose="020B0503020202020B04" pitchFamily="34" charset="0"/>
              </a:rPr>
              <a:t>Surety bond</a:t>
            </a:r>
            <a:endParaRPr lang="en-US" sz="2800" dirty="0">
              <a:latin typeface="Archivo" panose="020B0503020202020B04" pitchFamily="34" charset="0"/>
            </a:endParaRPr>
          </a:p>
          <a:p>
            <a:pPr lvl="1" eaLnBrk="1" hangingPunct="1">
              <a:lnSpc>
                <a:spcPct val="90000"/>
              </a:lnSpc>
              <a:buClr>
                <a:schemeClr val="tx1"/>
              </a:buClr>
              <a:buFont typeface="Univers 55" pitchFamily="2" charset="0"/>
              <a:buNone/>
              <a:defRPr/>
            </a:pPr>
            <a:endParaRPr dirty="0">
              <a:latin typeface="+mn-lt"/>
            </a:endParaRPr>
          </a:p>
        </p:txBody>
      </p:sp>
      <p:sp>
        <p:nvSpPr>
          <p:cNvPr id="6" name="Rectangle 2"/>
          <p:cNvSpPr txBox="1">
            <a:spLocks noChangeArrowheads="1"/>
          </p:cNvSpPr>
          <p:nvPr/>
        </p:nvSpPr>
        <p:spPr>
          <a:xfrm>
            <a:off x="224672" y="1647887"/>
            <a:ext cx="8915400" cy="1143000"/>
          </a:xfrm>
          <a:prstGeom prst="rect">
            <a:avLst/>
          </a:prstGeom>
        </p:spPr>
        <p:txBody>
          <a:bodyPr vert="horz" lIns="91440" tIns="45720" rIns="91440" bIns="45720" rtlCol="0" anchor="ctr">
            <a:normAutofit/>
          </a:bodyPr>
          <a:lstStyle/>
          <a:p>
            <a:pPr>
              <a:spcBef>
                <a:spcPct val="0"/>
              </a:spcBef>
              <a:defRPr/>
            </a:pPr>
            <a:r>
              <a:rPr lang="en-US" sz="4400" b="1" dirty="0">
                <a:solidFill>
                  <a:srgbClr val="002060"/>
                </a:solidFill>
                <a:latin typeface="+mj-lt"/>
              </a:rPr>
              <a:t>What is the Security Deposit?</a:t>
            </a:r>
          </a:p>
        </p:txBody>
      </p:sp>
      <p:grpSp>
        <p:nvGrpSpPr>
          <p:cNvPr id="5" name="Group 4">
            <a:extLst>
              <a:ext uri="{FF2B5EF4-FFF2-40B4-BE49-F238E27FC236}">
                <a16:creationId xmlns:a16="http://schemas.microsoft.com/office/drawing/2014/main" id="{343EC72E-3C26-40D4-BC1B-A3D95CD7E22F}"/>
              </a:ext>
            </a:extLst>
          </p:cNvPr>
          <p:cNvGrpSpPr/>
          <p:nvPr/>
        </p:nvGrpSpPr>
        <p:grpSpPr>
          <a:xfrm>
            <a:off x="0" y="-13782"/>
            <a:ext cx="12192000" cy="1424197"/>
            <a:chOff x="0" y="-13782"/>
            <a:chExt cx="12192000" cy="1424197"/>
          </a:xfrm>
        </p:grpSpPr>
        <p:pic>
          <p:nvPicPr>
            <p:cNvPr id="9" name="Picture 8">
              <a:extLst>
                <a:ext uri="{FF2B5EF4-FFF2-40B4-BE49-F238E27FC236}">
                  <a16:creationId xmlns:a16="http://schemas.microsoft.com/office/drawing/2014/main" id="{E97C357C-E98D-4D65-A169-B3417760773A}"/>
                </a:ext>
              </a:extLst>
            </p:cNvPr>
            <p:cNvPicPr>
              <a:picLocks noChangeAspect="1"/>
            </p:cNvPicPr>
            <p:nvPr/>
          </p:nvPicPr>
          <p:blipFill>
            <a:blip r:embed="rId2"/>
            <a:stretch>
              <a:fillRect/>
            </a:stretch>
          </p:blipFill>
          <p:spPr>
            <a:xfrm>
              <a:off x="0" y="-13782"/>
              <a:ext cx="12192000" cy="1424197"/>
            </a:xfrm>
            <a:prstGeom prst="rect">
              <a:avLst/>
            </a:prstGeom>
          </p:spPr>
        </p:pic>
        <p:pic>
          <p:nvPicPr>
            <p:cNvPr id="10" name="Picture 9">
              <a:extLst>
                <a:ext uri="{FF2B5EF4-FFF2-40B4-BE49-F238E27FC236}">
                  <a16:creationId xmlns:a16="http://schemas.microsoft.com/office/drawing/2014/main" id="{C1EA3CA2-F53A-476C-9367-E292EC4DD302}"/>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1" name="Picture 10" descr="A blue and white logo&#10;&#10;Description automatically generated with low confidence">
              <a:extLst>
                <a:ext uri="{FF2B5EF4-FFF2-40B4-BE49-F238E27FC236}">
                  <a16:creationId xmlns:a16="http://schemas.microsoft.com/office/drawing/2014/main" id="{DF37BDD4-D1C8-4E5D-9D63-29B3A01ABCA1}"/>
                </a:ext>
              </a:extLst>
            </p:cNvPr>
            <p:cNvPicPr>
              <a:picLocks noChangeAspect="1"/>
            </p:cNvPicPr>
            <p:nvPr/>
          </p:nvPicPr>
          <p:blipFill>
            <a:blip r:embed="rId5"/>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2" name="TextBox 11">
              <a:extLst>
                <a:ext uri="{FF2B5EF4-FFF2-40B4-BE49-F238E27FC236}">
                  <a16:creationId xmlns:a16="http://schemas.microsoft.com/office/drawing/2014/main" id="{6B3E0141-0312-4584-B0E1-BEC4004A3426}"/>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2577102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73057" y="1615440"/>
            <a:ext cx="8183880" cy="1051560"/>
          </a:xfrm>
        </p:spPr>
        <p:txBody>
          <a:bodyPr>
            <a:normAutofit/>
          </a:bodyPr>
          <a:lstStyle/>
          <a:p>
            <a:pPr algn="l"/>
            <a:r>
              <a:rPr lang="en-US" b="1" dirty="0">
                <a:solidFill>
                  <a:srgbClr val="002060"/>
                </a:solidFill>
                <a:latin typeface="+mj-lt"/>
                <a:ea typeface="+mn-ea"/>
                <a:cs typeface="+mn-cs"/>
              </a:rPr>
              <a:t>ATA Carnet Bond Calculation</a:t>
            </a:r>
          </a:p>
        </p:txBody>
      </p:sp>
      <p:sp>
        <p:nvSpPr>
          <p:cNvPr id="25602" name="Rectangle 3"/>
          <p:cNvSpPr>
            <a:spLocks noGrp="1" noChangeArrowheads="1"/>
          </p:cNvSpPr>
          <p:nvPr>
            <p:ph type="body" idx="1"/>
          </p:nvPr>
        </p:nvSpPr>
        <p:spPr>
          <a:xfrm>
            <a:off x="1600200" y="2411732"/>
            <a:ext cx="8686800" cy="2590800"/>
          </a:xfrm>
        </p:spPr>
        <p:txBody>
          <a:bodyPr>
            <a:noAutofit/>
          </a:bodyPr>
          <a:lstStyle/>
          <a:p>
            <a:pPr marL="0" indent="0">
              <a:lnSpc>
                <a:spcPct val="170000"/>
              </a:lnSpc>
              <a:buClrTx/>
              <a:buSzPct val="100000"/>
              <a:buNone/>
            </a:pPr>
            <a:r>
              <a:rPr lang="en-US" sz="1800" dirty="0">
                <a:latin typeface="Archivo Light" pitchFamily="2" charset="0"/>
                <a:cs typeface="Archivo Light" pitchFamily="2" charset="0"/>
              </a:rPr>
              <a:t>Required security is usually 40% of the general list value </a:t>
            </a:r>
          </a:p>
          <a:p>
            <a:pPr lvl="1">
              <a:lnSpc>
                <a:spcPct val="170000"/>
              </a:lnSpc>
              <a:buFont typeface="Wingdings" pitchFamily="2" charset="2"/>
              <a:buChar char="§"/>
            </a:pPr>
            <a:r>
              <a:rPr lang="en-US" sz="1800" dirty="0">
                <a:latin typeface="Archivo Light" pitchFamily="2" charset="0"/>
                <a:cs typeface="Archivo Light" pitchFamily="2" charset="0"/>
              </a:rPr>
              <a:t>India = 55% of the GL Value</a:t>
            </a:r>
          </a:p>
          <a:p>
            <a:pPr lvl="1">
              <a:lnSpc>
                <a:spcPct val="170000"/>
              </a:lnSpc>
              <a:buClrTx/>
              <a:buFont typeface="Wingdings" pitchFamily="2" charset="2"/>
              <a:buChar char="§"/>
            </a:pPr>
            <a:r>
              <a:rPr lang="en-US" sz="1800" dirty="0">
                <a:latin typeface="Archivo Light" pitchFamily="2" charset="0"/>
                <a:cs typeface="Archivo Light" pitchFamily="2" charset="0"/>
              </a:rPr>
              <a:t>Auto’s (Corporations) = 100% of the GL Value</a:t>
            </a:r>
          </a:p>
          <a:p>
            <a:pPr lvl="1">
              <a:lnSpc>
                <a:spcPct val="170000"/>
              </a:lnSpc>
              <a:buClrTx/>
              <a:buFont typeface="Wingdings" pitchFamily="2" charset="2"/>
              <a:buChar char="§"/>
            </a:pPr>
            <a:r>
              <a:rPr lang="en-US" sz="1800" dirty="0">
                <a:latin typeface="Archivo Light" pitchFamily="2" charset="0"/>
                <a:cs typeface="Archivo Light" pitchFamily="2" charset="0"/>
              </a:rPr>
              <a:t>Auto’s (Individuals) = 150% of the GL Value</a:t>
            </a:r>
          </a:p>
          <a:p>
            <a:pPr>
              <a:buClrTx/>
              <a:buSzPct val="100000"/>
              <a:buFont typeface="Wingdings" pitchFamily="2" charset="2"/>
              <a:buChar char="§"/>
            </a:pPr>
            <a:endParaRPr lang="en-US" dirty="0">
              <a:latin typeface="Arial" pitchFamily="34" charset="0"/>
              <a:cs typeface="Arial" pitchFamily="34" charset="0"/>
            </a:endParaRPr>
          </a:p>
        </p:txBody>
      </p:sp>
      <p:grpSp>
        <p:nvGrpSpPr>
          <p:cNvPr id="6" name="Group 5">
            <a:extLst>
              <a:ext uri="{FF2B5EF4-FFF2-40B4-BE49-F238E27FC236}">
                <a16:creationId xmlns:a16="http://schemas.microsoft.com/office/drawing/2014/main" id="{5098C0FC-43F7-4E72-9F08-FA34962EE92C}"/>
              </a:ext>
            </a:extLst>
          </p:cNvPr>
          <p:cNvGrpSpPr/>
          <p:nvPr/>
        </p:nvGrpSpPr>
        <p:grpSpPr>
          <a:xfrm>
            <a:off x="0" y="-68866"/>
            <a:ext cx="12192000" cy="1424197"/>
            <a:chOff x="0" y="-13782"/>
            <a:chExt cx="12192000" cy="1424197"/>
          </a:xfrm>
        </p:grpSpPr>
        <p:pic>
          <p:nvPicPr>
            <p:cNvPr id="8" name="Picture 7">
              <a:extLst>
                <a:ext uri="{FF2B5EF4-FFF2-40B4-BE49-F238E27FC236}">
                  <a16:creationId xmlns:a16="http://schemas.microsoft.com/office/drawing/2014/main" id="{E8A4CB80-75A6-4D97-8303-8FCD41A0C358}"/>
                </a:ext>
              </a:extLst>
            </p:cNvPr>
            <p:cNvPicPr>
              <a:picLocks noChangeAspect="1"/>
            </p:cNvPicPr>
            <p:nvPr/>
          </p:nvPicPr>
          <p:blipFill>
            <a:blip r:embed="rId2"/>
            <a:stretch>
              <a:fillRect/>
            </a:stretch>
          </p:blipFill>
          <p:spPr>
            <a:xfrm>
              <a:off x="0" y="-13782"/>
              <a:ext cx="12192000" cy="1424197"/>
            </a:xfrm>
            <a:prstGeom prst="rect">
              <a:avLst/>
            </a:prstGeom>
          </p:spPr>
        </p:pic>
        <p:pic>
          <p:nvPicPr>
            <p:cNvPr id="9" name="Picture 8">
              <a:extLst>
                <a:ext uri="{FF2B5EF4-FFF2-40B4-BE49-F238E27FC236}">
                  <a16:creationId xmlns:a16="http://schemas.microsoft.com/office/drawing/2014/main" id="{46AEC4FE-CD80-4C1E-9D48-6E4EFFC587C8}"/>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0" name="Picture 9" descr="A blue and white logo&#10;&#10;Description automatically generated with low confidence">
              <a:extLst>
                <a:ext uri="{FF2B5EF4-FFF2-40B4-BE49-F238E27FC236}">
                  <a16:creationId xmlns:a16="http://schemas.microsoft.com/office/drawing/2014/main" id="{A804CF39-BA39-46C9-9822-C2B0A2E97D27}"/>
                </a:ext>
              </a:extLst>
            </p:cNvPr>
            <p:cNvPicPr>
              <a:picLocks noChangeAspect="1"/>
            </p:cNvPicPr>
            <p:nvPr/>
          </p:nvPicPr>
          <p:blipFill>
            <a:blip r:embed="rId5"/>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1" name="TextBox 10">
              <a:extLst>
                <a:ext uri="{FF2B5EF4-FFF2-40B4-BE49-F238E27FC236}">
                  <a16:creationId xmlns:a16="http://schemas.microsoft.com/office/drawing/2014/main" id="{7BA20581-64F1-4376-89CE-569EDF40D870}"/>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pic>
        <p:nvPicPr>
          <p:cNvPr id="19458" name="Picture 2" descr="See the source image">
            <a:extLst>
              <a:ext uri="{FF2B5EF4-FFF2-40B4-BE49-F238E27FC236}">
                <a16:creationId xmlns:a16="http://schemas.microsoft.com/office/drawing/2014/main" id="{06D4847E-5595-4E3B-B58F-B68953F3E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9239" y="2549518"/>
            <a:ext cx="3119447" cy="301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01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5" name="Picture 4" descr="A picture containing letter&#10;&#10;Description automatically generated">
            <a:extLst>
              <a:ext uri="{FF2B5EF4-FFF2-40B4-BE49-F238E27FC236}">
                <a16:creationId xmlns:a16="http://schemas.microsoft.com/office/drawing/2014/main" id="{BE3ADD5C-A6E6-4CBE-BD8C-157F66152D9B}"/>
              </a:ext>
            </a:extLst>
          </p:cNvPr>
          <p:cNvPicPr>
            <a:picLocks noChangeAspect="1"/>
          </p:cNvPicPr>
          <p:nvPr/>
        </p:nvPicPr>
        <p:blipFill>
          <a:blip r:embed="rId4">
            <a:alphaModFix amt="67000"/>
          </a:blip>
          <a:stretch>
            <a:fillRect/>
          </a:stretch>
        </p:blipFill>
        <p:spPr>
          <a:xfrm>
            <a:off x="0" y="-68982"/>
            <a:ext cx="12294824" cy="8183742"/>
          </a:xfrm>
          <a:prstGeom prst="rect">
            <a:avLst/>
          </a:prstGeom>
        </p:spPr>
      </p:pic>
      <p:sp>
        <p:nvSpPr>
          <p:cNvPr id="37" name="TextBox 36">
            <a:extLst>
              <a:ext uri="{FF2B5EF4-FFF2-40B4-BE49-F238E27FC236}">
                <a16:creationId xmlns:a16="http://schemas.microsoft.com/office/drawing/2014/main" id="{C115254D-9CAE-43AD-A0BB-8F40D7C1BB41}"/>
              </a:ext>
            </a:extLst>
          </p:cNvPr>
          <p:cNvSpPr txBox="1"/>
          <p:nvPr/>
        </p:nvSpPr>
        <p:spPr>
          <a:xfrm>
            <a:off x="1146672" y="0"/>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rgbClr val="002060"/>
                </a:solidFill>
                <a:latin typeface="+mj-lt"/>
              </a:rPr>
              <a:t>ATA</a:t>
            </a:r>
            <a:r>
              <a:rPr lang="en-US" sz="4000" kern="1200" spc="-150" dirty="0">
                <a:solidFill>
                  <a:schemeClr val="bg2">
                    <a:lumMod val="25000"/>
                  </a:schemeClr>
                </a:solidFill>
                <a:latin typeface="Archivo" pitchFamily="2" charset="0"/>
                <a:ea typeface="+mj-ea"/>
                <a:cs typeface="Archivo" pitchFamily="2" charset="0"/>
              </a:rPr>
              <a:t> </a:t>
            </a:r>
            <a:r>
              <a:rPr lang="en-US" sz="4400" b="1" dirty="0">
                <a:solidFill>
                  <a:srgbClr val="002060"/>
                </a:solidFill>
                <a:latin typeface="+mj-lt"/>
              </a:rPr>
              <a:t>Carnet</a:t>
            </a:r>
            <a:r>
              <a:rPr lang="en-US" sz="4000" kern="1200" spc="-150" dirty="0">
                <a:solidFill>
                  <a:schemeClr val="bg2">
                    <a:lumMod val="25000"/>
                  </a:schemeClr>
                </a:solidFill>
                <a:latin typeface="Archivo" pitchFamily="2" charset="0"/>
                <a:ea typeface="+mj-ea"/>
                <a:cs typeface="Archivo" pitchFamily="2" charset="0"/>
              </a:rPr>
              <a:t> </a:t>
            </a:r>
          </a:p>
        </p:txBody>
      </p:sp>
      <p:sp>
        <p:nvSpPr>
          <p:cNvPr id="8" name="TextBox 7">
            <a:extLst>
              <a:ext uri="{FF2B5EF4-FFF2-40B4-BE49-F238E27FC236}">
                <a16:creationId xmlns:a16="http://schemas.microsoft.com/office/drawing/2014/main" id="{D66B28B9-5AB5-42B5-A474-1166DD7A9579}"/>
              </a:ext>
            </a:extLst>
          </p:cNvPr>
          <p:cNvSpPr txBox="1"/>
          <p:nvPr/>
        </p:nvSpPr>
        <p:spPr>
          <a:xfrm>
            <a:off x="2116156" y="1711801"/>
            <a:ext cx="9264268" cy="4434676"/>
          </a:xfrm>
          <a:prstGeom prst="rect">
            <a:avLst/>
          </a:prstGeom>
          <a:solidFill>
            <a:srgbClr val="002060">
              <a:alpha val="61000"/>
            </a:srgbClr>
          </a:solidFill>
        </p:spPr>
        <p:txBody>
          <a:bodyPr wrap="square">
            <a:spAutoFit/>
          </a:bodyPr>
          <a:lstStyle/>
          <a:p>
            <a:pPr marL="914400" lvl="1" indent="-457200">
              <a:lnSpc>
                <a:spcPct val="150000"/>
              </a:lnSpc>
              <a:buClr>
                <a:schemeClr val="bg1"/>
              </a:buClr>
              <a:buFont typeface="Arial" panose="020B0604020202020204" pitchFamily="34" charset="0"/>
              <a:buChar char="•"/>
            </a:pPr>
            <a:r>
              <a:rPr lang="en-US" sz="3200" dirty="0">
                <a:solidFill>
                  <a:schemeClr val="bg1"/>
                </a:solidFill>
                <a:latin typeface="+mj-lt"/>
              </a:rPr>
              <a:t>The Passport for Goods</a:t>
            </a:r>
          </a:p>
          <a:p>
            <a:pPr marL="914400" lvl="1" indent="-457200">
              <a:lnSpc>
                <a:spcPct val="150000"/>
              </a:lnSpc>
              <a:buClr>
                <a:schemeClr val="bg1"/>
              </a:buClr>
              <a:buFont typeface="Arial" panose="020B0604020202020204" pitchFamily="34" charset="0"/>
              <a:buChar char="•"/>
            </a:pPr>
            <a:r>
              <a:rPr lang="en-US" sz="3200" dirty="0">
                <a:solidFill>
                  <a:schemeClr val="bg1"/>
                </a:solidFill>
                <a:latin typeface="+mj-lt"/>
              </a:rPr>
              <a:t>International development tool</a:t>
            </a:r>
          </a:p>
          <a:p>
            <a:pPr marL="914400" lvl="1" indent="-457200">
              <a:lnSpc>
                <a:spcPct val="150000"/>
              </a:lnSpc>
              <a:buClr>
                <a:schemeClr val="bg1"/>
              </a:buClr>
              <a:buFont typeface="Arial" panose="020B0604020202020204" pitchFamily="34" charset="0"/>
              <a:buChar char="•"/>
            </a:pPr>
            <a:r>
              <a:rPr lang="en-US" sz="3200" dirty="0">
                <a:solidFill>
                  <a:schemeClr val="bg1"/>
                </a:solidFill>
                <a:latin typeface="+mj-lt"/>
              </a:rPr>
              <a:t>International customs document</a:t>
            </a:r>
          </a:p>
          <a:p>
            <a:pPr marL="914400" lvl="1" indent="-457200">
              <a:lnSpc>
                <a:spcPct val="150000"/>
              </a:lnSpc>
              <a:buClr>
                <a:schemeClr val="bg1"/>
              </a:buClr>
              <a:buFont typeface="Arial" panose="020B0604020202020204" pitchFamily="34" charset="0"/>
              <a:buChar char="•"/>
            </a:pPr>
            <a:r>
              <a:rPr lang="en-US" sz="3200" dirty="0">
                <a:solidFill>
                  <a:schemeClr val="bg1"/>
                </a:solidFill>
                <a:latin typeface="+mj-lt"/>
              </a:rPr>
              <a:t>Allows </a:t>
            </a:r>
            <a:r>
              <a:rPr lang="en-US" sz="3200" b="1" dirty="0">
                <a:solidFill>
                  <a:schemeClr val="bg1"/>
                </a:solidFill>
                <a:latin typeface="+mj-lt"/>
              </a:rPr>
              <a:t>temporary</a:t>
            </a:r>
            <a:r>
              <a:rPr lang="en-US" sz="3200" dirty="0">
                <a:solidFill>
                  <a:schemeClr val="bg1"/>
                </a:solidFill>
                <a:latin typeface="+mj-lt"/>
              </a:rPr>
              <a:t> entry of items, duty-free and tax-free, whether shipped or hand-carried </a:t>
            </a:r>
          </a:p>
          <a:p>
            <a:pPr marL="914400" lvl="1" indent="-457200">
              <a:lnSpc>
                <a:spcPct val="150000"/>
              </a:lnSpc>
              <a:buClr>
                <a:schemeClr val="bg1"/>
              </a:buClr>
              <a:buFont typeface="Arial" panose="020B0604020202020204" pitchFamily="34" charset="0"/>
              <a:buChar char="•"/>
            </a:pPr>
            <a:r>
              <a:rPr lang="en-US" sz="3200" dirty="0">
                <a:solidFill>
                  <a:schemeClr val="bg1"/>
                </a:solidFill>
                <a:latin typeface="+mj-lt"/>
              </a:rPr>
              <a:t>Established by international ATA convention</a:t>
            </a:r>
          </a:p>
        </p:txBody>
      </p:sp>
    </p:spTree>
    <p:custDataLst>
      <p:tags r:id="rId1"/>
    </p:custDataLst>
    <p:extLst>
      <p:ext uri="{BB962C8B-B14F-4D97-AF65-F5344CB8AC3E}">
        <p14:creationId xmlns:p14="http://schemas.microsoft.com/office/powerpoint/2010/main" val="1456909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67326" y="1658935"/>
            <a:ext cx="9067800" cy="1143000"/>
          </a:xfrm>
          <a:prstGeom prst="rect">
            <a:avLst/>
          </a:prstGeom>
        </p:spPr>
        <p:txBody>
          <a:bodyPr vert="horz" lIns="91440" tIns="45720" rIns="91440" bIns="45720" rtlCol="0" anchor="ctr">
            <a:noAutofit/>
          </a:bodyPr>
          <a:lstStyle/>
          <a:p>
            <a:pPr>
              <a:spcBef>
                <a:spcPct val="0"/>
              </a:spcBef>
              <a:defRPr/>
            </a:pPr>
            <a:r>
              <a:rPr lang="en-US" sz="4400" b="1" dirty="0">
                <a:solidFill>
                  <a:srgbClr val="002060"/>
                </a:solidFill>
                <a:latin typeface="+mj-lt"/>
              </a:rPr>
              <a:t>How much does the ATA Carnet cost?</a:t>
            </a:r>
          </a:p>
        </p:txBody>
      </p:sp>
      <p:sp>
        <p:nvSpPr>
          <p:cNvPr id="12" name="TextBox 11"/>
          <p:cNvSpPr txBox="1"/>
          <p:nvPr/>
        </p:nvSpPr>
        <p:spPr>
          <a:xfrm>
            <a:off x="577351" y="2849454"/>
            <a:ext cx="9871114" cy="867930"/>
          </a:xfrm>
          <a:prstGeom prst="rect">
            <a:avLst/>
          </a:prstGeom>
          <a:noFill/>
        </p:spPr>
        <p:txBody>
          <a:bodyPr wrap="square">
            <a:spAutoFit/>
          </a:bodyPr>
          <a:lstStyle/>
          <a:p>
            <a:pPr>
              <a:lnSpc>
                <a:spcPct val="90000"/>
              </a:lnSpc>
              <a:spcBef>
                <a:spcPct val="50000"/>
              </a:spcBef>
              <a:defRPr/>
            </a:pPr>
            <a:r>
              <a:rPr lang="en-US" sz="2800" b="1" dirty="0">
                <a:latin typeface="Archivo" panose="020B0503020202020B04" pitchFamily="34" charset="0"/>
              </a:rPr>
              <a:t>Basic Fee: </a:t>
            </a:r>
            <a:r>
              <a:rPr lang="en-US" sz="2800" dirty="0">
                <a:latin typeface="Archivo" panose="020B0503020202020B04" pitchFamily="34" charset="0"/>
              </a:rPr>
              <a:t>$255-$545 based on the value of the General List. Sample: $50,000 in value and posting an ATA Carnet Surety Bond.</a:t>
            </a:r>
            <a:endParaRPr lang="en-US" dirty="0">
              <a:latin typeface="Archivo" panose="020B0503020202020B04" pitchFamily="34" charset="0"/>
            </a:endParaRPr>
          </a:p>
        </p:txBody>
      </p:sp>
      <p:sp>
        <p:nvSpPr>
          <p:cNvPr id="13" name="Rectangle 3"/>
          <p:cNvSpPr txBox="1">
            <a:spLocks noChangeArrowheads="1"/>
          </p:cNvSpPr>
          <p:nvPr/>
        </p:nvSpPr>
        <p:spPr bwMode="auto">
          <a:xfrm>
            <a:off x="2300926" y="4028994"/>
            <a:ext cx="6934200" cy="1447800"/>
          </a:xfrm>
          <a:prstGeom prst="rect">
            <a:avLst/>
          </a:prstGeom>
          <a:noFill/>
          <a:ln w="9525">
            <a:noFill/>
            <a:miter lim="800000"/>
            <a:headEnd/>
            <a:tailEnd/>
          </a:ln>
        </p:spPr>
        <p:txBody>
          <a:bodyPr/>
          <a:lstStyle/>
          <a:p>
            <a:pPr marL="742950" lvl="1" indent="-285750">
              <a:lnSpc>
                <a:spcPct val="90000"/>
              </a:lnSpc>
              <a:spcBef>
                <a:spcPct val="20000"/>
              </a:spcBef>
              <a:buClr>
                <a:schemeClr val="tx1"/>
              </a:buClr>
              <a:buSzPct val="100000"/>
              <a:buFont typeface="Wingdings" pitchFamily="2" charset="2"/>
              <a:buChar char="§"/>
              <a:defRPr/>
            </a:pPr>
            <a:r>
              <a:rPr lang="en-US" sz="2800" kern="0" dirty="0">
                <a:latin typeface="Archivo" panose="020B0503020202020B04" pitchFamily="34" charset="0"/>
              </a:rPr>
              <a:t>Processing: $365</a:t>
            </a:r>
          </a:p>
          <a:p>
            <a:pPr marL="742950" lvl="1" indent="-285750">
              <a:lnSpc>
                <a:spcPct val="90000"/>
              </a:lnSpc>
              <a:spcBef>
                <a:spcPct val="20000"/>
              </a:spcBef>
              <a:buClr>
                <a:schemeClr val="tx1"/>
              </a:buClr>
              <a:buSzPct val="100000"/>
              <a:buFont typeface="Wingdings" pitchFamily="2" charset="2"/>
              <a:buChar char="§"/>
              <a:defRPr/>
            </a:pPr>
            <a:r>
              <a:rPr lang="en-US" sz="2800" kern="0" dirty="0">
                <a:latin typeface="Archivo" panose="020B0503020202020B04" pitchFamily="34" charset="0"/>
              </a:rPr>
              <a:t>Bond </a:t>
            </a:r>
            <a:r>
              <a:rPr lang="en-US" sz="2800" kern="0" dirty="0" err="1">
                <a:latin typeface="Archivo" panose="020B0503020202020B04" pitchFamily="34" charset="0"/>
              </a:rPr>
              <a:t>Prem</a:t>
            </a:r>
            <a:r>
              <a:rPr lang="en-US" sz="2800" kern="0" dirty="0">
                <a:latin typeface="Archivo" panose="020B0503020202020B04" pitchFamily="34" charset="0"/>
              </a:rPr>
              <a:t>: $200</a:t>
            </a:r>
          </a:p>
          <a:p>
            <a:pPr marL="742950" lvl="1" indent="-285750">
              <a:lnSpc>
                <a:spcPct val="90000"/>
              </a:lnSpc>
              <a:spcBef>
                <a:spcPct val="20000"/>
              </a:spcBef>
              <a:buClr>
                <a:schemeClr val="tx1"/>
              </a:buClr>
              <a:buSzPct val="100000"/>
              <a:buFont typeface="Wingdings" pitchFamily="2" charset="2"/>
              <a:buChar char="§"/>
              <a:defRPr/>
            </a:pPr>
            <a:r>
              <a:rPr lang="en-US" sz="2800" b="1" kern="0" dirty="0">
                <a:latin typeface="Archivo" panose="020B0503020202020B04" pitchFamily="34" charset="0"/>
              </a:rPr>
              <a:t>Total Cost: $565</a:t>
            </a:r>
            <a:endParaRPr lang="en-US" b="1" kern="0" dirty="0">
              <a:latin typeface="Archivo" panose="020B0503020202020B04" pitchFamily="34" charset="0"/>
            </a:endParaRPr>
          </a:p>
        </p:txBody>
      </p:sp>
      <p:grpSp>
        <p:nvGrpSpPr>
          <p:cNvPr id="7" name="Group 6">
            <a:extLst>
              <a:ext uri="{FF2B5EF4-FFF2-40B4-BE49-F238E27FC236}">
                <a16:creationId xmlns:a16="http://schemas.microsoft.com/office/drawing/2014/main" id="{B667711B-32E5-4CCE-B5D0-29CB3FC7BA21}"/>
              </a:ext>
            </a:extLst>
          </p:cNvPr>
          <p:cNvGrpSpPr/>
          <p:nvPr/>
        </p:nvGrpSpPr>
        <p:grpSpPr>
          <a:xfrm>
            <a:off x="0" y="-68866"/>
            <a:ext cx="12192000" cy="1424197"/>
            <a:chOff x="0" y="-13782"/>
            <a:chExt cx="12192000" cy="1424197"/>
          </a:xfrm>
        </p:grpSpPr>
        <p:pic>
          <p:nvPicPr>
            <p:cNvPr id="9" name="Picture 8">
              <a:extLst>
                <a:ext uri="{FF2B5EF4-FFF2-40B4-BE49-F238E27FC236}">
                  <a16:creationId xmlns:a16="http://schemas.microsoft.com/office/drawing/2014/main" id="{70EE716D-3CC9-41BD-B960-B10E02B06061}"/>
                </a:ext>
              </a:extLst>
            </p:cNvPr>
            <p:cNvPicPr>
              <a:picLocks noChangeAspect="1"/>
            </p:cNvPicPr>
            <p:nvPr/>
          </p:nvPicPr>
          <p:blipFill>
            <a:blip r:embed="rId2"/>
            <a:stretch>
              <a:fillRect/>
            </a:stretch>
          </p:blipFill>
          <p:spPr>
            <a:xfrm>
              <a:off x="0" y="-13782"/>
              <a:ext cx="12192000" cy="1424197"/>
            </a:xfrm>
            <a:prstGeom prst="rect">
              <a:avLst/>
            </a:prstGeom>
          </p:spPr>
        </p:pic>
        <p:pic>
          <p:nvPicPr>
            <p:cNvPr id="10" name="Picture 9">
              <a:extLst>
                <a:ext uri="{FF2B5EF4-FFF2-40B4-BE49-F238E27FC236}">
                  <a16:creationId xmlns:a16="http://schemas.microsoft.com/office/drawing/2014/main" id="{0BC770D0-8436-465E-8C51-8E945536B26A}"/>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1" name="Picture 10" descr="A blue and white logo&#10;&#10;Description automatically generated with low confidence">
              <a:extLst>
                <a:ext uri="{FF2B5EF4-FFF2-40B4-BE49-F238E27FC236}">
                  <a16:creationId xmlns:a16="http://schemas.microsoft.com/office/drawing/2014/main" id="{CD27C3EA-580E-4C09-BC7A-9E1B18F2FF78}"/>
                </a:ext>
              </a:extLst>
            </p:cNvPr>
            <p:cNvPicPr>
              <a:picLocks noChangeAspect="1"/>
            </p:cNvPicPr>
            <p:nvPr/>
          </p:nvPicPr>
          <p:blipFill>
            <a:blip r:embed="rId5"/>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4" name="TextBox 13">
              <a:extLst>
                <a:ext uri="{FF2B5EF4-FFF2-40B4-BE49-F238E27FC236}">
                  <a16:creationId xmlns:a16="http://schemas.microsoft.com/office/drawing/2014/main" id="{135CB099-D698-486A-9112-E0BBF415E1E4}"/>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361981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609" y="1903334"/>
            <a:ext cx="11634104" cy="1143000"/>
          </a:xfrm>
          <a:prstGeom prst="rect">
            <a:avLst/>
          </a:prstGeom>
        </p:spPr>
        <p:txBody>
          <a:bodyPr>
            <a:noAutofit/>
          </a:bodyPr>
          <a:lstStyle/>
          <a:p>
            <a:pPr algn="ctr" defTabSz="912813">
              <a:defRPr/>
            </a:pPr>
            <a:r>
              <a:rPr b="1" dirty="0">
                <a:solidFill>
                  <a:srgbClr val="002060"/>
                </a:solidFill>
                <a:latin typeface="+mj-lt"/>
                <a:ea typeface="+mn-ea"/>
                <a:cs typeface="+mn-cs"/>
              </a:rPr>
              <a:t>How long does it take to get the</a:t>
            </a:r>
            <a:r>
              <a:rPr lang="en-US" b="1" dirty="0">
                <a:solidFill>
                  <a:srgbClr val="002060"/>
                </a:solidFill>
                <a:latin typeface="+mj-lt"/>
                <a:ea typeface="+mn-ea"/>
                <a:cs typeface="+mn-cs"/>
              </a:rPr>
              <a:t> ATA </a:t>
            </a:r>
            <a:r>
              <a:rPr b="1" dirty="0">
                <a:solidFill>
                  <a:srgbClr val="002060"/>
                </a:solidFill>
                <a:latin typeface="+mj-lt"/>
                <a:ea typeface="+mn-ea"/>
                <a:cs typeface="+mn-cs"/>
              </a:rPr>
              <a:t>Carnet?</a:t>
            </a:r>
            <a:br>
              <a:rPr lang="en-US" b="1" dirty="0">
                <a:solidFill>
                  <a:srgbClr val="002060"/>
                </a:solidFill>
                <a:latin typeface="+mj-lt"/>
                <a:ea typeface="+mn-ea"/>
                <a:cs typeface="+mn-cs"/>
              </a:rPr>
            </a:br>
            <a:endParaRPr b="1" dirty="0">
              <a:solidFill>
                <a:srgbClr val="002060"/>
              </a:solidFill>
              <a:latin typeface="+mj-lt"/>
              <a:ea typeface="+mn-ea"/>
              <a:cs typeface="+mn-cs"/>
            </a:endParaRPr>
          </a:p>
        </p:txBody>
      </p:sp>
      <p:sp>
        <p:nvSpPr>
          <p:cNvPr id="3" name="Content Placeholder 2"/>
          <p:cNvSpPr>
            <a:spLocks noGrp="1"/>
          </p:cNvSpPr>
          <p:nvPr>
            <p:ph idx="4294967295"/>
          </p:nvPr>
        </p:nvSpPr>
        <p:spPr>
          <a:xfrm>
            <a:off x="1194960" y="3089314"/>
            <a:ext cx="8077200" cy="4114800"/>
          </a:xfrm>
        </p:spPr>
        <p:txBody>
          <a:bodyPr/>
          <a:lstStyle/>
          <a:p>
            <a:pPr defTabSz="912813">
              <a:lnSpc>
                <a:spcPct val="100000"/>
              </a:lnSpc>
              <a:buFont typeface="Wingdings" pitchFamily="2" charset="2"/>
              <a:buChar char="§"/>
              <a:defRPr/>
            </a:pPr>
            <a:r>
              <a:rPr b="1" dirty="0">
                <a:latin typeface="Archivo" panose="020B0503020202020B04" pitchFamily="34" charset="0"/>
              </a:rPr>
              <a:t>Standard Processing </a:t>
            </a:r>
            <a:r>
              <a:rPr dirty="0">
                <a:latin typeface="Archivo" panose="020B0503020202020B04" pitchFamily="34" charset="0"/>
              </a:rPr>
              <a:t>2</a:t>
            </a:r>
            <a:r>
              <a:rPr baseline="30000" dirty="0">
                <a:latin typeface="Archivo" panose="020B0503020202020B04" pitchFamily="34" charset="0"/>
              </a:rPr>
              <a:t>nd</a:t>
            </a:r>
            <a:r>
              <a:rPr dirty="0">
                <a:latin typeface="Archivo" panose="020B0503020202020B04" pitchFamily="34" charset="0"/>
              </a:rPr>
              <a:t> Business day</a:t>
            </a:r>
          </a:p>
          <a:p>
            <a:pPr defTabSz="912813">
              <a:lnSpc>
                <a:spcPct val="100000"/>
              </a:lnSpc>
              <a:buFont typeface="Wingdings" pitchFamily="2" charset="2"/>
              <a:buChar char="§"/>
              <a:defRPr/>
            </a:pPr>
            <a:r>
              <a:rPr lang="en-US" b="1" dirty="0">
                <a:latin typeface="Archivo" panose="020B0503020202020B04" pitchFamily="34" charset="0"/>
              </a:rPr>
              <a:t>Rush Processing </a:t>
            </a:r>
            <a:r>
              <a:rPr lang="en-US" dirty="0">
                <a:latin typeface="Archivo" panose="020B0503020202020B04" pitchFamily="34" charset="0"/>
              </a:rPr>
              <a:t>Next day</a:t>
            </a:r>
          </a:p>
          <a:p>
            <a:pPr defTabSz="912813">
              <a:lnSpc>
                <a:spcPct val="100000"/>
              </a:lnSpc>
              <a:buFont typeface="Wingdings" pitchFamily="2" charset="2"/>
              <a:buChar char="§"/>
              <a:defRPr/>
            </a:pPr>
            <a:r>
              <a:rPr lang="en-US" b="1" dirty="0">
                <a:latin typeface="Archivo" panose="020B0503020202020B04" pitchFamily="34" charset="0"/>
              </a:rPr>
              <a:t>Same-Day Processing </a:t>
            </a:r>
            <a:r>
              <a:rPr lang="en-US" dirty="0">
                <a:latin typeface="Archivo" panose="020B0503020202020B04" pitchFamily="34" charset="0"/>
              </a:rPr>
              <a:t>available at pick</a:t>
            </a:r>
            <a:br>
              <a:rPr lang="en-US" dirty="0">
                <a:latin typeface="Archivo" panose="020B0503020202020B04" pitchFamily="34" charset="0"/>
              </a:rPr>
            </a:br>
            <a:r>
              <a:rPr lang="en-US" dirty="0">
                <a:latin typeface="Archivo" panose="020B0503020202020B04" pitchFamily="34" charset="0"/>
              </a:rPr>
              <a:t>up locations around the country. </a:t>
            </a:r>
            <a:endParaRPr b="1" dirty="0">
              <a:latin typeface="Archivo" panose="020B0503020202020B04" pitchFamily="34" charset="0"/>
            </a:endParaRPr>
          </a:p>
        </p:txBody>
      </p:sp>
      <p:grpSp>
        <p:nvGrpSpPr>
          <p:cNvPr id="6" name="Group 5">
            <a:extLst>
              <a:ext uri="{FF2B5EF4-FFF2-40B4-BE49-F238E27FC236}">
                <a16:creationId xmlns:a16="http://schemas.microsoft.com/office/drawing/2014/main" id="{75A25D0B-51AA-4630-A4BE-89C266D2B3EE}"/>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369BC972-840F-41A6-97D5-CB9876B7B328}"/>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70E2693D-F95F-44D4-8431-C5BE1050D098}"/>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0F5C48B7-8ED0-4AA8-8C20-54AAE9D00863}"/>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4672B99D-FD34-47F5-9213-B7BC09A60793}"/>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pic>
        <p:nvPicPr>
          <p:cNvPr id="26628" name="Picture 4" descr="See the source image">
            <a:extLst>
              <a:ext uri="{FF2B5EF4-FFF2-40B4-BE49-F238E27FC236}">
                <a16:creationId xmlns:a16="http://schemas.microsoft.com/office/drawing/2014/main" id="{33AAAB5D-C057-44C3-B4B9-B1A7CFAD4E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2907" y="2758808"/>
            <a:ext cx="3725479" cy="378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74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61860" y="0"/>
            <a:ext cx="10515600" cy="1325563"/>
          </a:xfrm>
        </p:spPr>
        <p:txBody>
          <a:bodyPr anchor="ctr">
            <a:normAutofit/>
          </a:bodyPr>
          <a:lstStyle/>
          <a:p>
            <a:pPr defTabSz="912813">
              <a:defRPr/>
            </a:pPr>
            <a:endParaRPr lang="en-US" dirty="0">
              <a:solidFill>
                <a:schemeClr val="accent1">
                  <a:lumMod val="75000"/>
                </a:schemeClr>
              </a:solidFill>
            </a:endParaRPr>
          </a:p>
        </p:txBody>
      </p:sp>
      <p:graphicFrame>
        <p:nvGraphicFramePr>
          <p:cNvPr id="7" name="Rectangle 3">
            <a:extLst>
              <a:ext uri="{FF2B5EF4-FFF2-40B4-BE49-F238E27FC236}">
                <a16:creationId xmlns:a16="http://schemas.microsoft.com/office/drawing/2014/main" id="{9BBCD5DA-9C51-38E3-7814-78BE507E869B}"/>
              </a:ext>
            </a:extLst>
          </p:cNvPr>
          <p:cNvGraphicFramePr>
            <a:graphicFrameLocks noGrp="1"/>
          </p:cNvGraphicFramePr>
          <p:nvPr>
            <p:ph sz="half" idx="1"/>
            <p:extLst>
              <p:ext uri="{D42A27DB-BD31-4B8C-83A1-F6EECF244321}">
                <p14:modId xmlns:p14="http://schemas.microsoft.com/office/powerpoint/2010/main" val="858554503"/>
              </p:ext>
            </p:extLst>
          </p:nvPr>
        </p:nvGraphicFramePr>
        <p:xfrm>
          <a:off x="557896" y="1610448"/>
          <a:ext cx="5358162" cy="516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AF8FFBE5-72B3-4D2C-B06E-E33E5B02AC14}"/>
              </a:ext>
            </a:extLst>
          </p:cNvPr>
          <p:cNvSpPr>
            <a:spLocks noGrp="1"/>
          </p:cNvSpPr>
          <p:nvPr>
            <p:ph sz="half" idx="2"/>
          </p:nvPr>
        </p:nvSpPr>
        <p:spPr>
          <a:xfrm>
            <a:off x="7829412" y="2846216"/>
            <a:ext cx="5181600" cy="4351338"/>
          </a:xfrm>
        </p:spPr>
        <p:txBody>
          <a:bodyPr>
            <a:normAutofit/>
          </a:bodyPr>
          <a:lstStyle/>
          <a:p>
            <a:pPr marL="0" indent="0">
              <a:lnSpc>
                <a:spcPct val="100000"/>
              </a:lnSpc>
              <a:buNone/>
            </a:pPr>
            <a:r>
              <a:rPr lang="en-US" sz="4400" b="1" dirty="0">
                <a:solidFill>
                  <a:srgbClr val="002060"/>
                </a:solidFill>
                <a:latin typeface="+mj-lt"/>
              </a:rPr>
              <a:t>Additional </a:t>
            </a:r>
            <a:br>
              <a:rPr lang="en-US" sz="4400" b="1" dirty="0">
                <a:solidFill>
                  <a:srgbClr val="002060"/>
                </a:solidFill>
                <a:latin typeface="+mj-lt"/>
              </a:rPr>
            </a:br>
            <a:r>
              <a:rPr lang="en-US" sz="4400" b="1" dirty="0">
                <a:solidFill>
                  <a:srgbClr val="002060"/>
                </a:solidFill>
                <a:latin typeface="+mj-lt"/>
              </a:rPr>
              <a:t>Services</a:t>
            </a:r>
          </a:p>
        </p:txBody>
      </p:sp>
      <p:grpSp>
        <p:nvGrpSpPr>
          <p:cNvPr id="13" name="Group 12">
            <a:extLst>
              <a:ext uri="{FF2B5EF4-FFF2-40B4-BE49-F238E27FC236}">
                <a16:creationId xmlns:a16="http://schemas.microsoft.com/office/drawing/2014/main" id="{A7CB3CE3-9AEB-44B5-A38C-C587BB5B822E}"/>
              </a:ext>
            </a:extLst>
          </p:cNvPr>
          <p:cNvGrpSpPr/>
          <p:nvPr/>
        </p:nvGrpSpPr>
        <p:grpSpPr>
          <a:xfrm>
            <a:off x="0" y="-13782"/>
            <a:ext cx="12192000" cy="1424197"/>
            <a:chOff x="0" y="-13782"/>
            <a:chExt cx="12192000" cy="1424197"/>
          </a:xfrm>
        </p:grpSpPr>
        <p:pic>
          <p:nvPicPr>
            <p:cNvPr id="14" name="Picture 13">
              <a:extLst>
                <a:ext uri="{FF2B5EF4-FFF2-40B4-BE49-F238E27FC236}">
                  <a16:creationId xmlns:a16="http://schemas.microsoft.com/office/drawing/2014/main" id="{B403E0D3-7930-426F-BF66-54A851BFA1EA}"/>
                </a:ext>
              </a:extLst>
            </p:cNvPr>
            <p:cNvPicPr>
              <a:picLocks noChangeAspect="1"/>
            </p:cNvPicPr>
            <p:nvPr/>
          </p:nvPicPr>
          <p:blipFill>
            <a:blip r:embed="rId8"/>
            <a:stretch>
              <a:fillRect/>
            </a:stretch>
          </p:blipFill>
          <p:spPr>
            <a:xfrm>
              <a:off x="0" y="-13782"/>
              <a:ext cx="12192000" cy="1424197"/>
            </a:xfrm>
            <a:prstGeom prst="rect">
              <a:avLst/>
            </a:prstGeom>
          </p:spPr>
        </p:pic>
        <p:pic>
          <p:nvPicPr>
            <p:cNvPr id="15" name="Picture 14">
              <a:extLst>
                <a:ext uri="{FF2B5EF4-FFF2-40B4-BE49-F238E27FC236}">
                  <a16:creationId xmlns:a16="http://schemas.microsoft.com/office/drawing/2014/main" id="{B4176C63-41A5-4FC1-8DE7-6639A10D4EC8}"/>
                </a:ext>
              </a:extLst>
            </p:cNvPr>
            <p:cNvPicPr>
              <a:picLocks noChangeAspect="1"/>
            </p:cNvPicPr>
            <p:nvPr/>
          </p:nvPicPr>
          <p:blipFill>
            <a:blip r:embed="rId9">
              <a:biLevel thresh="50000"/>
              <a:extLst>
                <a:ext uri="{BEBA8EAE-BF5A-486C-A8C5-ECC9F3942E4B}">
                  <a14:imgProps xmlns:a14="http://schemas.microsoft.com/office/drawing/2010/main">
                    <a14:imgLayer r:embed="rId10">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6" name="Picture 15" descr="A blue and white logo&#10;&#10;Description automatically generated with low confidence">
              <a:extLst>
                <a:ext uri="{FF2B5EF4-FFF2-40B4-BE49-F238E27FC236}">
                  <a16:creationId xmlns:a16="http://schemas.microsoft.com/office/drawing/2014/main" id="{9A4A357C-5A68-4006-A5D1-CD439C6B402B}"/>
                </a:ext>
              </a:extLst>
            </p:cNvPr>
            <p:cNvPicPr>
              <a:picLocks noChangeAspect="1"/>
            </p:cNvPicPr>
            <p:nvPr/>
          </p:nvPicPr>
          <p:blipFill>
            <a:blip r:embed="rId11"/>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7" name="TextBox 16">
              <a:extLst>
                <a:ext uri="{FF2B5EF4-FFF2-40B4-BE49-F238E27FC236}">
                  <a16:creationId xmlns:a16="http://schemas.microsoft.com/office/drawing/2014/main" id="{F0465FA0-111A-4511-8C37-56463F8F8B95}"/>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1645226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73074" y="210361"/>
            <a:ext cx="7772400" cy="1143000"/>
          </a:xfrm>
        </p:spPr>
        <p:txBody>
          <a:bodyPr/>
          <a:lstStyle/>
          <a:p>
            <a:pPr eaLnBrk="1" hangingPunct="1"/>
            <a:r>
              <a:rPr lang="en-US" b="1" dirty="0">
                <a:solidFill>
                  <a:srgbClr val="002060"/>
                </a:solidFill>
                <a:latin typeface="+mj-lt"/>
                <a:ea typeface="+mn-ea"/>
                <a:cs typeface="+mn-cs"/>
              </a:rPr>
              <a:t>Thank</a:t>
            </a:r>
            <a:r>
              <a:rPr lang="en-US" dirty="0">
                <a:solidFill>
                  <a:srgbClr val="567697"/>
                </a:solidFill>
              </a:rPr>
              <a:t> </a:t>
            </a:r>
            <a:r>
              <a:rPr lang="en-US" b="1" dirty="0">
                <a:solidFill>
                  <a:srgbClr val="002060"/>
                </a:solidFill>
                <a:latin typeface="+mj-lt"/>
                <a:ea typeface="+mn-ea"/>
                <a:cs typeface="+mn-cs"/>
              </a:rPr>
              <a:t>you!</a:t>
            </a:r>
          </a:p>
        </p:txBody>
      </p:sp>
      <p:sp>
        <p:nvSpPr>
          <p:cNvPr id="8" name="Content Placeholder 2">
            <a:extLst>
              <a:ext uri="{FF2B5EF4-FFF2-40B4-BE49-F238E27FC236}">
                <a16:creationId xmlns:a16="http://schemas.microsoft.com/office/drawing/2014/main" id="{60956FA7-1AB5-4882-82F7-7C0A8D3CBD18}"/>
              </a:ext>
            </a:extLst>
          </p:cNvPr>
          <p:cNvSpPr txBox="1">
            <a:spLocks/>
          </p:cNvSpPr>
          <p:nvPr/>
        </p:nvSpPr>
        <p:spPr>
          <a:xfrm>
            <a:off x="273074" y="1563722"/>
            <a:ext cx="73152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SzPct val="85000"/>
              <a:buFont typeface="Univers 55" pitchFamily="2" charset="0"/>
              <a:buNone/>
              <a:defRPr/>
            </a:pPr>
            <a:r>
              <a:rPr lang="en-US" sz="2000" kern="0" dirty="0">
                <a:latin typeface="+mj-lt"/>
                <a:sym typeface="Univers 55" pitchFamily="34" charset="0"/>
              </a:rPr>
              <a:t>Amanda Barlow</a:t>
            </a:r>
          </a:p>
          <a:p>
            <a:pPr>
              <a:lnSpc>
                <a:spcPct val="120000"/>
              </a:lnSpc>
              <a:buSzPct val="85000"/>
              <a:buFont typeface="Univers 55" pitchFamily="2" charset="0"/>
              <a:buNone/>
              <a:defRPr/>
            </a:pPr>
            <a:r>
              <a:rPr lang="en-US" sz="2000" kern="0" dirty="0">
                <a:latin typeface="+mj-lt"/>
                <a:sym typeface="Univers 55" pitchFamily="34" charset="0"/>
              </a:rPr>
              <a:t>Senior VP, Client Experience</a:t>
            </a:r>
          </a:p>
          <a:p>
            <a:pPr>
              <a:lnSpc>
                <a:spcPct val="120000"/>
              </a:lnSpc>
              <a:buSzPct val="85000"/>
              <a:buFont typeface="Univers 55" pitchFamily="2" charset="0"/>
              <a:buNone/>
              <a:defRPr/>
            </a:pPr>
            <a:r>
              <a:rPr lang="en-US" sz="2000" kern="0" dirty="0">
                <a:latin typeface="+mj-lt"/>
                <a:sym typeface="Univers 55" pitchFamily="34" charset="0"/>
              </a:rPr>
              <a:t>562.628.9306</a:t>
            </a:r>
          </a:p>
          <a:p>
            <a:pPr>
              <a:lnSpc>
                <a:spcPct val="120000"/>
              </a:lnSpc>
              <a:buSzPct val="85000"/>
              <a:buFont typeface="Univers 55" pitchFamily="2" charset="0"/>
              <a:buNone/>
              <a:defRPr/>
            </a:pPr>
            <a:r>
              <a:rPr lang="en-US" sz="2000" kern="0" dirty="0">
                <a:solidFill>
                  <a:schemeClr val="tx2">
                    <a:lumMod val="75000"/>
                  </a:schemeClr>
                </a:solidFill>
                <a:latin typeface="+mj-lt"/>
                <a:sym typeface="Univers 55" pitchFamily="34" charset="0"/>
              </a:rPr>
              <a:t>Amanda.Barlow@RoanokeGroup.com</a:t>
            </a:r>
          </a:p>
          <a:p>
            <a:pPr>
              <a:lnSpc>
                <a:spcPct val="120000"/>
              </a:lnSpc>
              <a:buSzPct val="85000"/>
              <a:buFont typeface="Univers 55" pitchFamily="2" charset="0"/>
              <a:buNone/>
              <a:defRPr/>
            </a:pPr>
            <a:endParaRPr lang="en-US" sz="2000" kern="0" dirty="0">
              <a:solidFill>
                <a:srgbClr val="002060"/>
              </a:solidFill>
              <a:sym typeface="Univers 55" pitchFamily="34" charset="0"/>
            </a:endParaRPr>
          </a:p>
        </p:txBody>
      </p:sp>
      <p:sp>
        <p:nvSpPr>
          <p:cNvPr id="2" name="TextBox 1">
            <a:extLst>
              <a:ext uri="{FF2B5EF4-FFF2-40B4-BE49-F238E27FC236}">
                <a16:creationId xmlns:a16="http://schemas.microsoft.com/office/drawing/2014/main" id="{EFFCBA92-26AF-42CB-8EB3-1BA0F7424878}"/>
              </a:ext>
            </a:extLst>
          </p:cNvPr>
          <p:cNvSpPr txBox="1"/>
          <p:nvPr/>
        </p:nvSpPr>
        <p:spPr>
          <a:xfrm>
            <a:off x="221838" y="3316322"/>
            <a:ext cx="6324600" cy="1325876"/>
          </a:xfrm>
          <a:prstGeom prst="rect">
            <a:avLst/>
          </a:prstGeom>
          <a:noFill/>
        </p:spPr>
        <p:txBody>
          <a:bodyPr wrap="square" rtlCol="0">
            <a:spAutoFit/>
          </a:bodyPr>
          <a:lstStyle/>
          <a:p>
            <a:pPr>
              <a:lnSpc>
                <a:spcPct val="120000"/>
              </a:lnSpc>
              <a:buSzPct val="85000"/>
              <a:buFont typeface="Univers 55" pitchFamily="2" charset="0"/>
              <a:buNone/>
              <a:defRPr/>
            </a:pPr>
            <a:endParaRPr lang="en-US" kern="0" dirty="0">
              <a:solidFill>
                <a:srgbClr val="002060"/>
              </a:solidFill>
              <a:sym typeface="Univers 55" pitchFamily="34" charset="0"/>
            </a:endParaRPr>
          </a:p>
          <a:p>
            <a:pPr>
              <a:lnSpc>
                <a:spcPct val="120000"/>
              </a:lnSpc>
              <a:buSzPct val="85000"/>
              <a:buFont typeface="Univers 55" pitchFamily="2" charset="0"/>
              <a:buNone/>
              <a:defRPr/>
            </a:pPr>
            <a:r>
              <a:rPr lang="en-US" sz="1600" kern="0" dirty="0">
                <a:solidFill>
                  <a:srgbClr val="002060"/>
                </a:solidFill>
                <a:latin typeface="+mj-lt"/>
                <a:sym typeface="Univers 55" pitchFamily="34" charset="0"/>
                <a:hlinkClick r:id="rId3"/>
              </a:rPr>
              <a:t>www.RoanokeGroup.com/Solutions/ATA-Carnet</a:t>
            </a:r>
            <a:r>
              <a:rPr lang="en-US" sz="1600" kern="0" dirty="0">
                <a:solidFill>
                  <a:srgbClr val="002060"/>
                </a:solidFill>
                <a:latin typeface="+mj-lt"/>
                <a:sym typeface="Univers 55" pitchFamily="34" charset="0"/>
              </a:rPr>
              <a:t> </a:t>
            </a:r>
          </a:p>
          <a:p>
            <a:pPr>
              <a:lnSpc>
                <a:spcPct val="120000"/>
              </a:lnSpc>
              <a:buSzPct val="85000"/>
              <a:buFont typeface="Univers 55" pitchFamily="2" charset="0"/>
              <a:buNone/>
              <a:defRPr/>
            </a:pPr>
            <a:r>
              <a:rPr lang="en-US" sz="1600" kern="0" dirty="0">
                <a:latin typeface="+mj-lt"/>
                <a:sym typeface="Univers 55" pitchFamily="34" charset="0"/>
              </a:rPr>
              <a:t>1.800.CARNET (1.800.227.6387)</a:t>
            </a:r>
          </a:p>
          <a:p>
            <a:pPr algn="ctr">
              <a:lnSpc>
                <a:spcPct val="120000"/>
              </a:lnSpc>
              <a:buSzPct val="85000"/>
              <a:buFont typeface="Univers 55" pitchFamily="2" charset="0"/>
              <a:buNone/>
              <a:defRPr/>
            </a:pPr>
            <a:endParaRPr lang="en-US" dirty="0"/>
          </a:p>
        </p:txBody>
      </p:sp>
      <p:pic>
        <p:nvPicPr>
          <p:cNvPr id="15362" name="Picture 2" descr="See the source image">
            <a:extLst>
              <a:ext uri="{FF2B5EF4-FFF2-40B4-BE49-F238E27FC236}">
                <a16:creationId xmlns:a16="http://schemas.microsoft.com/office/drawing/2014/main" id="{8BBF5E04-47CB-47E1-B2E4-CFEB26C35E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96"/>
          <a:stretch/>
        </p:blipFill>
        <p:spPr bwMode="auto">
          <a:xfrm>
            <a:off x="4855886" y="0"/>
            <a:ext cx="81414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1F7FB5C9-7C41-4298-9D23-DCA7F2D36A63}"/>
              </a:ext>
            </a:extLst>
          </p:cNvPr>
          <p:cNvPicPr>
            <a:picLocks noChangeAspect="1"/>
          </p:cNvPicPr>
          <p:nvPr/>
        </p:nvPicPr>
        <p:blipFill>
          <a:blip r:embed="rId5"/>
          <a:stretch>
            <a:fillRect/>
          </a:stretch>
        </p:blipFill>
        <p:spPr>
          <a:xfrm>
            <a:off x="6597674" y="289091"/>
            <a:ext cx="5231527" cy="1274631"/>
          </a:xfrm>
          <a:prstGeom prst="rect">
            <a:avLst/>
          </a:prstGeom>
          <a:effectLst>
            <a:outerShdw dist="38100" dir="1320000" sx="99000" sy="99000" algn="bl" rotWithShape="0">
              <a:prstClr val="black"/>
            </a:outerShdw>
          </a:effectLst>
        </p:spPr>
      </p:pic>
    </p:spTree>
    <p:extLst>
      <p:ext uri="{BB962C8B-B14F-4D97-AF65-F5344CB8AC3E}">
        <p14:creationId xmlns:p14="http://schemas.microsoft.com/office/powerpoint/2010/main" val="2576876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0E921CE-31E1-A440-A715-591393C59AD1}"/>
              </a:ext>
            </a:extLst>
          </p:cNvPr>
          <p:cNvSpPr txBox="1"/>
          <p:nvPr/>
        </p:nvSpPr>
        <p:spPr>
          <a:xfrm>
            <a:off x="1474021" y="1762087"/>
            <a:ext cx="9812358" cy="769441"/>
          </a:xfrm>
          <a:prstGeom prst="rect">
            <a:avLst/>
          </a:prstGeom>
          <a:noFill/>
        </p:spPr>
        <p:txBody>
          <a:bodyPr wrap="square" rtlCol="0">
            <a:spAutoFit/>
          </a:bodyPr>
          <a:lstStyle/>
          <a:p>
            <a:pPr algn="ctr"/>
            <a:r>
              <a:rPr lang="en-US" sz="4400" b="1" dirty="0">
                <a:solidFill>
                  <a:srgbClr val="002060"/>
                </a:solidFill>
                <a:latin typeface="+mj-lt"/>
              </a:rPr>
              <a:t>Who Manages the ATA Carnet?</a:t>
            </a:r>
          </a:p>
        </p:txBody>
      </p:sp>
      <p:sp>
        <p:nvSpPr>
          <p:cNvPr id="8" name="TextBox 7">
            <a:extLst>
              <a:ext uri="{FF2B5EF4-FFF2-40B4-BE49-F238E27FC236}">
                <a16:creationId xmlns:a16="http://schemas.microsoft.com/office/drawing/2014/main" id="{CD3E21F3-EB39-4A5A-B5BB-0084FBC40767}"/>
              </a:ext>
            </a:extLst>
          </p:cNvPr>
          <p:cNvSpPr txBox="1"/>
          <p:nvPr/>
        </p:nvSpPr>
        <p:spPr>
          <a:xfrm>
            <a:off x="3560794" y="535046"/>
            <a:ext cx="6169306" cy="253916"/>
          </a:xfrm>
          <a:prstGeom prst="rect">
            <a:avLst/>
          </a:prstGeom>
          <a:noFill/>
        </p:spPr>
        <p:txBody>
          <a:bodyPr wrap="square">
            <a:spAutoFit/>
          </a:bodyPr>
          <a:lstStyle/>
          <a:p>
            <a:r>
              <a:rPr lang="en-US" sz="1050" dirty="0">
                <a:solidFill>
                  <a:schemeClr val="tx2">
                    <a:lumMod val="75000"/>
                  </a:schemeClr>
                </a:solidFill>
                <a:latin typeface="Oswald" pitchFamily="2" charset="0"/>
              </a:rPr>
              <a:t>™</a:t>
            </a:r>
            <a:endParaRPr lang="en-US" sz="1050" dirty="0"/>
          </a:p>
        </p:txBody>
      </p:sp>
      <p:grpSp>
        <p:nvGrpSpPr>
          <p:cNvPr id="2" name="Group 1">
            <a:extLst>
              <a:ext uri="{FF2B5EF4-FFF2-40B4-BE49-F238E27FC236}">
                <a16:creationId xmlns:a16="http://schemas.microsoft.com/office/drawing/2014/main" id="{F4C8A198-589B-4D6B-9DB8-F39FE33FB7B8}"/>
              </a:ext>
            </a:extLst>
          </p:cNvPr>
          <p:cNvGrpSpPr/>
          <p:nvPr/>
        </p:nvGrpSpPr>
        <p:grpSpPr>
          <a:xfrm>
            <a:off x="0" y="-13782"/>
            <a:ext cx="12192000" cy="1424197"/>
            <a:chOff x="0" y="-13782"/>
            <a:chExt cx="12192000" cy="1424197"/>
          </a:xfrm>
        </p:grpSpPr>
        <p:pic>
          <p:nvPicPr>
            <p:cNvPr id="9" name="Picture 8">
              <a:extLst>
                <a:ext uri="{FF2B5EF4-FFF2-40B4-BE49-F238E27FC236}">
                  <a16:creationId xmlns:a16="http://schemas.microsoft.com/office/drawing/2014/main" id="{F3F31A42-5F18-9B43-B88B-78224AE46BAB}"/>
                </a:ext>
              </a:extLst>
            </p:cNvPr>
            <p:cNvPicPr>
              <a:picLocks noChangeAspect="1"/>
            </p:cNvPicPr>
            <p:nvPr/>
          </p:nvPicPr>
          <p:blipFill>
            <a:blip r:embed="rId4"/>
            <a:stretch>
              <a:fillRect/>
            </a:stretch>
          </p:blipFill>
          <p:spPr>
            <a:xfrm>
              <a:off x="0" y="-13782"/>
              <a:ext cx="12192000" cy="1424197"/>
            </a:xfrm>
            <a:prstGeom prst="rect">
              <a:avLst/>
            </a:prstGeom>
          </p:spPr>
        </p:pic>
        <p:pic>
          <p:nvPicPr>
            <p:cNvPr id="21" name="Picture 20">
              <a:extLst>
                <a:ext uri="{FF2B5EF4-FFF2-40B4-BE49-F238E27FC236}">
                  <a16:creationId xmlns:a16="http://schemas.microsoft.com/office/drawing/2014/main" id="{3034D406-4668-420B-AE99-AE0C5B2A3203}"/>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22" name="Picture 21" descr="A blue and white logo&#10;&#10;Description automatically generated with low confidence">
              <a:extLst>
                <a:ext uri="{FF2B5EF4-FFF2-40B4-BE49-F238E27FC236}">
                  <a16:creationId xmlns:a16="http://schemas.microsoft.com/office/drawing/2014/main" id="{8CE673F2-7DB3-4426-BBED-21F980A213EC}"/>
                </a:ext>
              </a:extLst>
            </p:cNvPr>
            <p:cNvPicPr>
              <a:picLocks noChangeAspect="1"/>
            </p:cNvPicPr>
            <p:nvPr/>
          </p:nvPicPr>
          <p:blipFill>
            <a:blip r:embed="rId7"/>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23" name="TextBox 22">
              <a:extLst>
                <a:ext uri="{FF2B5EF4-FFF2-40B4-BE49-F238E27FC236}">
                  <a16:creationId xmlns:a16="http://schemas.microsoft.com/office/drawing/2014/main" id="{EDF51A31-37AD-49F1-BB31-F62BA6D576BF}"/>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grpSp>
        <p:nvGrpSpPr>
          <p:cNvPr id="15" name="Group 14">
            <a:extLst>
              <a:ext uri="{FF2B5EF4-FFF2-40B4-BE49-F238E27FC236}">
                <a16:creationId xmlns:a16="http://schemas.microsoft.com/office/drawing/2014/main" id="{EF276711-8E94-411B-A828-01969EE5CA86}"/>
              </a:ext>
            </a:extLst>
          </p:cNvPr>
          <p:cNvGrpSpPr/>
          <p:nvPr/>
        </p:nvGrpSpPr>
        <p:grpSpPr>
          <a:xfrm>
            <a:off x="1126360" y="3093132"/>
            <a:ext cx="9939279" cy="4887029"/>
            <a:chOff x="1237624" y="2809171"/>
            <a:chExt cx="9939279" cy="4887029"/>
          </a:xfrm>
        </p:grpSpPr>
        <p:sp>
          <p:nvSpPr>
            <p:cNvPr id="24" name="Content Placeholder 2">
              <a:extLst>
                <a:ext uri="{FF2B5EF4-FFF2-40B4-BE49-F238E27FC236}">
                  <a16:creationId xmlns:a16="http://schemas.microsoft.com/office/drawing/2014/main" id="{81445ABB-22CD-4AA7-820C-F8F9621ED4E6}"/>
                </a:ext>
              </a:extLst>
            </p:cNvPr>
            <p:cNvSpPr txBox="1">
              <a:spLocks/>
            </p:cNvSpPr>
            <p:nvPr/>
          </p:nvSpPr>
          <p:spPr bwMode="auto">
            <a:xfrm>
              <a:off x="1237624" y="2819400"/>
              <a:ext cx="4969640" cy="4876800"/>
            </a:xfrm>
            <a:prstGeom prst="rect">
              <a:avLst/>
            </a:prstGeom>
            <a:noFill/>
            <a:ln w="9525">
              <a:noFill/>
              <a:miter lim="800000"/>
              <a:headEnd/>
              <a:tailEnd/>
            </a:ln>
          </p:spPr>
          <p:txBody>
            <a:bodyPr lIns="182880" tIns="91440"/>
            <a:lstStyle/>
            <a:p>
              <a:pPr marL="265113" indent="-265113" algn="r" eaLnBrk="0" hangingPunct="0">
                <a:spcBef>
                  <a:spcPts val="250"/>
                </a:spcBef>
                <a:buClr>
                  <a:schemeClr val="accent1"/>
                </a:buClr>
                <a:buSzPct val="80000"/>
                <a:defRPr/>
              </a:pPr>
              <a:r>
                <a:rPr lang="en-US" sz="2800" dirty="0">
                  <a:latin typeface="+mj-lt"/>
                </a:rPr>
                <a:t>International level</a:t>
              </a:r>
            </a:p>
            <a:p>
              <a:pPr marL="265113" indent="-265113" eaLnBrk="0" hangingPunct="0">
                <a:spcBef>
                  <a:spcPts val="250"/>
                </a:spcBef>
                <a:buClr>
                  <a:schemeClr val="accent1"/>
                </a:buClr>
                <a:buSzPct val="80000"/>
                <a:defRPr/>
              </a:pPr>
              <a:endParaRPr lang="en-US" sz="2800" dirty="0">
                <a:latin typeface="+mj-lt"/>
              </a:endParaRPr>
            </a:p>
            <a:p>
              <a:pPr marL="265113" indent="-265113" eaLnBrk="0" hangingPunct="0">
                <a:spcBef>
                  <a:spcPts val="250"/>
                </a:spcBef>
                <a:buSzPct val="80000"/>
                <a:buFont typeface="Wingdings" pitchFamily="2" charset="2"/>
                <a:buChar char="§"/>
                <a:defRPr/>
              </a:pPr>
              <a:r>
                <a:rPr lang="en-US" dirty="0">
                  <a:latin typeface="+mj-lt"/>
                </a:rPr>
                <a:t>World Customs Organization (WCO)</a:t>
              </a:r>
            </a:p>
            <a:p>
              <a:pPr marL="265113" indent="-265113" eaLnBrk="0" hangingPunct="0">
                <a:spcBef>
                  <a:spcPts val="250"/>
                </a:spcBef>
                <a:buSzPct val="80000"/>
                <a:buFont typeface="Wingdings" pitchFamily="2" charset="2"/>
                <a:buChar char="§"/>
                <a:defRPr/>
              </a:pPr>
              <a:r>
                <a:rPr lang="en-US" dirty="0">
                  <a:latin typeface="+mj-lt"/>
                </a:rPr>
                <a:t>International Chamber of Commerce (ICC)</a:t>
              </a:r>
            </a:p>
            <a:p>
              <a:pPr marL="265113" indent="-265113" eaLnBrk="0" hangingPunct="0">
                <a:spcBef>
                  <a:spcPts val="250"/>
                </a:spcBef>
                <a:buSzPct val="80000"/>
                <a:buFont typeface="Wingdings" pitchFamily="2" charset="2"/>
                <a:buChar char="§"/>
                <a:defRPr/>
              </a:pPr>
              <a:r>
                <a:rPr lang="en-US" dirty="0">
                  <a:latin typeface="+mj-lt"/>
                </a:rPr>
                <a:t>National Guaranteeing Organizations (NGOs)</a:t>
              </a:r>
            </a:p>
          </p:txBody>
        </p:sp>
        <p:sp>
          <p:nvSpPr>
            <p:cNvPr id="25" name="Content Placeholder 3">
              <a:extLst>
                <a:ext uri="{FF2B5EF4-FFF2-40B4-BE49-F238E27FC236}">
                  <a16:creationId xmlns:a16="http://schemas.microsoft.com/office/drawing/2014/main" id="{4910D786-DDDA-4220-8323-9F3611331060}"/>
                </a:ext>
              </a:extLst>
            </p:cNvPr>
            <p:cNvSpPr txBox="1">
              <a:spLocks/>
            </p:cNvSpPr>
            <p:nvPr/>
          </p:nvSpPr>
          <p:spPr bwMode="auto">
            <a:xfrm>
              <a:off x="6359566" y="2809171"/>
              <a:ext cx="4817337" cy="3852863"/>
            </a:xfrm>
            <a:prstGeom prst="rect">
              <a:avLst/>
            </a:prstGeom>
            <a:noFill/>
            <a:ln w="9525">
              <a:noFill/>
              <a:miter lim="800000"/>
              <a:headEnd/>
              <a:tailEnd/>
            </a:ln>
          </p:spPr>
          <p:txBody>
            <a:bodyPr lIns="182880" tIns="91440"/>
            <a:lstStyle/>
            <a:p>
              <a:pPr marL="265113" indent="-265113" eaLnBrk="0" hangingPunct="0">
                <a:spcBef>
                  <a:spcPts val="250"/>
                </a:spcBef>
                <a:buClr>
                  <a:schemeClr val="accent1"/>
                </a:buClr>
                <a:buSzPct val="80000"/>
                <a:defRPr/>
              </a:pPr>
              <a:r>
                <a:rPr lang="en-US" sz="2800" dirty="0">
                  <a:latin typeface="+mj-lt"/>
                </a:rPr>
                <a:t>In the U.S. </a:t>
              </a:r>
            </a:p>
            <a:p>
              <a:pPr marL="265113" indent="-265113" algn="ctr" eaLnBrk="0" hangingPunct="0">
                <a:spcBef>
                  <a:spcPts val="250"/>
                </a:spcBef>
                <a:buSzPct val="80000"/>
                <a:buFont typeface="Wingdings" pitchFamily="2" charset="2"/>
                <a:buChar char="§"/>
                <a:defRPr/>
              </a:pPr>
              <a:endParaRPr lang="en-US" dirty="0">
                <a:latin typeface="+mj-lt"/>
              </a:endParaRPr>
            </a:p>
            <a:p>
              <a:pPr marL="265113" indent="-265113" eaLnBrk="0" hangingPunct="0">
                <a:spcBef>
                  <a:spcPts val="250"/>
                </a:spcBef>
                <a:buSzPct val="80000"/>
                <a:buFont typeface="Wingdings" pitchFamily="2" charset="2"/>
                <a:buChar char="§"/>
                <a:defRPr/>
              </a:pPr>
              <a:r>
                <a:rPr lang="en-US" dirty="0">
                  <a:latin typeface="+mj-lt"/>
                </a:rPr>
                <a:t>US Council for International Business (USCIB)</a:t>
              </a:r>
            </a:p>
            <a:p>
              <a:pPr marL="265113" indent="-265113" eaLnBrk="0" hangingPunct="0">
                <a:spcBef>
                  <a:spcPts val="250"/>
                </a:spcBef>
                <a:buSzPct val="80000"/>
                <a:buFont typeface="Wingdings" pitchFamily="2" charset="2"/>
                <a:buChar char="§"/>
                <a:defRPr/>
              </a:pPr>
              <a:r>
                <a:rPr lang="en-US" dirty="0">
                  <a:latin typeface="+mj-lt"/>
                </a:rPr>
                <a:t>US Customs and Border Protection (US CBP)</a:t>
              </a:r>
            </a:p>
            <a:p>
              <a:pPr marL="265113" indent="-265113" eaLnBrk="0" hangingPunct="0">
                <a:spcBef>
                  <a:spcPts val="250"/>
                </a:spcBef>
                <a:buSzPct val="80000"/>
                <a:buFont typeface="Wingdings" pitchFamily="2" charset="2"/>
                <a:buChar char="§"/>
                <a:defRPr/>
              </a:pPr>
              <a:r>
                <a:rPr lang="en-US" dirty="0">
                  <a:latin typeface="+mj-lt"/>
                  <a:cs typeface="Arial" pitchFamily="34" charset="0"/>
                  <a:sym typeface="Univers 55" pitchFamily="2" charset="0"/>
                </a:rPr>
                <a:t>19 CFR 114</a:t>
              </a:r>
            </a:p>
            <a:p>
              <a:pPr marL="265113" indent="-265113" eaLnBrk="0" hangingPunct="0">
                <a:spcBef>
                  <a:spcPts val="250"/>
                </a:spcBef>
                <a:buSzPct val="80000"/>
                <a:buFont typeface="Wingdings" pitchFamily="2" charset="2"/>
                <a:buChar char="§"/>
                <a:defRPr/>
              </a:pPr>
              <a:r>
                <a:rPr lang="en-US" dirty="0">
                  <a:latin typeface="+mj-lt"/>
                  <a:cs typeface="Arial" pitchFamily="34" charset="0"/>
                  <a:sym typeface="Univers 55" pitchFamily="2" charset="0"/>
                </a:rPr>
                <a:t>CBP Directive 3280-013B</a:t>
              </a:r>
            </a:p>
            <a:p>
              <a:pPr marL="265113" indent="-265113" algn="ctr" eaLnBrk="0" hangingPunct="0">
                <a:spcBef>
                  <a:spcPts val="250"/>
                </a:spcBef>
                <a:buSzPct val="80000"/>
                <a:buFont typeface="Wingdings" pitchFamily="2" charset="2"/>
                <a:buChar char="§"/>
                <a:defRPr/>
              </a:pPr>
              <a:endParaRPr lang="en-US" dirty="0"/>
            </a:p>
          </p:txBody>
        </p:sp>
        <p:cxnSp>
          <p:nvCxnSpPr>
            <p:cNvPr id="26" name="Straight Connector 25">
              <a:extLst>
                <a:ext uri="{FF2B5EF4-FFF2-40B4-BE49-F238E27FC236}">
                  <a16:creationId xmlns:a16="http://schemas.microsoft.com/office/drawing/2014/main" id="{D44CC17A-1E0C-47F5-B4B7-FB0112402A4F}"/>
                </a:ext>
              </a:extLst>
            </p:cNvPr>
            <p:cNvCxnSpPr>
              <a:cxnSpLocks/>
            </p:cNvCxnSpPr>
            <p:nvPr/>
          </p:nvCxnSpPr>
          <p:spPr>
            <a:xfrm>
              <a:off x="1367411" y="3505200"/>
              <a:ext cx="9679705" cy="0"/>
            </a:xfrm>
            <a:prstGeom prst="line">
              <a:avLst/>
            </a:prstGeom>
            <a:ln w="38100">
              <a:solidFill>
                <a:srgbClr val="00589A"/>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1189BB48-FDDE-4EAD-A6FD-88F39404F1FA}"/>
              </a:ext>
            </a:extLst>
          </p:cNvPr>
          <p:cNvCxnSpPr>
            <a:cxnSpLocks/>
          </p:cNvCxnSpPr>
          <p:nvPr/>
        </p:nvCxnSpPr>
        <p:spPr>
          <a:xfrm flipH="1">
            <a:off x="6147207" y="2993280"/>
            <a:ext cx="25604" cy="2548481"/>
          </a:xfrm>
          <a:prstGeom prst="line">
            <a:avLst/>
          </a:prstGeom>
          <a:ln w="38100">
            <a:solidFill>
              <a:srgbClr val="00589A"/>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1251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4">
            <a:extLst>
              <a:ext uri="{FF2B5EF4-FFF2-40B4-BE49-F238E27FC236}">
                <a16:creationId xmlns:a16="http://schemas.microsoft.com/office/drawing/2014/main" id="{8052061A-6617-4AD5-B2C6-8936FEE4D960}"/>
              </a:ext>
            </a:extLst>
          </p:cNvPr>
          <p:cNvGrpSpPr>
            <a:grpSpLocks noChangeAspect="1"/>
          </p:cNvGrpSpPr>
          <p:nvPr/>
        </p:nvGrpSpPr>
        <p:grpSpPr bwMode="auto">
          <a:xfrm>
            <a:off x="1972089" y="3031344"/>
            <a:ext cx="775334" cy="774387"/>
            <a:chOff x="8229" y="583"/>
            <a:chExt cx="2456" cy="2453"/>
          </a:xfrm>
        </p:grpSpPr>
        <p:sp>
          <p:nvSpPr>
            <p:cNvPr id="17" name="Freeform 5">
              <a:extLst>
                <a:ext uri="{FF2B5EF4-FFF2-40B4-BE49-F238E27FC236}">
                  <a16:creationId xmlns:a16="http://schemas.microsoft.com/office/drawing/2014/main" id="{A1302F9D-31DB-4E2D-BFE4-C6D5E1188DED}"/>
                </a:ext>
              </a:extLst>
            </p:cNvPr>
            <p:cNvSpPr>
              <a:spLocks/>
            </p:cNvSpPr>
            <p:nvPr/>
          </p:nvSpPr>
          <p:spPr bwMode="auto">
            <a:xfrm>
              <a:off x="8834" y="1352"/>
              <a:ext cx="1246" cy="903"/>
            </a:xfrm>
            <a:custGeom>
              <a:avLst/>
              <a:gdLst>
                <a:gd name="T0" fmla="*/ 224 w 609"/>
                <a:gd name="T1" fmla="*/ 442 h 442"/>
                <a:gd name="T2" fmla="*/ 184 w 609"/>
                <a:gd name="T3" fmla="*/ 426 h 442"/>
                <a:gd name="T4" fmla="*/ 22 w 609"/>
                <a:gd name="T5" fmla="*/ 264 h 442"/>
                <a:gd name="T6" fmla="*/ 22 w 609"/>
                <a:gd name="T7" fmla="*/ 184 h 442"/>
                <a:gd name="T8" fmla="*/ 103 w 609"/>
                <a:gd name="T9" fmla="*/ 184 h 442"/>
                <a:gd name="T10" fmla="*/ 224 w 609"/>
                <a:gd name="T11" fmla="*/ 305 h 442"/>
                <a:gd name="T12" fmla="*/ 506 w 609"/>
                <a:gd name="T13" fmla="*/ 22 h 442"/>
                <a:gd name="T14" fmla="*/ 587 w 609"/>
                <a:gd name="T15" fmla="*/ 22 h 442"/>
                <a:gd name="T16" fmla="*/ 587 w 609"/>
                <a:gd name="T17" fmla="*/ 103 h 442"/>
                <a:gd name="T18" fmla="*/ 264 w 609"/>
                <a:gd name="T19" fmla="*/ 426 h 442"/>
                <a:gd name="T20" fmla="*/ 224 w 609"/>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9" h="442">
                  <a:moveTo>
                    <a:pt x="224" y="442"/>
                  </a:moveTo>
                  <a:cubicBezTo>
                    <a:pt x="209" y="442"/>
                    <a:pt x="195" y="437"/>
                    <a:pt x="184" y="426"/>
                  </a:cubicBezTo>
                  <a:cubicBezTo>
                    <a:pt x="22" y="264"/>
                    <a:pt x="22" y="264"/>
                    <a:pt x="22" y="264"/>
                  </a:cubicBezTo>
                  <a:cubicBezTo>
                    <a:pt x="0" y="242"/>
                    <a:pt x="0" y="206"/>
                    <a:pt x="22" y="184"/>
                  </a:cubicBezTo>
                  <a:cubicBezTo>
                    <a:pt x="45" y="161"/>
                    <a:pt x="81" y="161"/>
                    <a:pt x="103" y="184"/>
                  </a:cubicBezTo>
                  <a:cubicBezTo>
                    <a:pt x="224" y="305"/>
                    <a:pt x="224" y="305"/>
                    <a:pt x="224" y="305"/>
                  </a:cubicBezTo>
                  <a:cubicBezTo>
                    <a:pt x="506" y="22"/>
                    <a:pt x="506" y="22"/>
                    <a:pt x="506" y="22"/>
                  </a:cubicBezTo>
                  <a:cubicBezTo>
                    <a:pt x="528" y="0"/>
                    <a:pt x="565" y="0"/>
                    <a:pt x="587" y="22"/>
                  </a:cubicBezTo>
                  <a:cubicBezTo>
                    <a:pt x="609" y="45"/>
                    <a:pt x="609" y="81"/>
                    <a:pt x="587" y="103"/>
                  </a:cubicBezTo>
                  <a:cubicBezTo>
                    <a:pt x="264" y="426"/>
                    <a:pt x="264" y="426"/>
                    <a:pt x="264" y="426"/>
                  </a:cubicBezTo>
                  <a:cubicBezTo>
                    <a:pt x="253" y="437"/>
                    <a:pt x="239" y="442"/>
                    <a:pt x="224" y="442"/>
                  </a:cubicBezTo>
                  <a:close/>
                </a:path>
              </a:pathLst>
            </a:cu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9CDC47EA-BC73-4AC4-A3D5-D5FA70873CC5}"/>
                </a:ext>
              </a:extLst>
            </p:cNvPr>
            <p:cNvSpPr>
              <a:spLocks noEditPoints="1"/>
            </p:cNvSpPr>
            <p:nvPr/>
          </p:nvSpPr>
          <p:spPr bwMode="auto">
            <a:xfrm>
              <a:off x="8229" y="583"/>
              <a:ext cx="2456" cy="2453"/>
            </a:xfrm>
            <a:custGeom>
              <a:avLst/>
              <a:gdLst>
                <a:gd name="T0" fmla="*/ 601 w 1201"/>
                <a:gd name="T1" fmla="*/ 1200 h 1200"/>
                <a:gd name="T2" fmla="*/ 176 w 1201"/>
                <a:gd name="T3" fmla="*/ 1025 h 1200"/>
                <a:gd name="T4" fmla="*/ 0 w 1201"/>
                <a:gd name="T5" fmla="*/ 600 h 1200"/>
                <a:gd name="T6" fmla="*/ 176 w 1201"/>
                <a:gd name="T7" fmla="*/ 175 h 1200"/>
                <a:gd name="T8" fmla="*/ 601 w 1201"/>
                <a:gd name="T9" fmla="*/ 0 h 1200"/>
                <a:gd name="T10" fmla="*/ 1025 w 1201"/>
                <a:gd name="T11" fmla="*/ 175 h 1200"/>
                <a:gd name="T12" fmla="*/ 1201 w 1201"/>
                <a:gd name="T13" fmla="*/ 600 h 1200"/>
                <a:gd name="T14" fmla="*/ 1025 w 1201"/>
                <a:gd name="T15" fmla="*/ 1025 h 1200"/>
                <a:gd name="T16" fmla="*/ 601 w 1201"/>
                <a:gd name="T17" fmla="*/ 1200 h 1200"/>
                <a:gd name="T18" fmla="*/ 601 w 1201"/>
                <a:gd name="T19" fmla="*/ 109 h 1200"/>
                <a:gd name="T20" fmla="*/ 109 w 1201"/>
                <a:gd name="T21" fmla="*/ 600 h 1200"/>
                <a:gd name="T22" fmla="*/ 601 w 1201"/>
                <a:gd name="T23" fmla="*/ 1091 h 1200"/>
                <a:gd name="T24" fmla="*/ 1092 w 1201"/>
                <a:gd name="T25" fmla="*/ 600 h 1200"/>
                <a:gd name="T26" fmla="*/ 601 w 1201"/>
                <a:gd name="T27" fmla="*/ 10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1" h="1200">
                  <a:moveTo>
                    <a:pt x="601" y="1200"/>
                  </a:moveTo>
                  <a:cubicBezTo>
                    <a:pt x="440" y="1200"/>
                    <a:pt x="289" y="1138"/>
                    <a:pt x="176" y="1025"/>
                  </a:cubicBezTo>
                  <a:cubicBezTo>
                    <a:pt x="63" y="911"/>
                    <a:pt x="0" y="760"/>
                    <a:pt x="0" y="600"/>
                  </a:cubicBezTo>
                  <a:cubicBezTo>
                    <a:pt x="0" y="440"/>
                    <a:pt x="63" y="289"/>
                    <a:pt x="176" y="175"/>
                  </a:cubicBezTo>
                  <a:cubicBezTo>
                    <a:pt x="289" y="62"/>
                    <a:pt x="440" y="0"/>
                    <a:pt x="601" y="0"/>
                  </a:cubicBezTo>
                  <a:cubicBezTo>
                    <a:pt x="761" y="0"/>
                    <a:pt x="912" y="62"/>
                    <a:pt x="1025" y="175"/>
                  </a:cubicBezTo>
                  <a:cubicBezTo>
                    <a:pt x="1139" y="289"/>
                    <a:pt x="1201" y="440"/>
                    <a:pt x="1201" y="600"/>
                  </a:cubicBezTo>
                  <a:cubicBezTo>
                    <a:pt x="1201" y="760"/>
                    <a:pt x="1139" y="911"/>
                    <a:pt x="1025" y="1025"/>
                  </a:cubicBezTo>
                  <a:cubicBezTo>
                    <a:pt x="912" y="1138"/>
                    <a:pt x="761" y="1200"/>
                    <a:pt x="601" y="1200"/>
                  </a:cubicBezTo>
                  <a:close/>
                  <a:moveTo>
                    <a:pt x="601" y="109"/>
                  </a:moveTo>
                  <a:cubicBezTo>
                    <a:pt x="330" y="109"/>
                    <a:pt x="109" y="329"/>
                    <a:pt x="109" y="600"/>
                  </a:cubicBezTo>
                  <a:cubicBezTo>
                    <a:pt x="109" y="871"/>
                    <a:pt x="330" y="1091"/>
                    <a:pt x="601" y="1091"/>
                  </a:cubicBezTo>
                  <a:cubicBezTo>
                    <a:pt x="871" y="1091"/>
                    <a:pt x="1092" y="871"/>
                    <a:pt x="1092" y="600"/>
                  </a:cubicBezTo>
                  <a:cubicBezTo>
                    <a:pt x="1092" y="329"/>
                    <a:pt x="871" y="109"/>
                    <a:pt x="601" y="109"/>
                  </a:cubicBezTo>
                  <a:close/>
                </a:path>
              </a:pathLst>
            </a:cu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7" name="Picture 56" descr="A picture containing water, sky, outdoor, ocean&#10;&#10;Description automatically generated">
            <a:extLst>
              <a:ext uri="{FF2B5EF4-FFF2-40B4-BE49-F238E27FC236}">
                <a16:creationId xmlns:a16="http://schemas.microsoft.com/office/drawing/2014/main" id="{1EE57A02-FCF2-4B85-9636-36F420166655}"/>
              </a:ext>
            </a:extLst>
          </p:cNvPr>
          <p:cNvPicPr>
            <a:picLocks noChangeAspect="1"/>
          </p:cNvPicPr>
          <p:nvPr/>
        </p:nvPicPr>
        <p:blipFill>
          <a:blip r:embed="rId4"/>
          <a:stretch>
            <a:fillRect/>
          </a:stretch>
        </p:blipFill>
        <p:spPr>
          <a:xfrm>
            <a:off x="-26495" y="-474945"/>
            <a:ext cx="12251379" cy="7332945"/>
          </a:xfrm>
          <a:prstGeom prst="rect">
            <a:avLst/>
          </a:prstGeom>
          <a:gradFill>
            <a:gsLst>
              <a:gs pos="0">
                <a:schemeClr val="bg1">
                  <a:alpha val="0"/>
                </a:schemeClr>
              </a:gs>
              <a:gs pos="100000">
                <a:schemeClr val="bg1"/>
              </a:gs>
            </a:gsLst>
            <a:lin ang="5400000" scaled="1"/>
          </a:gradFill>
          <a:ln w="25400" cap="rnd">
            <a:solidFill>
              <a:srgbClr val="A8B7C4">
                <a:alpha val="60000"/>
              </a:srgbClr>
            </a:solidFill>
          </a:ln>
        </p:spPr>
      </p:pic>
      <p:sp>
        <p:nvSpPr>
          <p:cNvPr id="11" name="Rectangle 4">
            <a:extLst>
              <a:ext uri="{FF2B5EF4-FFF2-40B4-BE49-F238E27FC236}">
                <a16:creationId xmlns:a16="http://schemas.microsoft.com/office/drawing/2014/main" id="{BA5CAF0E-BC90-4844-8DFF-CDA4D991C94C}"/>
              </a:ext>
            </a:extLst>
          </p:cNvPr>
          <p:cNvSpPr/>
          <p:nvPr/>
        </p:nvSpPr>
        <p:spPr>
          <a:xfrm>
            <a:off x="445480" y="3356282"/>
            <a:ext cx="2586918" cy="2415478"/>
          </a:xfrm>
          <a:custGeom>
            <a:avLst/>
            <a:gdLst>
              <a:gd name="connsiteX0" fmla="*/ 0 w 3334871"/>
              <a:gd name="connsiteY0" fmla="*/ 0 h 2412105"/>
              <a:gd name="connsiteX1" fmla="*/ 3334871 w 3334871"/>
              <a:gd name="connsiteY1" fmla="*/ 0 h 2412105"/>
              <a:gd name="connsiteX2" fmla="*/ 3334871 w 3334871"/>
              <a:gd name="connsiteY2" fmla="*/ 2412105 h 2412105"/>
              <a:gd name="connsiteX3" fmla="*/ 0 w 3334871"/>
              <a:gd name="connsiteY3" fmla="*/ 2412105 h 2412105"/>
              <a:gd name="connsiteX4" fmla="*/ 0 w 3334871"/>
              <a:gd name="connsiteY4" fmla="*/ 0 h 2412105"/>
              <a:gd name="connsiteX0" fmla="*/ 0 w 3334871"/>
              <a:gd name="connsiteY0" fmla="*/ 231 h 2412336"/>
              <a:gd name="connsiteX1" fmla="*/ 1186899 w 3334871"/>
              <a:gd name="connsiteY1" fmla="*/ 0 h 2412336"/>
              <a:gd name="connsiteX2" fmla="*/ 3334871 w 3334871"/>
              <a:gd name="connsiteY2" fmla="*/ 231 h 2412336"/>
              <a:gd name="connsiteX3" fmla="*/ 3334871 w 3334871"/>
              <a:gd name="connsiteY3" fmla="*/ 2412336 h 2412336"/>
              <a:gd name="connsiteX4" fmla="*/ 0 w 3334871"/>
              <a:gd name="connsiteY4" fmla="*/ 2412336 h 2412336"/>
              <a:gd name="connsiteX5" fmla="*/ 0 w 3334871"/>
              <a:gd name="connsiteY5" fmla="*/ 231 h 2412336"/>
              <a:gd name="connsiteX0" fmla="*/ 0 w 3334871"/>
              <a:gd name="connsiteY0" fmla="*/ 231 h 2412336"/>
              <a:gd name="connsiteX1" fmla="*/ 1186899 w 3334871"/>
              <a:gd name="connsiteY1" fmla="*/ 0 h 2412336"/>
              <a:gd name="connsiteX2" fmla="*/ 1328301 w 3334871"/>
              <a:gd name="connsiteY2" fmla="*/ 0 h 2412336"/>
              <a:gd name="connsiteX3" fmla="*/ 3334871 w 3334871"/>
              <a:gd name="connsiteY3" fmla="*/ 231 h 2412336"/>
              <a:gd name="connsiteX4" fmla="*/ 3334871 w 3334871"/>
              <a:gd name="connsiteY4" fmla="*/ 2412336 h 2412336"/>
              <a:gd name="connsiteX5" fmla="*/ 0 w 3334871"/>
              <a:gd name="connsiteY5" fmla="*/ 2412336 h 2412336"/>
              <a:gd name="connsiteX6" fmla="*/ 0 w 3334871"/>
              <a:gd name="connsiteY6" fmla="*/ 231 h 2412336"/>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3334871 w 3334871"/>
              <a:gd name="connsiteY4" fmla="*/ 3374 h 2415479"/>
              <a:gd name="connsiteX5" fmla="*/ 3334871 w 3334871"/>
              <a:gd name="connsiteY5" fmla="*/ 2415479 h 2415479"/>
              <a:gd name="connsiteX6" fmla="*/ 0 w 3334871"/>
              <a:gd name="connsiteY6" fmla="*/ 2415479 h 2415479"/>
              <a:gd name="connsiteX7" fmla="*/ 0 w 3334871"/>
              <a:gd name="connsiteY7" fmla="*/ 3374 h 2415479"/>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2148433 w 3334871"/>
              <a:gd name="connsiteY4" fmla="*/ 1 h 2415479"/>
              <a:gd name="connsiteX5" fmla="*/ 3334871 w 3334871"/>
              <a:gd name="connsiteY5" fmla="*/ 3374 h 2415479"/>
              <a:gd name="connsiteX6" fmla="*/ 3334871 w 3334871"/>
              <a:gd name="connsiteY6" fmla="*/ 2415479 h 2415479"/>
              <a:gd name="connsiteX7" fmla="*/ 0 w 3334871"/>
              <a:gd name="connsiteY7" fmla="*/ 2415479 h 2415479"/>
              <a:gd name="connsiteX8" fmla="*/ 0 w 3334871"/>
              <a:gd name="connsiteY8" fmla="*/ 3374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8" fmla="*/ 1419741 w 3334871"/>
              <a:gd name="connsiteY8" fmla="*/ 94583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0" fmla="*/ 1708516 w 3334871"/>
              <a:gd name="connsiteY0" fmla="*/ 0 h 2415479"/>
              <a:gd name="connsiteX1" fmla="*/ 2148433 w 3334871"/>
              <a:gd name="connsiteY1" fmla="*/ 1 h 2415479"/>
              <a:gd name="connsiteX2" fmla="*/ 3334871 w 3334871"/>
              <a:gd name="connsiteY2" fmla="*/ 3374 h 2415479"/>
              <a:gd name="connsiteX3" fmla="*/ 3334871 w 3334871"/>
              <a:gd name="connsiteY3" fmla="*/ 2415479 h 2415479"/>
              <a:gd name="connsiteX4" fmla="*/ 0 w 3334871"/>
              <a:gd name="connsiteY4" fmla="*/ 2415479 h 2415479"/>
              <a:gd name="connsiteX5" fmla="*/ 0 w 3334871"/>
              <a:gd name="connsiteY5" fmla="*/ 3374 h 2415479"/>
              <a:gd name="connsiteX6" fmla="*/ 1186899 w 3334871"/>
              <a:gd name="connsiteY6" fmla="*/ 3143 h 2415479"/>
              <a:gd name="connsiteX0" fmla="*/ 2148433 w 3334871"/>
              <a:gd name="connsiteY0" fmla="*/ 0 h 2415478"/>
              <a:gd name="connsiteX1" fmla="*/ 3334871 w 3334871"/>
              <a:gd name="connsiteY1" fmla="*/ 3373 h 2415478"/>
              <a:gd name="connsiteX2" fmla="*/ 3334871 w 3334871"/>
              <a:gd name="connsiteY2" fmla="*/ 2415478 h 2415478"/>
              <a:gd name="connsiteX3" fmla="*/ 0 w 3334871"/>
              <a:gd name="connsiteY3" fmla="*/ 2415478 h 2415478"/>
              <a:gd name="connsiteX4" fmla="*/ 0 w 3334871"/>
              <a:gd name="connsiteY4" fmla="*/ 3373 h 2415478"/>
              <a:gd name="connsiteX5" fmla="*/ 1186899 w 3334871"/>
              <a:gd name="connsiteY5" fmla="*/ 3142 h 24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871" h="2415478">
                <a:moveTo>
                  <a:pt x="2148433" y="0"/>
                </a:moveTo>
                <a:lnTo>
                  <a:pt x="3334871" y="3373"/>
                </a:lnTo>
                <a:lnTo>
                  <a:pt x="3334871" y="2415478"/>
                </a:lnTo>
                <a:lnTo>
                  <a:pt x="0" y="2415478"/>
                </a:lnTo>
                <a:lnTo>
                  <a:pt x="0" y="3373"/>
                </a:lnTo>
                <a:lnTo>
                  <a:pt x="1186899" y="3142"/>
                </a:lnTo>
              </a:path>
            </a:pathLst>
          </a:custGeom>
          <a:gradFill>
            <a:gsLst>
              <a:gs pos="0">
                <a:schemeClr val="bg1">
                  <a:alpha val="0"/>
                </a:schemeClr>
              </a:gs>
              <a:gs pos="100000">
                <a:schemeClr val="bg1"/>
              </a:gs>
            </a:gsLst>
            <a:lin ang="5400000" scaled="1"/>
          </a:gradFill>
          <a:ln w="25400" cap="rnd">
            <a:solidFill>
              <a:srgbClr val="A8B7C4">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4BFCB7C-5D9C-445F-BC99-6E733B7AC7F5}"/>
              </a:ext>
            </a:extLst>
          </p:cNvPr>
          <p:cNvSpPr txBox="1"/>
          <p:nvPr/>
        </p:nvSpPr>
        <p:spPr>
          <a:xfrm>
            <a:off x="294170" y="4202513"/>
            <a:ext cx="2928086" cy="769441"/>
          </a:xfrm>
          <a:prstGeom prst="rect">
            <a:avLst/>
          </a:prstGeom>
          <a:noFill/>
        </p:spPr>
        <p:txBody>
          <a:bodyPr wrap="square" rtlCol="0">
            <a:spAutoFit/>
          </a:bodyPr>
          <a:lstStyle/>
          <a:p>
            <a:pPr algn="ctr"/>
            <a:r>
              <a:rPr lang="en-US" sz="2200" b="1" dirty="0">
                <a:solidFill>
                  <a:srgbClr val="007096"/>
                </a:solidFill>
                <a:latin typeface="Archivo" panose="020B0503020202020B04" pitchFamily="34" charset="0"/>
              </a:rPr>
              <a:t>Duty and Tax Deposit</a:t>
            </a:r>
          </a:p>
        </p:txBody>
      </p:sp>
      <p:grpSp>
        <p:nvGrpSpPr>
          <p:cNvPr id="66" name="Group 65">
            <a:extLst>
              <a:ext uri="{FF2B5EF4-FFF2-40B4-BE49-F238E27FC236}">
                <a16:creationId xmlns:a16="http://schemas.microsoft.com/office/drawing/2014/main" id="{6EA89719-5269-4912-9E56-5E82FA6AF6F3}"/>
              </a:ext>
            </a:extLst>
          </p:cNvPr>
          <p:cNvGrpSpPr/>
          <p:nvPr/>
        </p:nvGrpSpPr>
        <p:grpSpPr>
          <a:xfrm>
            <a:off x="1350738" y="5990607"/>
            <a:ext cx="640545" cy="144703"/>
            <a:chOff x="1876629" y="6194521"/>
            <a:chExt cx="640545" cy="144703"/>
          </a:xfrm>
        </p:grpSpPr>
        <p:sp>
          <p:nvSpPr>
            <p:cNvPr id="63" name="Oval 62">
              <a:extLst>
                <a:ext uri="{FF2B5EF4-FFF2-40B4-BE49-F238E27FC236}">
                  <a16:creationId xmlns:a16="http://schemas.microsoft.com/office/drawing/2014/main" id="{270E9493-9889-42D2-BA85-9D9BF8342C70}"/>
                </a:ext>
              </a:extLst>
            </p:cNvPr>
            <p:cNvSpPr/>
            <p:nvPr/>
          </p:nvSpPr>
          <p:spPr>
            <a:xfrm>
              <a:off x="2124550" y="6194521"/>
              <a:ext cx="144703" cy="1447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C01F1D0D-79E4-42D3-BF07-A179C85D8153}"/>
                </a:ext>
              </a:extLst>
            </p:cNvPr>
            <p:cNvSpPr/>
            <p:nvPr/>
          </p:nvSpPr>
          <p:spPr>
            <a:xfrm>
              <a:off x="2410956"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DAB8B22E-1A21-44E3-9C00-F0DEC9A81257}"/>
                </a:ext>
              </a:extLst>
            </p:cNvPr>
            <p:cNvSpPr/>
            <p:nvPr/>
          </p:nvSpPr>
          <p:spPr>
            <a:xfrm>
              <a:off x="1876629"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4">
            <a:extLst>
              <a:ext uri="{FF2B5EF4-FFF2-40B4-BE49-F238E27FC236}">
                <a16:creationId xmlns:a16="http://schemas.microsoft.com/office/drawing/2014/main" id="{A3C10D86-A9EE-4196-90D9-F1568277B04E}"/>
              </a:ext>
            </a:extLst>
          </p:cNvPr>
          <p:cNvGrpSpPr>
            <a:grpSpLocks noChangeAspect="1"/>
          </p:cNvGrpSpPr>
          <p:nvPr/>
        </p:nvGrpSpPr>
        <p:grpSpPr bwMode="auto">
          <a:xfrm>
            <a:off x="9444577" y="3030309"/>
            <a:ext cx="775334" cy="774387"/>
            <a:chOff x="8229" y="583"/>
            <a:chExt cx="2456" cy="2453"/>
          </a:xfrm>
        </p:grpSpPr>
        <p:sp>
          <p:nvSpPr>
            <p:cNvPr id="23" name="Freeform 5">
              <a:extLst>
                <a:ext uri="{FF2B5EF4-FFF2-40B4-BE49-F238E27FC236}">
                  <a16:creationId xmlns:a16="http://schemas.microsoft.com/office/drawing/2014/main" id="{2D8986E9-035E-402B-B320-A3AE6126A914}"/>
                </a:ext>
              </a:extLst>
            </p:cNvPr>
            <p:cNvSpPr>
              <a:spLocks/>
            </p:cNvSpPr>
            <p:nvPr/>
          </p:nvSpPr>
          <p:spPr bwMode="auto">
            <a:xfrm>
              <a:off x="8834" y="1352"/>
              <a:ext cx="1246" cy="903"/>
            </a:xfrm>
            <a:custGeom>
              <a:avLst/>
              <a:gdLst>
                <a:gd name="T0" fmla="*/ 224 w 609"/>
                <a:gd name="T1" fmla="*/ 442 h 442"/>
                <a:gd name="T2" fmla="*/ 184 w 609"/>
                <a:gd name="T3" fmla="*/ 426 h 442"/>
                <a:gd name="T4" fmla="*/ 22 w 609"/>
                <a:gd name="T5" fmla="*/ 264 h 442"/>
                <a:gd name="T6" fmla="*/ 22 w 609"/>
                <a:gd name="T7" fmla="*/ 184 h 442"/>
                <a:gd name="T8" fmla="*/ 103 w 609"/>
                <a:gd name="T9" fmla="*/ 184 h 442"/>
                <a:gd name="T10" fmla="*/ 224 w 609"/>
                <a:gd name="T11" fmla="*/ 305 h 442"/>
                <a:gd name="T12" fmla="*/ 506 w 609"/>
                <a:gd name="T13" fmla="*/ 22 h 442"/>
                <a:gd name="T14" fmla="*/ 587 w 609"/>
                <a:gd name="T15" fmla="*/ 22 h 442"/>
                <a:gd name="T16" fmla="*/ 587 w 609"/>
                <a:gd name="T17" fmla="*/ 103 h 442"/>
                <a:gd name="T18" fmla="*/ 264 w 609"/>
                <a:gd name="T19" fmla="*/ 426 h 442"/>
                <a:gd name="T20" fmla="*/ 224 w 609"/>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9" h="442">
                  <a:moveTo>
                    <a:pt x="224" y="442"/>
                  </a:moveTo>
                  <a:cubicBezTo>
                    <a:pt x="209" y="442"/>
                    <a:pt x="195" y="437"/>
                    <a:pt x="184" y="426"/>
                  </a:cubicBezTo>
                  <a:cubicBezTo>
                    <a:pt x="22" y="264"/>
                    <a:pt x="22" y="264"/>
                    <a:pt x="22" y="264"/>
                  </a:cubicBezTo>
                  <a:cubicBezTo>
                    <a:pt x="0" y="242"/>
                    <a:pt x="0" y="206"/>
                    <a:pt x="22" y="184"/>
                  </a:cubicBezTo>
                  <a:cubicBezTo>
                    <a:pt x="45" y="161"/>
                    <a:pt x="81" y="161"/>
                    <a:pt x="103" y="184"/>
                  </a:cubicBezTo>
                  <a:cubicBezTo>
                    <a:pt x="224" y="305"/>
                    <a:pt x="224" y="305"/>
                    <a:pt x="224" y="305"/>
                  </a:cubicBezTo>
                  <a:cubicBezTo>
                    <a:pt x="506" y="22"/>
                    <a:pt x="506" y="22"/>
                    <a:pt x="506" y="22"/>
                  </a:cubicBezTo>
                  <a:cubicBezTo>
                    <a:pt x="528" y="0"/>
                    <a:pt x="565" y="0"/>
                    <a:pt x="587" y="22"/>
                  </a:cubicBezTo>
                  <a:cubicBezTo>
                    <a:pt x="609" y="45"/>
                    <a:pt x="609" y="81"/>
                    <a:pt x="587" y="103"/>
                  </a:cubicBezTo>
                  <a:cubicBezTo>
                    <a:pt x="264" y="426"/>
                    <a:pt x="264" y="426"/>
                    <a:pt x="264" y="426"/>
                  </a:cubicBezTo>
                  <a:cubicBezTo>
                    <a:pt x="253" y="437"/>
                    <a:pt x="239" y="442"/>
                    <a:pt x="224" y="442"/>
                  </a:cubicBezTo>
                  <a:close/>
                </a:path>
              </a:pathLst>
            </a:cu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5107AD83-2830-4689-84C1-F01986A13D4B}"/>
                </a:ext>
              </a:extLst>
            </p:cNvPr>
            <p:cNvSpPr>
              <a:spLocks noEditPoints="1"/>
            </p:cNvSpPr>
            <p:nvPr/>
          </p:nvSpPr>
          <p:spPr bwMode="auto">
            <a:xfrm>
              <a:off x="8229" y="583"/>
              <a:ext cx="2456" cy="2453"/>
            </a:xfrm>
            <a:custGeom>
              <a:avLst/>
              <a:gdLst>
                <a:gd name="T0" fmla="*/ 601 w 1201"/>
                <a:gd name="T1" fmla="*/ 1200 h 1200"/>
                <a:gd name="T2" fmla="*/ 176 w 1201"/>
                <a:gd name="T3" fmla="*/ 1025 h 1200"/>
                <a:gd name="T4" fmla="*/ 0 w 1201"/>
                <a:gd name="T5" fmla="*/ 600 h 1200"/>
                <a:gd name="T6" fmla="*/ 176 w 1201"/>
                <a:gd name="T7" fmla="*/ 175 h 1200"/>
                <a:gd name="T8" fmla="*/ 601 w 1201"/>
                <a:gd name="T9" fmla="*/ 0 h 1200"/>
                <a:gd name="T10" fmla="*/ 1025 w 1201"/>
                <a:gd name="T11" fmla="*/ 175 h 1200"/>
                <a:gd name="T12" fmla="*/ 1201 w 1201"/>
                <a:gd name="T13" fmla="*/ 600 h 1200"/>
                <a:gd name="T14" fmla="*/ 1025 w 1201"/>
                <a:gd name="T15" fmla="*/ 1025 h 1200"/>
                <a:gd name="T16" fmla="*/ 601 w 1201"/>
                <a:gd name="T17" fmla="*/ 1200 h 1200"/>
                <a:gd name="T18" fmla="*/ 601 w 1201"/>
                <a:gd name="T19" fmla="*/ 109 h 1200"/>
                <a:gd name="T20" fmla="*/ 109 w 1201"/>
                <a:gd name="T21" fmla="*/ 600 h 1200"/>
                <a:gd name="T22" fmla="*/ 601 w 1201"/>
                <a:gd name="T23" fmla="*/ 1091 h 1200"/>
                <a:gd name="T24" fmla="*/ 1092 w 1201"/>
                <a:gd name="T25" fmla="*/ 600 h 1200"/>
                <a:gd name="T26" fmla="*/ 601 w 1201"/>
                <a:gd name="T27" fmla="*/ 10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1" h="1200">
                  <a:moveTo>
                    <a:pt x="601" y="1200"/>
                  </a:moveTo>
                  <a:cubicBezTo>
                    <a:pt x="440" y="1200"/>
                    <a:pt x="289" y="1138"/>
                    <a:pt x="176" y="1025"/>
                  </a:cubicBezTo>
                  <a:cubicBezTo>
                    <a:pt x="63" y="911"/>
                    <a:pt x="0" y="760"/>
                    <a:pt x="0" y="600"/>
                  </a:cubicBezTo>
                  <a:cubicBezTo>
                    <a:pt x="0" y="440"/>
                    <a:pt x="63" y="289"/>
                    <a:pt x="176" y="175"/>
                  </a:cubicBezTo>
                  <a:cubicBezTo>
                    <a:pt x="289" y="62"/>
                    <a:pt x="440" y="0"/>
                    <a:pt x="601" y="0"/>
                  </a:cubicBezTo>
                  <a:cubicBezTo>
                    <a:pt x="761" y="0"/>
                    <a:pt x="912" y="62"/>
                    <a:pt x="1025" y="175"/>
                  </a:cubicBezTo>
                  <a:cubicBezTo>
                    <a:pt x="1139" y="289"/>
                    <a:pt x="1201" y="440"/>
                    <a:pt x="1201" y="600"/>
                  </a:cubicBezTo>
                  <a:cubicBezTo>
                    <a:pt x="1201" y="760"/>
                    <a:pt x="1139" y="911"/>
                    <a:pt x="1025" y="1025"/>
                  </a:cubicBezTo>
                  <a:cubicBezTo>
                    <a:pt x="912" y="1138"/>
                    <a:pt x="761" y="1200"/>
                    <a:pt x="601" y="1200"/>
                  </a:cubicBezTo>
                  <a:close/>
                  <a:moveTo>
                    <a:pt x="601" y="109"/>
                  </a:moveTo>
                  <a:cubicBezTo>
                    <a:pt x="330" y="109"/>
                    <a:pt x="109" y="329"/>
                    <a:pt x="109" y="600"/>
                  </a:cubicBezTo>
                  <a:cubicBezTo>
                    <a:pt x="109" y="871"/>
                    <a:pt x="330" y="1091"/>
                    <a:pt x="601" y="1091"/>
                  </a:cubicBezTo>
                  <a:cubicBezTo>
                    <a:pt x="871" y="1091"/>
                    <a:pt x="1092" y="871"/>
                    <a:pt x="1092" y="600"/>
                  </a:cubicBezTo>
                  <a:cubicBezTo>
                    <a:pt x="1092" y="329"/>
                    <a:pt x="871" y="109"/>
                    <a:pt x="601" y="109"/>
                  </a:cubicBezTo>
                  <a:close/>
                </a:path>
              </a:pathLst>
            </a:cu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8" name="TextBox 57">
            <a:extLst>
              <a:ext uri="{FF2B5EF4-FFF2-40B4-BE49-F238E27FC236}">
                <a16:creationId xmlns:a16="http://schemas.microsoft.com/office/drawing/2014/main" id="{472CC44D-D125-4375-B212-74E6A4E0A067}"/>
              </a:ext>
            </a:extLst>
          </p:cNvPr>
          <p:cNvSpPr txBox="1"/>
          <p:nvPr/>
        </p:nvSpPr>
        <p:spPr>
          <a:xfrm>
            <a:off x="2857007" y="97628"/>
            <a:ext cx="6123006" cy="769441"/>
          </a:xfrm>
          <a:prstGeom prst="rect">
            <a:avLst/>
          </a:prstGeom>
          <a:noFill/>
        </p:spPr>
        <p:txBody>
          <a:bodyPr wrap="square">
            <a:spAutoFit/>
          </a:bodyPr>
          <a:lstStyle/>
          <a:p>
            <a:pPr algn="ctr"/>
            <a:r>
              <a:rPr lang="en-US" sz="4400" b="1" dirty="0">
                <a:solidFill>
                  <a:srgbClr val="002060"/>
                </a:solidFill>
                <a:latin typeface="+mj-lt"/>
              </a:rPr>
              <a:t>Temporary Importation</a:t>
            </a:r>
            <a:endParaRPr lang="en-US" sz="4400" b="1" spc="-150" dirty="0">
              <a:solidFill>
                <a:srgbClr val="002060"/>
              </a:solidFill>
              <a:latin typeface="+mj-lt"/>
              <a:cs typeface="Archivo" pitchFamily="2" charset="0"/>
            </a:endParaRPr>
          </a:p>
        </p:txBody>
      </p:sp>
      <p:sp>
        <p:nvSpPr>
          <p:cNvPr id="59" name="TextBox 58">
            <a:extLst>
              <a:ext uri="{FF2B5EF4-FFF2-40B4-BE49-F238E27FC236}">
                <a16:creationId xmlns:a16="http://schemas.microsoft.com/office/drawing/2014/main" id="{08E6C1D8-4081-41B6-922F-AAD5FF571D9F}"/>
              </a:ext>
            </a:extLst>
          </p:cNvPr>
          <p:cNvSpPr txBox="1"/>
          <p:nvPr/>
        </p:nvSpPr>
        <p:spPr>
          <a:xfrm>
            <a:off x="884695" y="1849794"/>
            <a:ext cx="10969453" cy="757130"/>
          </a:xfrm>
          <a:prstGeom prst="rect">
            <a:avLst/>
          </a:prstGeom>
          <a:noFill/>
        </p:spPr>
        <p:txBody>
          <a:bodyPr wrap="square">
            <a:spAutoFit/>
          </a:bodyPr>
          <a:lstStyle/>
          <a:p>
            <a:pPr marL="0" indent="0" algn="ctr">
              <a:lnSpc>
                <a:spcPct val="90000"/>
              </a:lnSpc>
              <a:spcAft>
                <a:spcPct val="60000"/>
              </a:spcAft>
              <a:buClr>
                <a:schemeClr val="tx1"/>
              </a:buClr>
              <a:buNone/>
            </a:pPr>
            <a:r>
              <a:rPr lang="en-US" sz="2400" dirty="0">
                <a:latin typeface="+mj-lt"/>
              </a:rPr>
              <a:t>The process whereby goods will remain in the importing country for a limited period of time without paying full duties and taxes.</a:t>
            </a:r>
          </a:p>
        </p:txBody>
      </p:sp>
      <p:sp>
        <p:nvSpPr>
          <p:cNvPr id="60" name="Rectangle 4">
            <a:extLst>
              <a:ext uri="{FF2B5EF4-FFF2-40B4-BE49-F238E27FC236}">
                <a16:creationId xmlns:a16="http://schemas.microsoft.com/office/drawing/2014/main" id="{D9794140-4BF6-44D0-9FA5-E44A23BD98CD}"/>
              </a:ext>
            </a:extLst>
          </p:cNvPr>
          <p:cNvSpPr/>
          <p:nvPr/>
        </p:nvSpPr>
        <p:spPr>
          <a:xfrm>
            <a:off x="3466516" y="3355743"/>
            <a:ext cx="2586918" cy="2415478"/>
          </a:xfrm>
          <a:custGeom>
            <a:avLst/>
            <a:gdLst>
              <a:gd name="connsiteX0" fmla="*/ 0 w 3334871"/>
              <a:gd name="connsiteY0" fmla="*/ 0 h 2412105"/>
              <a:gd name="connsiteX1" fmla="*/ 3334871 w 3334871"/>
              <a:gd name="connsiteY1" fmla="*/ 0 h 2412105"/>
              <a:gd name="connsiteX2" fmla="*/ 3334871 w 3334871"/>
              <a:gd name="connsiteY2" fmla="*/ 2412105 h 2412105"/>
              <a:gd name="connsiteX3" fmla="*/ 0 w 3334871"/>
              <a:gd name="connsiteY3" fmla="*/ 2412105 h 2412105"/>
              <a:gd name="connsiteX4" fmla="*/ 0 w 3334871"/>
              <a:gd name="connsiteY4" fmla="*/ 0 h 2412105"/>
              <a:gd name="connsiteX0" fmla="*/ 0 w 3334871"/>
              <a:gd name="connsiteY0" fmla="*/ 231 h 2412336"/>
              <a:gd name="connsiteX1" fmla="*/ 1186899 w 3334871"/>
              <a:gd name="connsiteY1" fmla="*/ 0 h 2412336"/>
              <a:gd name="connsiteX2" fmla="*/ 3334871 w 3334871"/>
              <a:gd name="connsiteY2" fmla="*/ 231 h 2412336"/>
              <a:gd name="connsiteX3" fmla="*/ 3334871 w 3334871"/>
              <a:gd name="connsiteY3" fmla="*/ 2412336 h 2412336"/>
              <a:gd name="connsiteX4" fmla="*/ 0 w 3334871"/>
              <a:gd name="connsiteY4" fmla="*/ 2412336 h 2412336"/>
              <a:gd name="connsiteX5" fmla="*/ 0 w 3334871"/>
              <a:gd name="connsiteY5" fmla="*/ 231 h 2412336"/>
              <a:gd name="connsiteX0" fmla="*/ 0 w 3334871"/>
              <a:gd name="connsiteY0" fmla="*/ 231 h 2412336"/>
              <a:gd name="connsiteX1" fmla="*/ 1186899 w 3334871"/>
              <a:gd name="connsiteY1" fmla="*/ 0 h 2412336"/>
              <a:gd name="connsiteX2" fmla="*/ 1328301 w 3334871"/>
              <a:gd name="connsiteY2" fmla="*/ 0 h 2412336"/>
              <a:gd name="connsiteX3" fmla="*/ 3334871 w 3334871"/>
              <a:gd name="connsiteY3" fmla="*/ 231 h 2412336"/>
              <a:gd name="connsiteX4" fmla="*/ 3334871 w 3334871"/>
              <a:gd name="connsiteY4" fmla="*/ 2412336 h 2412336"/>
              <a:gd name="connsiteX5" fmla="*/ 0 w 3334871"/>
              <a:gd name="connsiteY5" fmla="*/ 2412336 h 2412336"/>
              <a:gd name="connsiteX6" fmla="*/ 0 w 3334871"/>
              <a:gd name="connsiteY6" fmla="*/ 231 h 2412336"/>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3334871 w 3334871"/>
              <a:gd name="connsiteY4" fmla="*/ 3374 h 2415479"/>
              <a:gd name="connsiteX5" fmla="*/ 3334871 w 3334871"/>
              <a:gd name="connsiteY5" fmla="*/ 2415479 h 2415479"/>
              <a:gd name="connsiteX6" fmla="*/ 0 w 3334871"/>
              <a:gd name="connsiteY6" fmla="*/ 2415479 h 2415479"/>
              <a:gd name="connsiteX7" fmla="*/ 0 w 3334871"/>
              <a:gd name="connsiteY7" fmla="*/ 3374 h 2415479"/>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2148433 w 3334871"/>
              <a:gd name="connsiteY4" fmla="*/ 1 h 2415479"/>
              <a:gd name="connsiteX5" fmla="*/ 3334871 w 3334871"/>
              <a:gd name="connsiteY5" fmla="*/ 3374 h 2415479"/>
              <a:gd name="connsiteX6" fmla="*/ 3334871 w 3334871"/>
              <a:gd name="connsiteY6" fmla="*/ 2415479 h 2415479"/>
              <a:gd name="connsiteX7" fmla="*/ 0 w 3334871"/>
              <a:gd name="connsiteY7" fmla="*/ 2415479 h 2415479"/>
              <a:gd name="connsiteX8" fmla="*/ 0 w 3334871"/>
              <a:gd name="connsiteY8" fmla="*/ 3374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8" fmla="*/ 1419741 w 3334871"/>
              <a:gd name="connsiteY8" fmla="*/ 94583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0" fmla="*/ 1708516 w 3334871"/>
              <a:gd name="connsiteY0" fmla="*/ 0 h 2415479"/>
              <a:gd name="connsiteX1" fmla="*/ 2148433 w 3334871"/>
              <a:gd name="connsiteY1" fmla="*/ 1 h 2415479"/>
              <a:gd name="connsiteX2" fmla="*/ 3334871 w 3334871"/>
              <a:gd name="connsiteY2" fmla="*/ 3374 h 2415479"/>
              <a:gd name="connsiteX3" fmla="*/ 3334871 w 3334871"/>
              <a:gd name="connsiteY3" fmla="*/ 2415479 h 2415479"/>
              <a:gd name="connsiteX4" fmla="*/ 0 w 3334871"/>
              <a:gd name="connsiteY4" fmla="*/ 2415479 h 2415479"/>
              <a:gd name="connsiteX5" fmla="*/ 0 w 3334871"/>
              <a:gd name="connsiteY5" fmla="*/ 3374 h 2415479"/>
              <a:gd name="connsiteX6" fmla="*/ 1186899 w 3334871"/>
              <a:gd name="connsiteY6" fmla="*/ 3143 h 2415479"/>
              <a:gd name="connsiteX0" fmla="*/ 2148433 w 3334871"/>
              <a:gd name="connsiteY0" fmla="*/ 0 h 2415478"/>
              <a:gd name="connsiteX1" fmla="*/ 3334871 w 3334871"/>
              <a:gd name="connsiteY1" fmla="*/ 3373 h 2415478"/>
              <a:gd name="connsiteX2" fmla="*/ 3334871 w 3334871"/>
              <a:gd name="connsiteY2" fmla="*/ 2415478 h 2415478"/>
              <a:gd name="connsiteX3" fmla="*/ 0 w 3334871"/>
              <a:gd name="connsiteY3" fmla="*/ 2415478 h 2415478"/>
              <a:gd name="connsiteX4" fmla="*/ 0 w 3334871"/>
              <a:gd name="connsiteY4" fmla="*/ 3373 h 2415478"/>
              <a:gd name="connsiteX5" fmla="*/ 1186899 w 3334871"/>
              <a:gd name="connsiteY5" fmla="*/ 3142 h 24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871" h="2415478">
                <a:moveTo>
                  <a:pt x="2148433" y="0"/>
                </a:moveTo>
                <a:lnTo>
                  <a:pt x="3334871" y="3373"/>
                </a:lnTo>
                <a:lnTo>
                  <a:pt x="3334871" y="2415478"/>
                </a:lnTo>
                <a:lnTo>
                  <a:pt x="0" y="2415478"/>
                </a:lnTo>
                <a:lnTo>
                  <a:pt x="0" y="3373"/>
                </a:lnTo>
                <a:lnTo>
                  <a:pt x="1186899" y="3142"/>
                </a:lnTo>
              </a:path>
            </a:pathLst>
          </a:custGeom>
          <a:gradFill>
            <a:gsLst>
              <a:gs pos="0">
                <a:schemeClr val="bg1">
                  <a:alpha val="0"/>
                </a:schemeClr>
              </a:gs>
              <a:gs pos="100000">
                <a:schemeClr val="bg1"/>
              </a:gs>
            </a:gsLst>
            <a:lin ang="5400000" scaled="1"/>
          </a:gradFill>
          <a:ln w="25400" cap="rnd">
            <a:solidFill>
              <a:srgbClr val="A8B7C4">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57797D1F-CAB1-44AE-BF18-712F77FBE942}"/>
              </a:ext>
            </a:extLst>
          </p:cNvPr>
          <p:cNvGrpSpPr/>
          <p:nvPr/>
        </p:nvGrpSpPr>
        <p:grpSpPr>
          <a:xfrm>
            <a:off x="4392564" y="5990606"/>
            <a:ext cx="640545" cy="144703"/>
            <a:chOff x="1876629" y="6194521"/>
            <a:chExt cx="640545" cy="144703"/>
          </a:xfrm>
        </p:grpSpPr>
        <p:sp>
          <p:nvSpPr>
            <p:cNvPr id="75" name="Oval 74">
              <a:extLst>
                <a:ext uri="{FF2B5EF4-FFF2-40B4-BE49-F238E27FC236}">
                  <a16:creationId xmlns:a16="http://schemas.microsoft.com/office/drawing/2014/main" id="{CCFB6C74-0640-4043-861D-678AFE12E0ED}"/>
                </a:ext>
              </a:extLst>
            </p:cNvPr>
            <p:cNvSpPr/>
            <p:nvPr/>
          </p:nvSpPr>
          <p:spPr>
            <a:xfrm>
              <a:off x="2124550" y="6194521"/>
              <a:ext cx="144703" cy="1447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4FE867DE-6F10-479E-8F69-93FA530EB635}"/>
                </a:ext>
              </a:extLst>
            </p:cNvPr>
            <p:cNvSpPr/>
            <p:nvPr/>
          </p:nvSpPr>
          <p:spPr>
            <a:xfrm>
              <a:off x="2410956"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7CE0C647-0B69-49E1-9A49-1426F3BEB8C7}"/>
                </a:ext>
              </a:extLst>
            </p:cNvPr>
            <p:cNvSpPr/>
            <p:nvPr/>
          </p:nvSpPr>
          <p:spPr>
            <a:xfrm>
              <a:off x="1876629"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TextBox 77">
            <a:extLst>
              <a:ext uri="{FF2B5EF4-FFF2-40B4-BE49-F238E27FC236}">
                <a16:creationId xmlns:a16="http://schemas.microsoft.com/office/drawing/2014/main" id="{F32F79D1-30A4-4C16-B4AB-C21FF0E16D57}"/>
              </a:ext>
            </a:extLst>
          </p:cNvPr>
          <p:cNvSpPr txBox="1"/>
          <p:nvPr/>
        </p:nvSpPr>
        <p:spPr>
          <a:xfrm>
            <a:off x="3248794" y="4131963"/>
            <a:ext cx="2928086" cy="701731"/>
          </a:xfrm>
          <a:prstGeom prst="rect">
            <a:avLst/>
          </a:prstGeom>
          <a:noFill/>
        </p:spPr>
        <p:txBody>
          <a:bodyPr wrap="square" rtlCol="0">
            <a:spAutoFit/>
          </a:bodyPr>
          <a:lstStyle/>
          <a:p>
            <a:pPr algn="ctr">
              <a:lnSpc>
                <a:spcPct val="90000"/>
              </a:lnSpc>
              <a:spcBef>
                <a:spcPts val="0"/>
              </a:spcBef>
              <a:buClr>
                <a:schemeClr val="tx1"/>
              </a:buClr>
            </a:pPr>
            <a:r>
              <a:rPr lang="en-US" sz="2200" b="1" dirty="0">
                <a:solidFill>
                  <a:srgbClr val="007096"/>
                </a:solidFill>
                <a:latin typeface="Archivo" panose="020B0503020202020B04" pitchFamily="34" charset="0"/>
              </a:rPr>
              <a:t>Temporary Import under Bond (TIB)</a:t>
            </a:r>
          </a:p>
        </p:txBody>
      </p:sp>
      <p:sp>
        <p:nvSpPr>
          <p:cNvPr id="86" name="Rectangle 4">
            <a:extLst>
              <a:ext uri="{FF2B5EF4-FFF2-40B4-BE49-F238E27FC236}">
                <a16:creationId xmlns:a16="http://schemas.microsoft.com/office/drawing/2014/main" id="{3A6D4D6D-D20F-420A-A07F-FAF7F64FD02D}"/>
              </a:ext>
            </a:extLst>
          </p:cNvPr>
          <p:cNvSpPr/>
          <p:nvPr/>
        </p:nvSpPr>
        <p:spPr>
          <a:xfrm>
            <a:off x="6435031" y="3347857"/>
            <a:ext cx="2586918" cy="2415478"/>
          </a:xfrm>
          <a:custGeom>
            <a:avLst/>
            <a:gdLst>
              <a:gd name="connsiteX0" fmla="*/ 0 w 3334871"/>
              <a:gd name="connsiteY0" fmla="*/ 0 h 2412105"/>
              <a:gd name="connsiteX1" fmla="*/ 3334871 w 3334871"/>
              <a:gd name="connsiteY1" fmla="*/ 0 h 2412105"/>
              <a:gd name="connsiteX2" fmla="*/ 3334871 w 3334871"/>
              <a:gd name="connsiteY2" fmla="*/ 2412105 h 2412105"/>
              <a:gd name="connsiteX3" fmla="*/ 0 w 3334871"/>
              <a:gd name="connsiteY3" fmla="*/ 2412105 h 2412105"/>
              <a:gd name="connsiteX4" fmla="*/ 0 w 3334871"/>
              <a:gd name="connsiteY4" fmla="*/ 0 h 2412105"/>
              <a:gd name="connsiteX0" fmla="*/ 0 w 3334871"/>
              <a:gd name="connsiteY0" fmla="*/ 231 h 2412336"/>
              <a:gd name="connsiteX1" fmla="*/ 1186899 w 3334871"/>
              <a:gd name="connsiteY1" fmla="*/ 0 h 2412336"/>
              <a:gd name="connsiteX2" fmla="*/ 3334871 w 3334871"/>
              <a:gd name="connsiteY2" fmla="*/ 231 h 2412336"/>
              <a:gd name="connsiteX3" fmla="*/ 3334871 w 3334871"/>
              <a:gd name="connsiteY3" fmla="*/ 2412336 h 2412336"/>
              <a:gd name="connsiteX4" fmla="*/ 0 w 3334871"/>
              <a:gd name="connsiteY4" fmla="*/ 2412336 h 2412336"/>
              <a:gd name="connsiteX5" fmla="*/ 0 w 3334871"/>
              <a:gd name="connsiteY5" fmla="*/ 231 h 2412336"/>
              <a:gd name="connsiteX0" fmla="*/ 0 w 3334871"/>
              <a:gd name="connsiteY0" fmla="*/ 231 h 2412336"/>
              <a:gd name="connsiteX1" fmla="*/ 1186899 w 3334871"/>
              <a:gd name="connsiteY1" fmla="*/ 0 h 2412336"/>
              <a:gd name="connsiteX2" fmla="*/ 1328301 w 3334871"/>
              <a:gd name="connsiteY2" fmla="*/ 0 h 2412336"/>
              <a:gd name="connsiteX3" fmla="*/ 3334871 w 3334871"/>
              <a:gd name="connsiteY3" fmla="*/ 231 h 2412336"/>
              <a:gd name="connsiteX4" fmla="*/ 3334871 w 3334871"/>
              <a:gd name="connsiteY4" fmla="*/ 2412336 h 2412336"/>
              <a:gd name="connsiteX5" fmla="*/ 0 w 3334871"/>
              <a:gd name="connsiteY5" fmla="*/ 2412336 h 2412336"/>
              <a:gd name="connsiteX6" fmla="*/ 0 w 3334871"/>
              <a:gd name="connsiteY6" fmla="*/ 231 h 2412336"/>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3334871 w 3334871"/>
              <a:gd name="connsiteY4" fmla="*/ 3374 h 2415479"/>
              <a:gd name="connsiteX5" fmla="*/ 3334871 w 3334871"/>
              <a:gd name="connsiteY5" fmla="*/ 2415479 h 2415479"/>
              <a:gd name="connsiteX6" fmla="*/ 0 w 3334871"/>
              <a:gd name="connsiteY6" fmla="*/ 2415479 h 2415479"/>
              <a:gd name="connsiteX7" fmla="*/ 0 w 3334871"/>
              <a:gd name="connsiteY7" fmla="*/ 3374 h 2415479"/>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2148433 w 3334871"/>
              <a:gd name="connsiteY4" fmla="*/ 1 h 2415479"/>
              <a:gd name="connsiteX5" fmla="*/ 3334871 w 3334871"/>
              <a:gd name="connsiteY5" fmla="*/ 3374 h 2415479"/>
              <a:gd name="connsiteX6" fmla="*/ 3334871 w 3334871"/>
              <a:gd name="connsiteY6" fmla="*/ 2415479 h 2415479"/>
              <a:gd name="connsiteX7" fmla="*/ 0 w 3334871"/>
              <a:gd name="connsiteY7" fmla="*/ 2415479 h 2415479"/>
              <a:gd name="connsiteX8" fmla="*/ 0 w 3334871"/>
              <a:gd name="connsiteY8" fmla="*/ 3374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8" fmla="*/ 1419741 w 3334871"/>
              <a:gd name="connsiteY8" fmla="*/ 94583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0" fmla="*/ 1708516 w 3334871"/>
              <a:gd name="connsiteY0" fmla="*/ 0 h 2415479"/>
              <a:gd name="connsiteX1" fmla="*/ 2148433 w 3334871"/>
              <a:gd name="connsiteY1" fmla="*/ 1 h 2415479"/>
              <a:gd name="connsiteX2" fmla="*/ 3334871 w 3334871"/>
              <a:gd name="connsiteY2" fmla="*/ 3374 h 2415479"/>
              <a:gd name="connsiteX3" fmla="*/ 3334871 w 3334871"/>
              <a:gd name="connsiteY3" fmla="*/ 2415479 h 2415479"/>
              <a:gd name="connsiteX4" fmla="*/ 0 w 3334871"/>
              <a:gd name="connsiteY4" fmla="*/ 2415479 h 2415479"/>
              <a:gd name="connsiteX5" fmla="*/ 0 w 3334871"/>
              <a:gd name="connsiteY5" fmla="*/ 3374 h 2415479"/>
              <a:gd name="connsiteX6" fmla="*/ 1186899 w 3334871"/>
              <a:gd name="connsiteY6" fmla="*/ 3143 h 2415479"/>
              <a:gd name="connsiteX0" fmla="*/ 2148433 w 3334871"/>
              <a:gd name="connsiteY0" fmla="*/ 0 h 2415478"/>
              <a:gd name="connsiteX1" fmla="*/ 3334871 w 3334871"/>
              <a:gd name="connsiteY1" fmla="*/ 3373 h 2415478"/>
              <a:gd name="connsiteX2" fmla="*/ 3334871 w 3334871"/>
              <a:gd name="connsiteY2" fmla="*/ 2415478 h 2415478"/>
              <a:gd name="connsiteX3" fmla="*/ 0 w 3334871"/>
              <a:gd name="connsiteY3" fmla="*/ 2415478 h 2415478"/>
              <a:gd name="connsiteX4" fmla="*/ 0 w 3334871"/>
              <a:gd name="connsiteY4" fmla="*/ 3373 h 2415478"/>
              <a:gd name="connsiteX5" fmla="*/ 1186899 w 3334871"/>
              <a:gd name="connsiteY5" fmla="*/ 3142 h 24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871" h="2415478">
                <a:moveTo>
                  <a:pt x="2148433" y="0"/>
                </a:moveTo>
                <a:lnTo>
                  <a:pt x="3334871" y="3373"/>
                </a:lnTo>
                <a:lnTo>
                  <a:pt x="3334871" y="2415478"/>
                </a:lnTo>
                <a:lnTo>
                  <a:pt x="0" y="2415478"/>
                </a:lnTo>
                <a:lnTo>
                  <a:pt x="0" y="3373"/>
                </a:lnTo>
                <a:lnTo>
                  <a:pt x="1186899" y="3142"/>
                </a:lnTo>
              </a:path>
            </a:pathLst>
          </a:custGeom>
          <a:gradFill>
            <a:gsLst>
              <a:gs pos="0">
                <a:schemeClr val="bg1">
                  <a:alpha val="0"/>
                </a:schemeClr>
              </a:gs>
              <a:gs pos="100000">
                <a:schemeClr val="bg1"/>
              </a:gs>
            </a:gsLst>
            <a:lin ang="5400000" scaled="1"/>
          </a:gradFill>
          <a:ln w="25400" cap="rnd">
            <a:solidFill>
              <a:srgbClr val="A8B7C4">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7096"/>
                </a:solidFill>
                <a:latin typeface="Archivo" panose="020B0503020202020B04" pitchFamily="34" charset="0"/>
              </a:rPr>
              <a:t>ATA Carnet</a:t>
            </a:r>
          </a:p>
        </p:txBody>
      </p:sp>
      <p:sp>
        <p:nvSpPr>
          <p:cNvPr id="87" name="Rectangle 4">
            <a:extLst>
              <a:ext uri="{FF2B5EF4-FFF2-40B4-BE49-F238E27FC236}">
                <a16:creationId xmlns:a16="http://schemas.microsoft.com/office/drawing/2014/main" id="{1E254B20-9FF3-470B-B958-2978B736E84E}"/>
              </a:ext>
            </a:extLst>
          </p:cNvPr>
          <p:cNvSpPr/>
          <p:nvPr/>
        </p:nvSpPr>
        <p:spPr>
          <a:xfrm>
            <a:off x="9376879" y="3355743"/>
            <a:ext cx="2586918" cy="2415478"/>
          </a:xfrm>
          <a:custGeom>
            <a:avLst/>
            <a:gdLst>
              <a:gd name="connsiteX0" fmla="*/ 0 w 3334871"/>
              <a:gd name="connsiteY0" fmla="*/ 0 h 2412105"/>
              <a:gd name="connsiteX1" fmla="*/ 3334871 w 3334871"/>
              <a:gd name="connsiteY1" fmla="*/ 0 h 2412105"/>
              <a:gd name="connsiteX2" fmla="*/ 3334871 w 3334871"/>
              <a:gd name="connsiteY2" fmla="*/ 2412105 h 2412105"/>
              <a:gd name="connsiteX3" fmla="*/ 0 w 3334871"/>
              <a:gd name="connsiteY3" fmla="*/ 2412105 h 2412105"/>
              <a:gd name="connsiteX4" fmla="*/ 0 w 3334871"/>
              <a:gd name="connsiteY4" fmla="*/ 0 h 2412105"/>
              <a:gd name="connsiteX0" fmla="*/ 0 w 3334871"/>
              <a:gd name="connsiteY0" fmla="*/ 231 h 2412336"/>
              <a:gd name="connsiteX1" fmla="*/ 1186899 w 3334871"/>
              <a:gd name="connsiteY1" fmla="*/ 0 h 2412336"/>
              <a:gd name="connsiteX2" fmla="*/ 3334871 w 3334871"/>
              <a:gd name="connsiteY2" fmla="*/ 231 h 2412336"/>
              <a:gd name="connsiteX3" fmla="*/ 3334871 w 3334871"/>
              <a:gd name="connsiteY3" fmla="*/ 2412336 h 2412336"/>
              <a:gd name="connsiteX4" fmla="*/ 0 w 3334871"/>
              <a:gd name="connsiteY4" fmla="*/ 2412336 h 2412336"/>
              <a:gd name="connsiteX5" fmla="*/ 0 w 3334871"/>
              <a:gd name="connsiteY5" fmla="*/ 231 h 2412336"/>
              <a:gd name="connsiteX0" fmla="*/ 0 w 3334871"/>
              <a:gd name="connsiteY0" fmla="*/ 231 h 2412336"/>
              <a:gd name="connsiteX1" fmla="*/ 1186899 w 3334871"/>
              <a:gd name="connsiteY1" fmla="*/ 0 h 2412336"/>
              <a:gd name="connsiteX2" fmla="*/ 1328301 w 3334871"/>
              <a:gd name="connsiteY2" fmla="*/ 0 h 2412336"/>
              <a:gd name="connsiteX3" fmla="*/ 3334871 w 3334871"/>
              <a:gd name="connsiteY3" fmla="*/ 231 h 2412336"/>
              <a:gd name="connsiteX4" fmla="*/ 3334871 w 3334871"/>
              <a:gd name="connsiteY4" fmla="*/ 2412336 h 2412336"/>
              <a:gd name="connsiteX5" fmla="*/ 0 w 3334871"/>
              <a:gd name="connsiteY5" fmla="*/ 2412336 h 2412336"/>
              <a:gd name="connsiteX6" fmla="*/ 0 w 3334871"/>
              <a:gd name="connsiteY6" fmla="*/ 231 h 2412336"/>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3334871 w 3334871"/>
              <a:gd name="connsiteY4" fmla="*/ 3374 h 2415479"/>
              <a:gd name="connsiteX5" fmla="*/ 3334871 w 3334871"/>
              <a:gd name="connsiteY5" fmla="*/ 2415479 h 2415479"/>
              <a:gd name="connsiteX6" fmla="*/ 0 w 3334871"/>
              <a:gd name="connsiteY6" fmla="*/ 2415479 h 2415479"/>
              <a:gd name="connsiteX7" fmla="*/ 0 w 3334871"/>
              <a:gd name="connsiteY7" fmla="*/ 3374 h 2415479"/>
              <a:gd name="connsiteX0" fmla="*/ 0 w 3334871"/>
              <a:gd name="connsiteY0" fmla="*/ 3374 h 2415479"/>
              <a:gd name="connsiteX1" fmla="*/ 1186899 w 3334871"/>
              <a:gd name="connsiteY1" fmla="*/ 3143 h 2415479"/>
              <a:gd name="connsiteX2" fmla="*/ 1328301 w 3334871"/>
              <a:gd name="connsiteY2" fmla="*/ 3143 h 2415479"/>
              <a:gd name="connsiteX3" fmla="*/ 1708516 w 3334871"/>
              <a:gd name="connsiteY3" fmla="*/ 0 h 2415479"/>
              <a:gd name="connsiteX4" fmla="*/ 2148433 w 3334871"/>
              <a:gd name="connsiteY4" fmla="*/ 1 h 2415479"/>
              <a:gd name="connsiteX5" fmla="*/ 3334871 w 3334871"/>
              <a:gd name="connsiteY5" fmla="*/ 3374 h 2415479"/>
              <a:gd name="connsiteX6" fmla="*/ 3334871 w 3334871"/>
              <a:gd name="connsiteY6" fmla="*/ 2415479 h 2415479"/>
              <a:gd name="connsiteX7" fmla="*/ 0 w 3334871"/>
              <a:gd name="connsiteY7" fmla="*/ 2415479 h 2415479"/>
              <a:gd name="connsiteX8" fmla="*/ 0 w 3334871"/>
              <a:gd name="connsiteY8" fmla="*/ 3374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8" fmla="*/ 1419741 w 3334871"/>
              <a:gd name="connsiteY8" fmla="*/ 94583 h 2415479"/>
              <a:gd name="connsiteX0" fmla="*/ 1328301 w 3334871"/>
              <a:gd name="connsiteY0" fmla="*/ 3143 h 2415479"/>
              <a:gd name="connsiteX1" fmla="*/ 1708516 w 3334871"/>
              <a:gd name="connsiteY1" fmla="*/ 0 h 2415479"/>
              <a:gd name="connsiteX2" fmla="*/ 2148433 w 3334871"/>
              <a:gd name="connsiteY2" fmla="*/ 1 h 2415479"/>
              <a:gd name="connsiteX3" fmla="*/ 3334871 w 3334871"/>
              <a:gd name="connsiteY3" fmla="*/ 3374 h 2415479"/>
              <a:gd name="connsiteX4" fmla="*/ 3334871 w 3334871"/>
              <a:gd name="connsiteY4" fmla="*/ 2415479 h 2415479"/>
              <a:gd name="connsiteX5" fmla="*/ 0 w 3334871"/>
              <a:gd name="connsiteY5" fmla="*/ 2415479 h 2415479"/>
              <a:gd name="connsiteX6" fmla="*/ 0 w 3334871"/>
              <a:gd name="connsiteY6" fmla="*/ 3374 h 2415479"/>
              <a:gd name="connsiteX7" fmla="*/ 1186899 w 3334871"/>
              <a:gd name="connsiteY7" fmla="*/ 3143 h 2415479"/>
              <a:gd name="connsiteX0" fmla="*/ 1708516 w 3334871"/>
              <a:gd name="connsiteY0" fmla="*/ 0 h 2415479"/>
              <a:gd name="connsiteX1" fmla="*/ 2148433 w 3334871"/>
              <a:gd name="connsiteY1" fmla="*/ 1 h 2415479"/>
              <a:gd name="connsiteX2" fmla="*/ 3334871 w 3334871"/>
              <a:gd name="connsiteY2" fmla="*/ 3374 h 2415479"/>
              <a:gd name="connsiteX3" fmla="*/ 3334871 w 3334871"/>
              <a:gd name="connsiteY3" fmla="*/ 2415479 h 2415479"/>
              <a:gd name="connsiteX4" fmla="*/ 0 w 3334871"/>
              <a:gd name="connsiteY4" fmla="*/ 2415479 h 2415479"/>
              <a:gd name="connsiteX5" fmla="*/ 0 w 3334871"/>
              <a:gd name="connsiteY5" fmla="*/ 3374 h 2415479"/>
              <a:gd name="connsiteX6" fmla="*/ 1186899 w 3334871"/>
              <a:gd name="connsiteY6" fmla="*/ 3143 h 2415479"/>
              <a:gd name="connsiteX0" fmla="*/ 2148433 w 3334871"/>
              <a:gd name="connsiteY0" fmla="*/ 0 h 2415478"/>
              <a:gd name="connsiteX1" fmla="*/ 3334871 w 3334871"/>
              <a:gd name="connsiteY1" fmla="*/ 3373 h 2415478"/>
              <a:gd name="connsiteX2" fmla="*/ 3334871 w 3334871"/>
              <a:gd name="connsiteY2" fmla="*/ 2415478 h 2415478"/>
              <a:gd name="connsiteX3" fmla="*/ 0 w 3334871"/>
              <a:gd name="connsiteY3" fmla="*/ 2415478 h 2415478"/>
              <a:gd name="connsiteX4" fmla="*/ 0 w 3334871"/>
              <a:gd name="connsiteY4" fmla="*/ 3373 h 2415478"/>
              <a:gd name="connsiteX5" fmla="*/ 1186899 w 3334871"/>
              <a:gd name="connsiteY5" fmla="*/ 3142 h 24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871" h="2415478">
                <a:moveTo>
                  <a:pt x="2148433" y="0"/>
                </a:moveTo>
                <a:lnTo>
                  <a:pt x="3334871" y="3373"/>
                </a:lnTo>
                <a:lnTo>
                  <a:pt x="3334871" y="2415478"/>
                </a:lnTo>
                <a:lnTo>
                  <a:pt x="0" y="2415478"/>
                </a:lnTo>
                <a:lnTo>
                  <a:pt x="0" y="3373"/>
                </a:lnTo>
                <a:lnTo>
                  <a:pt x="1186899" y="3142"/>
                </a:lnTo>
              </a:path>
            </a:pathLst>
          </a:custGeom>
          <a:gradFill>
            <a:gsLst>
              <a:gs pos="0">
                <a:schemeClr val="bg1">
                  <a:alpha val="0"/>
                </a:schemeClr>
              </a:gs>
              <a:gs pos="100000">
                <a:schemeClr val="bg1"/>
              </a:gs>
            </a:gsLst>
            <a:lin ang="5400000" scaled="1"/>
          </a:gradFill>
          <a:ln w="25400" cap="rnd">
            <a:solidFill>
              <a:srgbClr val="A8B7C4">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7096"/>
                </a:solidFill>
                <a:latin typeface="Archivo" panose="020B0503020202020B04" pitchFamily="34" charset="0"/>
              </a:rPr>
              <a:t>Smuggling</a:t>
            </a:r>
            <a:endParaRPr lang="en-US" sz="1800" dirty="0">
              <a:cs typeface="Arial" pitchFamily="34" charset="0"/>
            </a:endParaRPr>
          </a:p>
        </p:txBody>
      </p:sp>
      <p:grpSp>
        <p:nvGrpSpPr>
          <p:cNvPr id="88" name="Group 87">
            <a:extLst>
              <a:ext uri="{FF2B5EF4-FFF2-40B4-BE49-F238E27FC236}">
                <a16:creationId xmlns:a16="http://schemas.microsoft.com/office/drawing/2014/main" id="{19031283-08A5-463E-8EC3-15A7A512EACC}"/>
              </a:ext>
            </a:extLst>
          </p:cNvPr>
          <p:cNvGrpSpPr/>
          <p:nvPr/>
        </p:nvGrpSpPr>
        <p:grpSpPr>
          <a:xfrm>
            <a:off x="7395905" y="6017545"/>
            <a:ext cx="640545" cy="144703"/>
            <a:chOff x="1876629" y="6194521"/>
            <a:chExt cx="640545" cy="144703"/>
          </a:xfrm>
        </p:grpSpPr>
        <p:sp>
          <p:nvSpPr>
            <p:cNvPr id="89" name="Oval 88">
              <a:extLst>
                <a:ext uri="{FF2B5EF4-FFF2-40B4-BE49-F238E27FC236}">
                  <a16:creationId xmlns:a16="http://schemas.microsoft.com/office/drawing/2014/main" id="{FC9695D0-D7DC-44C5-9F68-B35930303505}"/>
                </a:ext>
              </a:extLst>
            </p:cNvPr>
            <p:cNvSpPr/>
            <p:nvPr/>
          </p:nvSpPr>
          <p:spPr>
            <a:xfrm>
              <a:off x="2124550" y="6194521"/>
              <a:ext cx="144703" cy="1447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55E5F30A-093B-4281-BBD8-56648EB9FB21}"/>
                </a:ext>
              </a:extLst>
            </p:cNvPr>
            <p:cNvSpPr/>
            <p:nvPr/>
          </p:nvSpPr>
          <p:spPr>
            <a:xfrm>
              <a:off x="2410956"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4DD10C9-F62D-4979-852E-8129CD1E4948}"/>
                </a:ext>
              </a:extLst>
            </p:cNvPr>
            <p:cNvSpPr/>
            <p:nvPr/>
          </p:nvSpPr>
          <p:spPr>
            <a:xfrm>
              <a:off x="1876629"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B9297772-6345-4E3E-BA3F-E4252E2BBACB}"/>
              </a:ext>
            </a:extLst>
          </p:cNvPr>
          <p:cNvGrpSpPr/>
          <p:nvPr/>
        </p:nvGrpSpPr>
        <p:grpSpPr>
          <a:xfrm>
            <a:off x="10273068" y="6038534"/>
            <a:ext cx="640545" cy="144703"/>
            <a:chOff x="1876629" y="6194521"/>
            <a:chExt cx="640545" cy="144703"/>
          </a:xfrm>
        </p:grpSpPr>
        <p:sp>
          <p:nvSpPr>
            <p:cNvPr id="95" name="Oval 94">
              <a:extLst>
                <a:ext uri="{FF2B5EF4-FFF2-40B4-BE49-F238E27FC236}">
                  <a16:creationId xmlns:a16="http://schemas.microsoft.com/office/drawing/2014/main" id="{6CBA0EFA-BD47-4132-BFDA-3FB79374D7E6}"/>
                </a:ext>
              </a:extLst>
            </p:cNvPr>
            <p:cNvSpPr/>
            <p:nvPr/>
          </p:nvSpPr>
          <p:spPr>
            <a:xfrm>
              <a:off x="2124550" y="6194521"/>
              <a:ext cx="144703" cy="14470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22FF72A7-3358-4604-AC31-4BB95C4A4B75}"/>
                </a:ext>
              </a:extLst>
            </p:cNvPr>
            <p:cNvSpPr/>
            <p:nvPr/>
          </p:nvSpPr>
          <p:spPr>
            <a:xfrm>
              <a:off x="2410956"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EFAEAB9B-D2D8-4596-926E-D49A5A7F1ED6}"/>
                </a:ext>
              </a:extLst>
            </p:cNvPr>
            <p:cNvSpPr/>
            <p:nvPr/>
          </p:nvSpPr>
          <p:spPr>
            <a:xfrm>
              <a:off x="1876629" y="6213763"/>
              <a:ext cx="106218" cy="106218"/>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6" name="Picture 8" descr="See the source image">
            <a:extLst>
              <a:ext uri="{FF2B5EF4-FFF2-40B4-BE49-F238E27FC236}">
                <a16:creationId xmlns:a16="http://schemas.microsoft.com/office/drawing/2014/main" id="{612C113E-2415-47AE-B9F4-80214BE44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729" y="2762972"/>
            <a:ext cx="1208382" cy="1208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02FAE984-1B23-4D71-9E9D-422279FC9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8427" y="2538716"/>
            <a:ext cx="1896046" cy="18960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856EEA00-D817-4187-B5BD-831685DBB2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9367" y="2661737"/>
            <a:ext cx="1326618" cy="13266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B6D5C172-025F-4BC8-A405-33A2C2D328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633" y="2695063"/>
            <a:ext cx="1388693" cy="13886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4105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3938" y="1604175"/>
            <a:ext cx="10186304" cy="838200"/>
          </a:xfrm>
          <a:noFill/>
        </p:spPr>
        <p:txBody>
          <a:bodyPr vert="horz" lIns="92075" tIns="46038" rIns="92075" bIns="46038" rtlCol="0" anchor="ctr">
            <a:noAutofit/>
          </a:bodyPr>
          <a:lstStyle/>
          <a:p>
            <a:pPr algn="l"/>
            <a:r>
              <a:rPr lang="en-US" b="1" dirty="0">
                <a:solidFill>
                  <a:srgbClr val="002060"/>
                </a:solidFill>
                <a:latin typeface="+mj-lt"/>
                <a:ea typeface="+mn-ea"/>
                <a:cs typeface="+mn-cs"/>
              </a:rPr>
              <a:t>Why is ATA Carnet Good for Business?</a:t>
            </a:r>
          </a:p>
        </p:txBody>
      </p:sp>
      <p:sp>
        <p:nvSpPr>
          <p:cNvPr id="22531" name="Rectangle 3"/>
          <p:cNvSpPr>
            <a:spLocks noGrp="1" noChangeArrowheads="1"/>
          </p:cNvSpPr>
          <p:nvPr>
            <p:ph idx="1"/>
          </p:nvPr>
        </p:nvSpPr>
        <p:spPr>
          <a:xfrm>
            <a:off x="1196874" y="2501508"/>
            <a:ext cx="10399923" cy="4267200"/>
          </a:xfrm>
          <a:noFill/>
        </p:spPr>
        <p:txBody>
          <a:bodyPr vert="horz" lIns="92075" tIns="46038" rIns="92075" bIns="46038" rtlCol="0">
            <a:noAutofit/>
          </a:bodyPr>
          <a:lstStyle/>
          <a:p>
            <a:pPr>
              <a:lnSpc>
                <a:spcPct val="90000"/>
              </a:lnSpc>
              <a:buFont typeface="Wingdings" panose="05000000000000000000" pitchFamily="2" charset="2"/>
              <a:buChar char="§"/>
              <a:defRPr/>
            </a:pPr>
            <a:r>
              <a:rPr lang="en-US" sz="1800" dirty="0">
                <a:latin typeface="Archivo "/>
              </a:rPr>
              <a:t>Eliminates posting of a financial guarantee to cover duties and </a:t>
            </a:r>
            <a:r>
              <a:rPr lang="en-US" sz="1800" b="1" dirty="0">
                <a:latin typeface="Archivo "/>
              </a:rPr>
              <a:t>taxes</a:t>
            </a:r>
            <a:r>
              <a:rPr lang="en-US" sz="1800" dirty="0">
                <a:latin typeface="Archivo "/>
              </a:rPr>
              <a:t>:</a:t>
            </a:r>
          </a:p>
          <a:p>
            <a:pPr marL="1031875">
              <a:buFont typeface="Wingdings" panose="05000000000000000000" pitchFamily="2" charset="2"/>
              <a:buChar char="§"/>
              <a:tabLst>
                <a:tab pos="803275" algn="l"/>
              </a:tabLst>
              <a:defRPr/>
            </a:pPr>
            <a:r>
              <a:rPr lang="en-US" sz="1800" dirty="0">
                <a:latin typeface="Archivo "/>
              </a:rPr>
              <a:t>EU retaliatory duties plus 20% import tax</a:t>
            </a:r>
          </a:p>
          <a:p>
            <a:pPr marL="1371600" lvl="1" indent="-342900">
              <a:buFont typeface="Wingdings" pitchFamily="2" charset="2"/>
              <a:buChar char="§"/>
              <a:tabLst>
                <a:tab pos="803275" algn="l"/>
              </a:tabLst>
              <a:defRPr/>
            </a:pPr>
            <a:r>
              <a:rPr lang="en-US" sz="1800" dirty="0">
                <a:latin typeface="Archivo "/>
              </a:rPr>
              <a:t>certain apparel items = 25%	</a:t>
            </a:r>
          </a:p>
          <a:p>
            <a:pPr marL="1031875">
              <a:buFont typeface="Wingdings" panose="05000000000000000000" pitchFamily="2" charset="2"/>
              <a:buChar char="§"/>
              <a:tabLst>
                <a:tab pos="803275" algn="l"/>
              </a:tabLst>
              <a:defRPr/>
            </a:pPr>
            <a:r>
              <a:rPr lang="en-US" sz="1800" dirty="0">
                <a:latin typeface="Archivo "/>
              </a:rPr>
              <a:t>China retaliatory duties plus 17% import tax</a:t>
            </a:r>
          </a:p>
          <a:p>
            <a:pPr marL="1371600" lvl="1" indent="-342900">
              <a:buFont typeface="Wingdings" panose="05000000000000000000" pitchFamily="2" charset="2"/>
              <a:buChar char="§"/>
              <a:tabLst>
                <a:tab pos="803275" algn="l"/>
              </a:tabLst>
              <a:defRPr/>
            </a:pPr>
            <a:r>
              <a:rPr lang="en-US" sz="1800" dirty="0">
                <a:latin typeface="Archivo "/>
              </a:rPr>
              <a:t>Certain furniture = 25%</a:t>
            </a:r>
          </a:p>
          <a:p>
            <a:pPr marL="1371600" lvl="1" indent="-342900">
              <a:buFont typeface="Wingdings" panose="05000000000000000000" pitchFamily="2" charset="2"/>
              <a:buChar char="§"/>
              <a:tabLst>
                <a:tab pos="803275" algn="l"/>
              </a:tabLst>
              <a:defRPr/>
            </a:pPr>
            <a:r>
              <a:rPr lang="en-US" sz="1800" dirty="0">
                <a:latin typeface="Archivo "/>
              </a:rPr>
              <a:t>Artwork = 10%</a:t>
            </a:r>
          </a:p>
          <a:p>
            <a:pPr marL="1031875">
              <a:buFont typeface="Wingdings" panose="05000000000000000000" pitchFamily="2" charset="2"/>
              <a:buChar char="§"/>
              <a:tabLst>
                <a:tab pos="803275" algn="l"/>
              </a:tabLst>
              <a:defRPr/>
            </a:pPr>
            <a:r>
              <a:rPr lang="en-US" sz="1800" dirty="0">
                <a:latin typeface="Archivo "/>
              </a:rPr>
              <a:t>India, Japan, and Turkey = 5% – 140%</a:t>
            </a:r>
          </a:p>
          <a:p>
            <a:pPr marL="1031875">
              <a:buFont typeface="Wingdings" panose="05000000000000000000" pitchFamily="2" charset="2"/>
              <a:buChar char="§"/>
              <a:tabLst>
                <a:tab pos="803275" algn="l"/>
              </a:tabLst>
              <a:defRPr/>
            </a:pPr>
            <a:r>
              <a:rPr lang="en-US" sz="1800" dirty="0">
                <a:latin typeface="Archivo "/>
              </a:rPr>
              <a:t>Mexico for USMCA qualified goods a 16% import tax</a:t>
            </a:r>
          </a:p>
          <a:p>
            <a:pPr>
              <a:lnSpc>
                <a:spcPct val="90000"/>
              </a:lnSpc>
              <a:buClr>
                <a:schemeClr val="tx1"/>
              </a:buClr>
              <a:buFont typeface="Wingdings" pitchFamily="2" charset="2"/>
              <a:buChar char="§"/>
            </a:pPr>
            <a:r>
              <a:rPr lang="en-US" sz="1800" dirty="0">
                <a:solidFill>
                  <a:schemeClr val="tx1"/>
                </a:solidFill>
                <a:latin typeface="Archivo "/>
              </a:rPr>
              <a:t>Temporary importation under bond (TIB)</a:t>
            </a:r>
            <a:endParaRPr lang="en-US" sz="1800" dirty="0">
              <a:latin typeface="Archivo "/>
            </a:endParaRPr>
          </a:p>
          <a:p>
            <a:pPr eaLnBrk="1" hangingPunct="1">
              <a:lnSpc>
                <a:spcPct val="90000"/>
              </a:lnSpc>
              <a:buClr>
                <a:schemeClr val="tx1"/>
              </a:buClr>
              <a:buFont typeface="Wingdings" pitchFamily="2" charset="2"/>
              <a:buChar char="§"/>
            </a:pPr>
            <a:r>
              <a:rPr lang="en-US" sz="1800" dirty="0">
                <a:latin typeface="Archivo "/>
              </a:rPr>
              <a:t>One document for all customs transactions (Exception: export/import licenses</a:t>
            </a:r>
            <a:r>
              <a:rPr lang="en-US" sz="1800" dirty="0">
                <a:latin typeface="+mj-lt"/>
              </a:rPr>
              <a:t>)</a:t>
            </a:r>
          </a:p>
        </p:txBody>
      </p:sp>
      <p:grpSp>
        <p:nvGrpSpPr>
          <p:cNvPr id="5" name="Group 4">
            <a:extLst>
              <a:ext uri="{FF2B5EF4-FFF2-40B4-BE49-F238E27FC236}">
                <a16:creationId xmlns:a16="http://schemas.microsoft.com/office/drawing/2014/main" id="{A87001FF-09C1-4BAE-A7F2-63A2A5445556}"/>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38BCA388-682F-4A7D-92F3-0F91E4B6C6C0}"/>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84013BF9-3B38-47C3-ABC4-FB499EC27EFB}"/>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2A86776A-2F08-4E44-B637-A9A8EB7DE64A}"/>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D07078DD-77A8-480F-9CBE-3496E43FFAF5}"/>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extLst>
      <p:ext uri="{BB962C8B-B14F-4D97-AF65-F5344CB8AC3E}">
        <p14:creationId xmlns:p14="http://schemas.microsoft.com/office/powerpoint/2010/main" val="1209357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7129" y="1697661"/>
            <a:ext cx="8763000" cy="685800"/>
          </a:xfrm>
        </p:spPr>
        <p:txBody>
          <a:bodyPr>
            <a:normAutofit fontScale="90000"/>
          </a:bodyPr>
          <a:lstStyle/>
          <a:p>
            <a:pPr eaLnBrk="1" hangingPunct="1"/>
            <a:r>
              <a:rPr lang="en-US" b="1" dirty="0">
                <a:solidFill>
                  <a:srgbClr val="002060"/>
                </a:solidFill>
                <a:latin typeface="+mj-lt"/>
                <a:ea typeface="+mn-ea"/>
                <a:cs typeface="+mn-cs"/>
              </a:rPr>
              <a:t>ATA Carnet Benefits continued…</a:t>
            </a:r>
          </a:p>
        </p:txBody>
      </p:sp>
      <p:sp>
        <p:nvSpPr>
          <p:cNvPr id="23555" name="Rectangle 3"/>
          <p:cNvSpPr>
            <a:spLocks noGrp="1" noChangeArrowheads="1"/>
          </p:cNvSpPr>
          <p:nvPr>
            <p:ph idx="1"/>
          </p:nvPr>
        </p:nvSpPr>
        <p:spPr>
          <a:xfrm>
            <a:off x="1949986" y="2621775"/>
            <a:ext cx="11876183" cy="4191000"/>
          </a:xfrm>
        </p:spPr>
        <p:txBody>
          <a:bodyPr>
            <a:normAutofit/>
          </a:bodyPr>
          <a:lstStyle/>
          <a:p>
            <a:pPr>
              <a:spcAft>
                <a:spcPts val="1200"/>
              </a:spcAft>
              <a:buClr>
                <a:schemeClr val="tx1"/>
              </a:buClr>
              <a:buFont typeface="Wingdings" pitchFamily="2" charset="2"/>
              <a:buChar char="§"/>
            </a:pPr>
            <a:r>
              <a:rPr lang="en-US" sz="2200" dirty="0">
                <a:latin typeface="Archivo" panose="020B0503020202020B04" pitchFamily="34" charset="0"/>
              </a:rPr>
              <a:t>Unlimited entries/departures for up to one year</a:t>
            </a:r>
          </a:p>
          <a:p>
            <a:pPr eaLnBrk="1" hangingPunct="1">
              <a:spcAft>
                <a:spcPts val="1200"/>
              </a:spcAft>
              <a:buClr>
                <a:schemeClr val="tx1"/>
              </a:buClr>
              <a:buFont typeface="Wingdings" pitchFamily="2" charset="2"/>
              <a:buChar char="§"/>
            </a:pPr>
            <a:r>
              <a:rPr lang="en-US" sz="2200" dirty="0">
                <a:latin typeface="Archivo" panose="020B0503020202020B04" pitchFamily="34" charset="0"/>
              </a:rPr>
              <a:t>Acts as U.S. Customs registration (CBP4455)</a:t>
            </a:r>
          </a:p>
          <a:p>
            <a:pPr eaLnBrk="1" hangingPunct="1">
              <a:spcAft>
                <a:spcPts val="1200"/>
              </a:spcAft>
              <a:buClr>
                <a:schemeClr val="tx1"/>
              </a:buClr>
              <a:buFont typeface="Wingdings" pitchFamily="2" charset="2"/>
              <a:buChar char="§"/>
            </a:pPr>
            <a:r>
              <a:rPr lang="en-US" sz="2200" dirty="0">
                <a:latin typeface="Archivo" panose="020B0503020202020B04" pitchFamily="34" charset="0"/>
              </a:rPr>
              <a:t>Minimizes language problems</a:t>
            </a:r>
          </a:p>
          <a:p>
            <a:pPr eaLnBrk="1" hangingPunct="1">
              <a:spcAft>
                <a:spcPts val="1200"/>
              </a:spcAft>
              <a:buClr>
                <a:schemeClr val="tx1"/>
              </a:buClr>
              <a:buFont typeface="Wingdings" pitchFamily="2" charset="2"/>
              <a:buChar char="§"/>
            </a:pPr>
            <a:r>
              <a:rPr lang="en-US" sz="2200" dirty="0">
                <a:latin typeface="Archivo" panose="020B0503020202020B04" pitchFamily="34" charset="0"/>
              </a:rPr>
              <a:t>Split and partial shipments possible</a:t>
            </a:r>
          </a:p>
          <a:p>
            <a:pPr eaLnBrk="1" hangingPunct="1">
              <a:spcAft>
                <a:spcPts val="1200"/>
              </a:spcAft>
              <a:buClr>
                <a:schemeClr val="tx1"/>
              </a:buClr>
              <a:buFont typeface="Wingdings" pitchFamily="2" charset="2"/>
              <a:buChar char="§"/>
            </a:pPr>
            <a:r>
              <a:rPr lang="en-US" sz="2200" dirty="0">
                <a:latin typeface="Archivo" panose="020B0503020202020B04" pitchFamily="34" charset="0"/>
              </a:rPr>
              <a:t>Arrangements made in advance and in U.S. dollars</a:t>
            </a:r>
          </a:p>
          <a:p>
            <a:pPr eaLnBrk="1" hangingPunct="1"/>
            <a:endParaRPr lang="en-US" dirty="0">
              <a:solidFill>
                <a:schemeClr val="tx1"/>
              </a:solidFill>
            </a:endParaRPr>
          </a:p>
        </p:txBody>
      </p:sp>
      <p:grpSp>
        <p:nvGrpSpPr>
          <p:cNvPr id="5" name="Group 4">
            <a:extLst>
              <a:ext uri="{FF2B5EF4-FFF2-40B4-BE49-F238E27FC236}">
                <a16:creationId xmlns:a16="http://schemas.microsoft.com/office/drawing/2014/main" id="{230A82A2-34AA-401F-BE37-D895CBAF7202}"/>
              </a:ext>
            </a:extLst>
          </p:cNvPr>
          <p:cNvGrpSpPr/>
          <p:nvPr/>
        </p:nvGrpSpPr>
        <p:grpSpPr>
          <a:xfrm>
            <a:off x="0" y="-13782"/>
            <a:ext cx="12192000" cy="1424197"/>
            <a:chOff x="0" y="-13782"/>
            <a:chExt cx="12192000" cy="1424197"/>
          </a:xfrm>
        </p:grpSpPr>
        <p:pic>
          <p:nvPicPr>
            <p:cNvPr id="7" name="Picture 6">
              <a:extLst>
                <a:ext uri="{FF2B5EF4-FFF2-40B4-BE49-F238E27FC236}">
                  <a16:creationId xmlns:a16="http://schemas.microsoft.com/office/drawing/2014/main" id="{61CA21D2-8877-4E81-A3D8-C4119A83994F}"/>
                </a:ext>
              </a:extLst>
            </p:cNvPr>
            <p:cNvPicPr>
              <a:picLocks noChangeAspect="1"/>
            </p:cNvPicPr>
            <p:nvPr/>
          </p:nvPicPr>
          <p:blipFill>
            <a:blip r:embed="rId3"/>
            <a:stretch>
              <a:fillRect/>
            </a:stretch>
          </p:blipFill>
          <p:spPr>
            <a:xfrm>
              <a:off x="0" y="-13782"/>
              <a:ext cx="12192000" cy="1424197"/>
            </a:xfrm>
            <a:prstGeom prst="rect">
              <a:avLst/>
            </a:prstGeom>
          </p:spPr>
        </p:pic>
        <p:pic>
          <p:nvPicPr>
            <p:cNvPr id="8" name="Picture 7">
              <a:extLst>
                <a:ext uri="{FF2B5EF4-FFF2-40B4-BE49-F238E27FC236}">
                  <a16:creationId xmlns:a16="http://schemas.microsoft.com/office/drawing/2014/main" id="{C319753B-0F0F-4868-807F-FF34B4E6F5B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9" name="Picture 8" descr="A blue and white logo&#10;&#10;Description automatically generated with low confidence">
              <a:extLst>
                <a:ext uri="{FF2B5EF4-FFF2-40B4-BE49-F238E27FC236}">
                  <a16:creationId xmlns:a16="http://schemas.microsoft.com/office/drawing/2014/main" id="{5A0BBF73-7AC4-4F7C-87E4-559BA7FAB7E1}"/>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0" name="TextBox 9">
              <a:extLst>
                <a:ext uri="{FF2B5EF4-FFF2-40B4-BE49-F238E27FC236}">
                  <a16:creationId xmlns:a16="http://schemas.microsoft.com/office/drawing/2014/main" id="{8AC77AE1-B5F9-44BC-B1EB-DD26AA5EF206}"/>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1652117"/>
            <a:ext cx="10080396" cy="1143000"/>
          </a:xfrm>
          <a:prstGeom prst="rect">
            <a:avLst/>
          </a:prstGeom>
          <a:noFill/>
        </p:spPr>
        <p:txBody>
          <a:bodyPr vert="horz" lIns="92075" tIns="46038" rIns="92075" bIns="4603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002060"/>
                </a:solidFill>
                <a:ea typeface="+mn-ea"/>
                <a:cs typeface="+mn-cs"/>
              </a:rPr>
              <a:t>What Type of Goods Qualify for ATA Carnet? </a:t>
            </a:r>
          </a:p>
        </p:txBody>
      </p:sp>
      <p:sp>
        <p:nvSpPr>
          <p:cNvPr id="7" name="Rectangle 3"/>
          <p:cNvSpPr txBox="1">
            <a:spLocks noChangeArrowheads="1"/>
          </p:cNvSpPr>
          <p:nvPr/>
        </p:nvSpPr>
        <p:spPr>
          <a:xfrm>
            <a:off x="1676400" y="2796505"/>
            <a:ext cx="6629400" cy="3886200"/>
          </a:xfrm>
          <a:prstGeom prst="rect">
            <a:avLst/>
          </a:prstGeom>
          <a:noFill/>
        </p:spPr>
        <p:txBody>
          <a:bodyPr vert="horz" lIns="92075" tIns="46038" rIns="92075" bIns="46038"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None/>
            </a:pPr>
            <a:r>
              <a:rPr lang="en-US" sz="2800" b="1" dirty="0">
                <a:latin typeface="Archivo" panose="020B0503020202020B04" pitchFamily="34" charset="0"/>
              </a:rPr>
              <a:t>3 Primary Categories:</a:t>
            </a:r>
          </a:p>
          <a:p>
            <a:pPr marL="609600" indent="-609600">
              <a:lnSpc>
                <a:spcPct val="150000"/>
              </a:lnSpc>
              <a:buFontTx/>
              <a:buAutoNum type="arabicPeriod"/>
            </a:pPr>
            <a:r>
              <a:rPr lang="en-US" sz="2800" b="1" dirty="0">
                <a:latin typeface="Archivo" panose="020B0503020202020B04" pitchFamily="34" charset="0"/>
              </a:rPr>
              <a:t>CS</a:t>
            </a:r>
            <a:r>
              <a:rPr lang="en-US" sz="2800" dirty="0">
                <a:latin typeface="Archivo" panose="020B0503020202020B04" pitchFamily="34" charset="0"/>
              </a:rPr>
              <a:t>--Commercial Samples</a:t>
            </a:r>
          </a:p>
          <a:p>
            <a:pPr marL="609600" indent="-609600">
              <a:lnSpc>
                <a:spcPct val="150000"/>
              </a:lnSpc>
              <a:spcBef>
                <a:spcPts val="672"/>
              </a:spcBef>
              <a:buFontTx/>
              <a:buAutoNum type="arabicPeriod"/>
            </a:pPr>
            <a:r>
              <a:rPr lang="en-US" sz="2800" b="1" dirty="0">
                <a:latin typeface="Archivo" panose="020B0503020202020B04" pitchFamily="34" charset="0"/>
              </a:rPr>
              <a:t>PE</a:t>
            </a:r>
            <a:r>
              <a:rPr lang="en-US" sz="2800" dirty="0">
                <a:latin typeface="Archivo" panose="020B0503020202020B04" pitchFamily="34" charset="0"/>
              </a:rPr>
              <a:t>--Professional Equipment </a:t>
            </a:r>
          </a:p>
          <a:p>
            <a:pPr marL="609600" indent="-609600">
              <a:lnSpc>
                <a:spcPct val="150000"/>
              </a:lnSpc>
              <a:spcBef>
                <a:spcPts val="672"/>
              </a:spcBef>
              <a:buFontTx/>
              <a:buAutoNum type="arabicPeriod"/>
            </a:pPr>
            <a:r>
              <a:rPr lang="en-US" sz="2800" b="1" dirty="0">
                <a:latin typeface="Archivo" panose="020B0503020202020B04" pitchFamily="34" charset="0"/>
              </a:rPr>
              <a:t>EF</a:t>
            </a:r>
            <a:r>
              <a:rPr lang="en-US" sz="2800" dirty="0">
                <a:latin typeface="Archivo" panose="020B0503020202020B04" pitchFamily="34" charset="0"/>
              </a:rPr>
              <a:t>—Goods for Exhibitions </a:t>
            </a:r>
          </a:p>
          <a:p>
            <a:pPr marL="622300" indent="0">
              <a:spcBef>
                <a:spcPts val="0"/>
              </a:spcBef>
              <a:buNone/>
            </a:pPr>
            <a:r>
              <a:rPr lang="en-US" sz="2800" dirty="0">
                <a:latin typeface="Archivo" panose="020B0503020202020B04" pitchFamily="34" charset="0"/>
              </a:rPr>
              <a:t>and Fairs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0242">
            <a:off x="8353250" y="2362322"/>
            <a:ext cx="3219804" cy="4145800"/>
          </a:xfrm>
          <a:prstGeom prst="rect">
            <a:avLst/>
          </a:prstGeom>
          <a:effectLst>
            <a:outerShdw blurRad="50800" dist="50800" dir="5400000" algn="ctr" rotWithShape="0">
              <a:srgbClr val="000000">
                <a:alpha val="86000"/>
              </a:srgbClr>
            </a:outerShdw>
          </a:effectLst>
        </p:spPr>
      </p:pic>
      <p:grpSp>
        <p:nvGrpSpPr>
          <p:cNvPr id="10" name="Group 9">
            <a:extLst>
              <a:ext uri="{FF2B5EF4-FFF2-40B4-BE49-F238E27FC236}">
                <a16:creationId xmlns:a16="http://schemas.microsoft.com/office/drawing/2014/main" id="{DAD91526-205B-402D-8B46-B2F0CFFC3979}"/>
              </a:ext>
            </a:extLst>
          </p:cNvPr>
          <p:cNvGrpSpPr/>
          <p:nvPr/>
        </p:nvGrpSpPr>
        <p:grpSpPr>
          <a:xfrm>
            <a:off x="0" y="-13782"/>
            <a:ext cx="12192000" cy="1424197"/>
            <a:chOff x="0" y="-13782"/>
            <a:chExt cx="12192000" cy="1424197"/>
          </a:xfrm>
        </p:grpSpPr>
        <p:pic>
          <p:nvPicPr>
            <p:cNvPr id="11" name="Picture 10">
              <a:extLst>
                <a:ext uri="{FF2B5EF4-FFF2-40B4-BE49-F238E27FC236}">
                  <a16:creationId xmlns:a16="http://schemas.microsoft.com/office/drawing/2014/main" id="{3958B26B-1415-46D0-841D-9CFB534D0A22}"/>
                </a:ext>
              </a:extLst>
            </p:cNvPr>
            <p:cNvPicPr>
              <a:picLocks noChangeAspect="1"/>
            </p:cNvPicPr>
            <p:nvPr/>
          </p:nvPicPr>
          <p:blipFill>
            <a:blip r:embed="rId4"/>
            <a:stretch>
              <a:fillRect/>
            </a:stretch>
          </p:blipFill>
          <p:spPr>
            <a:xfrm>
              <a:off x="0" y="-13782"/>
              <a:ext cx="12192000" cy="1424197"/>
            </a:xfrm>
            <a:prstGeom prst="rect">
              <a:avLst/>
            </a:prstGeom>
          </p:spPr>
        </p:pic>
        <p:pic>
          <p:nvPicPr>
            <p:cNvPr id="12" name="Picture 11">
              <a:extLst>
                <a:ext uri="{FF2B5EF4-FFF2-40B4-BE49-F238E27FC236}">
                  <a16:creationId xmlns:a16="http://schemas.microsoft.com/office/drawing/2014/main" id="{4991F486-11E8-4565-8C6D-88E32BBCCC6D}"/>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3" name="Picture 12" descr="A blue and white logo&#10;&#10;Description automatically generated with low confidence">
              <a:extLst>
                <a:ext uri="{FF2B5EF4-FFF2-40B4-BE49-F238E27FC236}">
                  <a16:creationId xmlns:a16="http://schemas.microsoft.com/office/drawing/2014/main" id="{EAF4D5BA-CA41-47A4-8928-EBF168D371B9}"/>
                </a:ext>
              </a:extLst>
            </p:cNvPr>
            <p:cNvPicPr>
              <a:picLocks noChangeAspect="1"/>
            </p:cNvPicPr>
            <p:nvPr/>
          </p:nvPicPr>
          <p:blipFill>
            <a:blip r:embed="rId7"/>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4" name="TextBox 13">
              <a:extLst>
                <a:ext uri="{FF2B5EF4-FFF2-40B4-BE49-F238E27FC236}">
                  <a16:creationId xmlns:a16="http://schemas.microsoft.com/office/drawing/2014/main" id="{BB05B154-A99A-41FA-9FA0-8FCC93AF8AE4}"/>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8006" y="1701346"/>
            <a:ext cx="8305800" cy="1143000"/>
          </a:xfrm>
        </p:spPr>
        <p:txBody>
          <a:bodyPr>
            <a:normAutofit/>
          </a:bodyPr>
          <a:lstStyle/>
          <a:p>
            <a:pPr algn="l"/>
            <a:r>
              <a:rPr lang="en-US" b="1" dirty="0">
                <a:solidFill>
                  <a:srgbClr val="002060"/>
                </a:solidFill>
                <a:latin typeface="+mj-lt"/>
                <a:ea typeface="+mn-ea"/>
                <a:cs typeface="+mn-cs"/>
              </a:rPr>
              <a:t>Real Life ATA Carnet Shipments</a:t>
            </a:r>
          </a:p>
        </p:txBody>
      </p:sp>
      <p:sp>
        <p:nvSpPr>
          <p:cNvPr id="25603" name="Rectangle 3"/>
          <p:cNvSpPr>
            <a:spLocks noGrp="1" noChangeArrowheads="1"/>
          </p:cNvSpPr>
          <p:nvPr>
            <p:ph sz="half" idx="1"/>
          </p:nvPr>
        </p:nvSpPr>
        <p:spPr>
          <a:xfrm>
            <a:off x="495300" y="2883158"/>
            <a:ext cx="3733800" cy="3276600"/>
          </a:xfrm>
        </p:spPr>
        <p:txBody>
          <a:bodyPr>
            <a:normAutofit/>
          </a:bodyPr>
          <a:lstStyle/>
          <a:p>
            <a:pPr marL="0">
              <a:spcBef>
                <a:spcPts val="576"/>
              </a:spcBef>
              <a:buClr>
                <a:schemeClr val="tx1"/>
              </a:buClr>
              <a:buFont typeface="Wingdings" pitchFamily="2" charset="2"/>
              <a:buChar char="§"/>
            </a:pPr>
            <a:r>
              <a:rPr lang="en-US" sz="2400" dirty="0">
                <a:latin typeface="Archivo" panose="020B0503020202020B04" pitchFamily="34" charset="0"/>
              </a:rPr>
              <a:t>Computer equipment</a:t>
            </a:r>
          </a:p>
          <a:p>
            <a:pPr marL="0">
              <a:spcBef>
                <a:spcPts val="576"/>
              </a:spcBef>
              <a:buClr>
                <a:schemeClr val="tx1"/>
              </a:buClr>
              <a:buFont typeface="Wingdings" pitchFamily="2" charset="2"/>
              <a:buChar char="§"/>
            </a:pPr>
            <a:r>
              <a:rPr lang="en-US" sz="2400" dirty="0">
                <a:latin typeface="Archivo" panose="020B0503020202020B04" pitchFamily="34" charset="0"/>
              </a:rPr>
              <a:t>Wearing apparel</a:t>
            </a:r>
          </a:p>
          <a:p>
            <a:pPr marL="0">
              <a:spcBef>
                <a:spcPts val="576"/>
              </a:spcBef>
              <a:buClr>
                <a:schemeClr val="tx1"/>
              </a:buClr>
              <a:buFont typeface="Wingdings" pitchFamily="2" charset="2"/>
              <a:buChar char="§"/>
            </a:pPr>
            <a:r>
              <a:rPr lang="en-US" sz="2400" dirty="0">
                <a:latin typeface="Archivo" panose="020B0503020202020B04" pitchFamily="34" charset="0"/>
              </a:rPr>
              <a:t>Billiards tables</a:t>
            </a:r>
          </a:p>
          <a:p>
            <a:pPr marL="0">
              <a:spcBef>
                <a:spcPts val="576"/>
              </a:spcBef>
              <a:buClr>
                <a:schemeClr val="tx1"/>
              </a:buClr>
              <a:buFont typeface="Wingdings" pitchFamily="2" charset="2"/>
              <a:buChar char="§"/>
            </a:pPr>
            <a:r>
              <a:rPr lang="en-US" sz="2400" dirty="0">
                <a:latin typeface="Archivo" panose="020B0503020202020B04" pitchFamily="34" charset="0"/>
              </a:rPr>
              <a:t>Camera equipment</a:t>
            </a:r>
          </a:p>
          <a:p>
            <a:pPr marL="0">
              <a:spcBef>
                <a:spcPts val="576"/>
              </a:spcBef>
              <a:buClr>
                <a:schemeClr val="tx1"/>
              </a:buClr>
              <a:buFont typeface="Wingdings" pitchFamily="2" charset="2"/>
              <a:buChar char="§"/>
            </a:pPr>
            <a:r>
              <a:rPr lang="en-US" sz="2400" dirty="0">
                <a:latin typeface="Archivo" panose="020B0503020202020B04" pitchFamily="34" charset="0"/>
              </a:rPr>
              <a:t>Aircraft, autos, boats</a:t>
            </a:r>
          </a:p>
          <a:p>
            <a:pPr marL="0">
              <a:spcBef>
                <a:spcPts val="576"/>
              </a:spcBef>
              <a:buClr>
                <a:schemeClr val="tx1"/>
              </a:buClr>
              <a:buFont typeface="Wingdings" pitchFamily="2" charset="2"/>
              <a:buChar char="§"/>
            </a:pPr>
            <a:r>
              <a:rPr lang="en-US" sz="2400" dirty="0">
                <a:latin typeface="Archivo" panose="020B0503020202020B04" pitchFamily="34" charset="0"/>
              </a:rPr>
              <a:t>Display booths</a:t>
            </a:r>
          </a:p>
          <a:p>
            <a:pPr marL="0">
              <a:spcBef>
                <a:spcPts val="576"/>
              </a:spcBef>
              <a:buClr>
                <a:schemeClr val="tx1"/>
              </a:buClr>
              <a:buFont typeface="Wingdings" pitchFamily="2" charset="2"/>
              <a:buChar char="§"/>
            </a:pPr>
            <a:r>
              <a:rPr lang="en-US" sz="2400" dirty="0">
                <a:latin typeface="Archivo" panose="020B0503020202020B04" pitchFamily="34" charset="0"/>
              </a:rPr>
              <a:t>Human skulls</a:t>
            </a:r>
          </a:p>
          <a:p>
            <a:pPr marL="0">
              <a:spcBef>
                <a:spcPts val="576"/>
              </a:spcBef>
              <a:buClr>
                <a:schemeClr val="tx1"/>
              </a:buClr>
              <a:buFont typeface="Wingdings" pitchFamily="2" charset="2"/>
              <a:buChar char="§"/>
            </a:pPr>
            <a:r>
              <a:rPr lang="en-US" sz="2400" dirty="0">
                <a:latin typeface="Archivo" panose="020B0503020202020B04" pitchFamily="34" charset="0"/>
              </a:rPr>
              <a:t>Theatrical scenery</a:t>
            </a:r>
          </a:p>
          <a:p>
            <a:pPr>
              <a:lnSpc>
                <a:spcPct val="90000"/>
              </a:lnSpc>
              <a:buClr>
                <a:schemeClr val="tx1"/>
              </a:buClr>
              <a:buFont typeface="Wingdings" pitchFamily="2" charset="2"/>
              <a:buChar char="v"/>
            </a:pPr>
            <a:endParaRPr lang="en-US" sz="2400" dirty="0"/>
          </a:p>
          <a:p>
            <a:pPr>
              <a:lnSpc>
                <a:spcPct val="90000"/>
              </a:lnSpc>
              <a:buClr>
                <a:schemeClr val="tx1"/>
              </a:buClr>
              <a:buFont typeface="Wingdings" pitchFamily="2" charset="2"/>
              <a:buChar char="v"/>
            </a:pPr>
            <a:endParaRPr lang="en-US" sz="2400" dirty="0"/>
          </a:p>
        </p:txBody>
      </p:sp>
      <p:sp>
        <p:nvSpPr>
          <p:cNvPr id="25604" name="Text Box 4"/>
          <p:cNvSpPr txBox="1">
            <a:spLocks noChangeArrowheads="1"/>
          </p:cNvSpPr>
          <p:nvPr/>
        </p:nvSpPr>
        <p:spPr bwMode="auto">
          <a:xfrm>
            <a:off x="6934200" y="2133600"/>
            <a:ext cx="2819400" cy="369332"/>
          </a:xfrm>
          <a:prstGeom prst="rect">
            <a:avLst/>
          </a:prstGeom>
          <a:noFill/>
          <a:ln w="9525">
            <a:noFill/>
            <a:miter lim="800000"/>
            <a:headEnd/>
            <a:tailEnd/>
          </a:ln>
        </p:spPr>
        <p:txBody>
          <a:bodyPr>
            <a:spAutoFit/>
          </a:bodyPr>
          <a:lstStyle/>
          <a:p>
            <a:pPr>
              <a:spcBef>
                <a:spcPct val="50000"/>
              </a:spcBef>
            </a:pPr>
            <a:endParaRPr lang="en-US" dirty="0"/>
          </a:p>
        </p:txBody>
      </p:sp>
      <p:sp>
        <p:nvSpPr>
          <p:cNvPr id="25605" name="Text Box 5"/>
          <p:cNvSpPr txBox="1">
            <a:spLocks noChangeArrowheads="1"/>
          </p:cNvSpPr>
          <p:nvPr/>
        </p:nvSpPr>
        <p:spPr bwMode="auto">
          <a:xfrm>
            <a:off x="4229100" y="2805534"/>
            <a:ext cx="3505200" cy="3564053"/>
          </a:xfrm>
          <a:prstGeom prst="rect">
            <a:avLst/>
          </a:prstGeom>
          <a:noFill/>
          <a:ln w="9525">
            <a:noFill/>
            <a:miter lim="800000"/>
            <a:headEnd/>
            <a:tailEnd/>
          </a:ln>
        </p:spPr>
        <p:txBody>
          <a:bodyPr>
            <a:spAutoFit/>
          </a:bodyPr>
          <a:lstStyle/>
          <a:p>
            <a:pPr>
              <a:spcBef>
                <a:spcPct val="20000"/>
              </a:spcBef>
              <a:buClr>
                <a:schemeClr val="tx1"/>
              </a:buClr>
              <a:buSzPct val="100000"/>
              <a:buFont typeface="Wingdings" pitchFamily="2" charset="2"/>
              <a:buChar char="§"/>
            </a:pPr>
            <a:r>
              <a:rPr lang="en-US" sz="2400" dirty="0">
                <a:latin typeface="Archivo" panose="020B0503020202020B04" pitchFamily="34" charset="0"/>
              </a:rPr>
              <a:t> Catering equipment</a:t>
            </a:r>
          </a:p>
          <a:p>
            <a:pPr>
              <a:spcBef>
                <a:spcPct val="20000"/>
              </a:spcBef>
              <a:buClr>
                <a:schemeClr val="tx1"/>
              </a:buClr>
              <a:buSzPct val="100000"/>
              <a:buFont typeface="Wingdings" pitchFamily="2" charset="2"/>
              <a:buChar char="§"/>
            </a:pPr>
            <a:r>
              <a:rPr lang="en-US" sz="2400" dirty="0">
                <a:latin typeface="Archivo" panose="020B0503020202020B04" pitchFamily="34" charset="0"/>
              </a:rPr>
              <a:t> Trade show booths</a:t>
            </a:r>
          </a:p>
          <a:p>
            <a:pPr>
              <a:spcBef>
                <a:spcPct val="20000"/>
              </a:spcBef>
              <a:buClr>
                <a:schemeClr val="tx1"/>
              </a:buClr>
              <a:buSzPct val="100000"/>
              <a:buFont typeface="Wingdings" pitchFamily="2" charset="2"/>
              <a:buChar char="§"/>
            </a:pPr>
            <a:r>
              <a:rPr lang="en-US" sz="2400" dirty="0">
                <a:latin typeface="Archivo" panose="020B0503020202020B04" pitchFamily="34" charset="0"/>
              </a:rPr>
              <a:t> Jewelry</a:t>
            </a:r>
          </a:p>
          <a:p>
            <a:pPr>
              <a:spcBef>
                <a:spcPct val="20000"/>
              </a:spcBef>
              <a:buClr>
                <a:schemeClr val="tx1"/>
              </a:buClr>
              <a:buSzPct val="100000"/>
              <a:buFont typeface="Wingdings" pitchFamily="2" charset="2"/>
              <a:buChar char="§"/>
            </a:pPr>
            <a:r>
              <a:rPr lang="en-US" sz="2400" dirty="0">
                <a:latin typeface="Archivo" panose="020B0503020202020B04" pitchFamily="34" charset="0"/>
              </a:rPr>
              <a:t> Live animals</a:t>
            </a:r>
          </a:p>
          <a:p>
            <a:pPr>
              <a:spcBef>
                <a:spcPct val="20000"/>
              </a:spcBef>
              <a:buClr>
                <a:schemeClr val="tx1"/>
              </a:buClr>
              <a:buSzPct val="100000"/>
              <a:buFont typeface="Wingdings" pitchFamily="2" charset="2"/>
              <a:buChar char="§"/>
            </a:pPr>
            <a:r>
              <a:rPr lang="en-US" sz="2400" dirty="0">
                <a:latin typeface="Archivo" panose="020B0503020202020B04" pitchFamily="34" charset="0"/>
              </a:rPr>
              <a:t> Sporting goods</a:t>
            </a:r>
          </a:p>
          <a:p>
            <a:pPr>
              <a:spcBef>
                <a:spcPct val="20000"/>
              </a:spcBef>
              <a:buClr>
                <a:schemeClr val="tx1"/>
              </a:buClr>
              <a:buSzPct val="100000"/>
              <a:buFont typeface="Wingdings" pitchFamily="2" charset="2"/>
              <a:buChar char="§"/>
            </a:pPr>
            <a:r>
              <a:rPr lang="en-US" sz="2400" dirty="0">
                <a:latin typeface="Archivo" panose="020B0503020202020B04" pitchFamily="34" charset="0"/>
              </a:rPr>
              <a:t> Musical instruments</a:t>
            </a:r>
          </a:p>
          <a:p>
            <a:pPr>
              <a:spcBef>
                <a:spcPct val="20000"/>
              </a:spcBef>
              <a:buClr>
                <a:schemeClr val="tx1"/>
              </a:buClr>
              <a:buSzPct val="100000"/>
              <a:buFont typeface="Wingdings" pitchFamily="2" charset="2"/>
              <a:buChar char="§"/>
            </a:pPr>
            <a:r>
              <a:rPr lang="en-US" sz="2400" dirty="0">
                <a:latin typeface="Archivo" panose="020B0503020202020B04" pitchFamily="34" charset="0"/>
              </a:rPr>
              <a:t> Power systems</a:t>
            </a:r>
          </a:p>
          <a:p>
            <a:pPr>
              <a:spcBef>
                <a:spcPct val="20000"/>
              </a:spcBef>
              <a:buClr>
                <a:schemeClr val="tx1"/>
              </a:buClr>
              <a:buSzPct val="100000"/>
              <a:buFont typeface="Wingdings" pitchFamily="2" charset="2"/>
              <a:buChar char="§"/>
            </a:pPr>
            <a:r>
              <a:rPr lang="en-US" sz="2400" dirty="0">
                <a:latin typeface="Archivo" panose="020B0503020202020B04" pitchFamily="34" charset="0"/>
              </a:rPr>
              <a:t> Rare books</a:t>
            </a:r>
          </a:p>
        </p:txBody>
      </p:sp>
      <p:grpSp>
        <p:nvGrpSpPr>
          <p:cNvPr id="7" name="Group 6">
            <a:extLst>
              <a:ext uri="{FF2B5EF4-FFF2-40B4-BE49-F238E27FC236}">
                <a16:creationId xmlns:a16="http://schemas.microsoft.com/office/drawing/2014/main" id="{99699183-3074-4C42-9607-4FB8DE38BF76}"/>
              </a:ext>
            </a:extLst>
          </p:cNvPr>
          <p:cNvGrpSpPr/>
          <p:nvPr/>
        </p:nvGrpSpPr>
        <p:grpSpPr>
          <a:xfrm>
            <a:off x="0" y="-13782"/>
            <a:ext cx="12192000" cy="1424197"/>
            <a:chOff x="0" y="-13782"/>
            <a:chExt cx="12192000" cy="1424197"/>
          </a:xfrm>
        </p:grpSpPr>
        <p:pic>
          <p:nvPicPr>
            <p:cNvPr id="9" name="Picture 8">
              <a:extLst>
                <a:ext uri="{FF2B5EF4-FFF2-40B4-BE49-F238E27FC236}">
                  <a16:creationId xmlns:a16="http://schemas.microsoft.com/office/drawing/2014/main" id="{A8F68E0D-F222-4E8F-AE04-5213481642E1}"/>
                </a:ext>
              </a:extLst>
            </p:cNvPr>
            <p:cNvPicPr>
              <a:picLocks noChangeAspect="1"/>
            </p:cNvPicPr>
            <p:nvPr/>
          </p:nvPicPr>
          <p:blipFill>
            <a:blip r:embed="rId3"/>
            <a:stretch>
              <a:fillRect/>
            </a:stretch>
          </p:blipFill>
          <p:spPr>
            <a:xfrm>
              <a:off x="0" y="-13782"/>
              <a:ext cx="12192000" cy="1424197"/>
            </a:xfrm>
            <a:prstGeom prst="rect">
              <a:avLst/>
            </a:prstGeom>
          </p:spPr>
        </p:pic>
        <p:pic>
          <p:nvPicPr>
            <p:cNvPr id="10" name="Picture 9">
              <a:extLst>
                <a:ext uri="{FF2B5EF4-FFF2-40B4-BE49-F238E27FC236}">
                  <a16:creationId xmlns:a16="http://schemas.microsoft.com/office/drawing/2014/main" id="{69B9465A-5D35-49AD-A8D1-24591DDC9740}"/>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69000"/>
                      </a14:imgEffect>
                    </a14:imgLayer>
                  </a14:imgProps>
                </a:ext>
              </a:extLst>
            </a:blip>
            <a:srcRect/>
            <a:stretch/>
          </p:blipFill>
          <p:spPr>
            <a:xfrm>
              <a:off x="557896" y="48120"/>
              <a:ext cx="3808008" cy="973851"/>
            </a:xfrm>
            <a:prstGeom prst="rect">
              <a:avLst/>
            </a:prstGeom>
            <a:effectLst>
              <a:outerShdw blurRad="50800" dist="50800" dir="5400000" algn="ctr" rotWithShape="0">
                <a:srgbClr val="000000"/>
              </a:outerShdw>
            </a:effectLst>
          </p:spPr>
        </p:pic>
        <p:pic>
          <p:nvPicPr>
            <p:cNvPr id="11" name="Picture 10" descr="A blue and white logo&#10;&#10;Description automatically generated with low confidence">
              <a:extLst>
                <a:ext uri="{FF2B5EF4-FFF2-40B4-BE49-F238E27FC236}">
                  <a16:creationId xmlns:a16="http://schemas.microsoft.com/office/drawing/2014/main" id="{F5D4E448-3873-454D-A536-62695A26842D}"/>
                </a:ext>
              </a:extLst>
            </p:cNvPr>
            <p:cNvPicPr>
              <a:picLocks noChangeAspect="1"/>
            </p:cNvPicPr>
            <p:nvPr/>
          </p:nvPicPr>
          <p:blipFill>
            <a:blip r:embed="rId6"/>
            <a:stretch>
              <a:fillRect/>
            </a:stretch>
          </p:blipFill>
          <p:spPr>
            <a:xfrm>
              <a:off x="10448465" y="89292"/>
              <a:ext cx="1295516" cy="1126606"/>
            </a:xfrm>
            <a:prstGeom prst="rect">
              <a:avLst/>
            </a:prstGeom>
            <a:ln>
              <a:noFill/>
            </a:ln>
            <a:effectLst>
              <a:outerShdw blurRad="107950" dist="12700" dir="5400000" sx="109000" sy="109000" algn="ctr">
                <a:srgbClr val="000000">
                  <a:alpha val="68000"/>
                </a:srgbClr>
              </a:outerShdw>
            </a:effectLst>
          </p:spPr>
        </p:pic>
        <p:sp>
          <p:nvSpPr>
            <p:cNvPr id="12" name="TextBox 11">
              <a:extLst>
                <a:ext uri="{FF2B5EF4-FFF2-40B4-BE49-F238E27FC236}">
                  <a16:creationId xmlns:a16="http://schemas.microsoft.com/office/drawing/2014/main" id="{7D569F53-459F-4559-973F-A03DF8F67B3E}"/>
                </a:ext>
              </a:extLst>
            </p:cNvPr>
            <p:cNvSpPr txBox="1"/>
            <p:nvPr/>
          </p:nvSpPr>
          <p:spPr>
            <a:xfrm>
              <a:off x="4250906" y="678266"/>
              <a:ext cx="6169306" cy="253916"/>
            </a:xfrm>
            <a:prstGeom prst="rect">
              <a:avLst/>
            </a:prstGeom>
            <a:noFill/>
          </p:spPr>
          <p:txBody>
            <a:bodyPr wrap="square">
              <a:spAutoFit/>
            </a:bodyPr>
            <a:lstStyle/>
            <a:p>
              <a:r>
                <a:rPr lang="en-US" sz="1050" dirty="0">
                  <a:solidFill>
                    <a:schemeClr val="bg1"/>
                  </a:solidFill>
                  <a:latin typeface="Oswald" pitchFamily="2" charset="0"/>
                </a:rPr>
                <a:t>™</a:t>
              </a:r>
              <a:endParaRPr lang="en-US" sz="1050" dirty="0">
                <a:solidFill>
                  <a:schemeClr val="bg1"/>
                </a:solidFill>
              </a:endParaRPr>
            </a:p>
          </p:txBody>
        </p:sp>
      </p:grpSp>
      <p:pic>
        <p:nvPicPr>
          <p:cNvPr id="3" name="Picture 2" descr="A picture containing watch, chain&#10;&#10;Description automatically generated">
            <a:extLst>
              <a:ext uri="{FF2B5EF4-FFF2-40B4-BE49-F238E27FC236}">
                <a16:creationId xmlns:a16="http://schemas.microsoft.com/office/drawing/2014/main" id="{CC73C3E1-60AF-4396-96A4-BA05E4A191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8063" y1="33365" x2="28063" y2="33365"/>
                        <a14:foregroundMark x1="28063" y1="33365" x2="28063" y2="33365"/>
                        <a14:foregroundMark x1="28063" y1="33365" x2="28063" y2="33365"/>
                      </a14:backgroundRemoval>
                    </a14:imgEffect>
                  </a14:imgLayer>
                </a14:imgProps>
              </a:ext>
            </a:extLst>
          </a:blip>
          <a:stretch>
            <a:fillRect/>
          </a:stretch>
        </p:blipFill>
        <p:spPr>
          <a:xfrm>
            <a:off x="7057827" y="2984415"/>
            <a:ext cx="4761527" cy="3175343"/>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1"/>
  <p:tag name="ARTICULATE_DESIGN_ID_OFFICE THEME" val="ZnJZ3n7w"/>
  <p:tag name="ARTICULATE_DESIGN_ID_ROANOKEOFFICETHEME" val="Nyx1WtMb"/>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oanokeOfficeTheme">
  <a:themeElements>
    <a:clrScheme name="Roanoke1">
      <a:dk1>
        <a:srgbClr val="002445"/>
      </a:dk1>
      <a:lt1>
        <a:srgbClr val="FFFFFF"/>
      </a:lt1>
      <a:dk2>
        <a:srgbClr val="005C85"/>
      </a:dk2>
      <a:lt2>
        <a:srgbClr val="E8EDF2"/>
      </a:lt2>
      <a:accent1>
        <a:srgbClr val="65869C"/>
      </a:accent1>
      <a:accent2>
        <a:srgbClr val="5C93D5"/>
      </a:accent2>
      <a:accent3>
        <a:srgbClr val="20C6BE"/>
      </a:accent3>
      <a:accent4>
        <a:srgbClr val="008999"/>
      </a:accent4>
      <a:accent5>
        <a:srgbClr val="FFD300"/>
      </a:accent5>
      <a:accent6>
        <a:srgbClr val="5C5E5E"/>
      </a:accent6>
      <a:hlink>
        <a:srgbClr val="005FC5"/>
      </a:hlink>
      <a:folHlink>
        <a:srgbClr val="73CC34"/>
      </a:folHlink>
    </a:clrScheme>
    <a:fontScheme name="Custom 1">
      <a:majorFont>
        <a:latin typeface="Archivo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anokeOfficeTheme" id="{3ECDF1CD-5437-4E1B-906B-2C54E683F4C5}" vid="{9AAF2AB7-EA68-4EA7-B1ED-D6E2C0DB06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a729617-940b-463d-a580-46cc6a3ad9da"/>
    <SharedWithUsers xmlns="b466aff8-6161-4571-90b4-12f3e1da930a">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A2B8EFC01DA44E9882C521F2FB4FD5" ma:contentTypeVersion="15" ma:contentTypeDescription="Create a new document." ma:contentTypeScope="" ma:versionID="4757113eaa75a21b2fe1b24c7911400b">
  <xsd:schema xmlns:xsd="http://www.w3.org/2001/XMLSchema" xmlns:xs="http://www.w3.org/2001/XMLSchema" xmlns:p="http://schemas.microsoft.com/office/2006/metadata/properties" xmlns:ns2="ca729617-940b-463d-a580-46cc6a3ad9da" xmlns:ns3="72ff51c0-c95f-48f6-915f-54d677bbb51f" xmlns:ns4="b466aff8-6161-4571-90b4-12f3e1da930a" targetNamespace="http://schemas.microsoft.com/office/2006/metadata/properties" ma:root="true" ma:fieldsID="5913a6c11ef68882189881c7ba23d498" ns2:_="" ns3:_="" ns4:_="">
    <xsd:import namespace="ca729617-940b-463d-a580-46cc6a3ad9da"/>
    <xsd:import namespace="72ff51c0-c95f-48f6-915f-54d677bbb51f"/>
    <xsd:import namespace="b466aff8-6161-4571-90b4-12f3e1da930a"/>
    <xsd:element name="properties">
      <xsd:complexType>
        <xsd:sequence>
          <xsd:element name="documentManagement">
            <xsd:complexType>
              <xsd:all>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3:MediaServiceAutoKeyPoints" minOccurs="0"/>
                <xsd:element ref="ns3:MediaServiceKeyPoint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729617-940b-463d-a580-46cc6a3ad9da"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73a9df2-c4b4-4eb4-b4f3-9d9d442de768}" ma:internalName="TaxCatchAll" ma:showField="CatchAllData" ma:web="b466aff8-6161-4571-90b4-12f3e1da930a">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973a9df2-c4b4-4eb4-b4f3-9d9d442de768}" ma:internalName="TaxCatchAllLabel" ma:readOnly="true" ma:showField="CatchAllDataLabel" ma:web="b466aff8-6161-4571-90b4-12f3e1da930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2ff51c0-c95f-48f6-915f-54d677bbb51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66aff8-6161-4571-90b4-12f3e1da930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f3c6f0c0-389c-4324-ac00-59fc67b57edf" ContentTypeId="0x0101" PreviousValue="false"/>
</file>

<file path=customXml/itemProps1.xml><?xml version="1.0" encoding="utf-8"?>
<ds:datastoreItem xmlns:ds="http://schemas.openxmlformats.org/officeDocument/2006/customXml" ds:itemID="{1ED30495-D90D-4D0B-8137-5DB49421D85A}">
  <ds:schemaRefs>
    <ds:schemaRef ds:uri="http://schemas.microsoft.com/sharepoint/v3/contenttype/forms"/>
  </ds:schemaRefs>
</ds:datastoreItem>
</file>

<file path=customXml/itemProps2.xml><?xml version="1.0" encoding="utf-8"?>
<ds:datastoreItem xmlns:ds="http://schemas.openxmlformats.org/officeDocument/2006/customXml" ds:itemID="{0CE476D1-43BB-4BDC-B65B-A4589B3399F1}">
  <ds:schemaRefs>
    <ds:schemaRef ds:uri="http://purl.org/dc/elements/1.1/"/>
    <ds:schemaRef ds:uri="http://purl.org/dc/dcmitype/"/>
    <ds:schemaRef ds:uri="http://purl.org/dc/terms/"/>
    <ds:schemaRef ds:uri="http://www.w3.org/XML/1998/namespace"/>
    <ds:schemaRef ds:uri="http://schemas.microsoft.com/office/2006/documentManagement/types"/>
    <ds:schemaRef ds:uri="http://schemas.microsoft.com/office/2006/metadata/properties"/>
    <ds:schemaRef ds:uri="72ff51c0-c95f-48f6-915f-54d677bbb51f"/>
    <ds:schemaRef ds:uri="ca729617-940b-463d-a580-46cc6a3ad9da"/>
    <ds:schemaRef ds:uri="http://schemas.microsoft.com/office/infopath/2007/PartnerControls"/>
    <ds:schemaRef ds:uri="http://schemas.openxmlformats.org/package/2006/metadata/core-properties"/>
    <ds:schemaRef ds:uri="b466aff8-6161-4571-90b4-12f3e1da930a"/>
  </ds:schemaRefs>
</ds:datastoreItem>
</file>

<file path=customXml/itemProps3.xml><?xml version="1.0" encoding="utf-8"?>
<ds:datastoreItem xmlns:ds="http://schemas.openxmlformats.org/officeDocument/2006/customXml" ds:itemID="{B8891F03-B4C8-4945-8E0F-2B496D52E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729617-940b-463d-a580-46cc6a3ad9da"/>
    <ds:schemaRef ds:uri="72ff51c0-c95f-48f6-915f-54d677bbb51f"/>
    <ds:schemaRef ds:uri="b466aff8-6161-4571-90b4-12f3e1da93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BC67ECF-8C91-43D4-BE05-717FEC3B4CC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2119</Words>
  <Application>Microsoft Office PowerPoint</Application>
  <PresentationFormat>Widescreen</PresentationFormat>
  <Paragraphs>375</Paragraphs>
  <Slides>33</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Archivo</vt:lpstr>
      <vt:lpstr>Archivo </vt:lpstr>
      <vt:lpstr>Archivo Light</vt:lpstr>
      <vt:lpstr>Univers 55</vt:lpstr>
      <vt:lpstr>Arial</vt:lpstr>
      <vt:lpstr>Arial Black</vt:lpstr>
      <vt:lpstr>Calibri</vt:lpstr>
      <vt:lpstr>Oswald</vt:lpstr>
      <vt:lpstr>Oswald Medium</vt:lpstr>
      <vt:lpstr>Times New Roman</vt:lpstr>
      <vt:lpstr>Wingdings</vt:lpstr>
      <vt:lpstr>Wingdings 2</vt:lpstr>
      <vt:lpstr>RoanokeOfficeTheme</vt:lpstr>
      <vt:lpstr>PowerPoint Presentation</vt:lpstr>
      <vt:lpstr>PowerPoint Presentation</vt:lpstr>
      <vt:lpstr>PowerPoint Presentation</vt:lpstr>
      <vt:lpstr>PowerPoint Presentation</vt:lpstr>
      <vt:lpstr>PowerPoint Presentation</vt:lpstr>
      <vt:lpstr>Why is ATA Carnet Good for Business?</vt:lpstr>
      <vt:lpstr>ATA Carnet Benefits continued…</vt:lpstr>
      <vt:lpstr>PowerPoint Presentation</vt:lpstr>
      <vt:lpstr>Real Life ATA Carnet Shipments</vt:lpstr>
      <vt:lpstr>PowerPoint Presentation</vt:lpstr>
      <vt:lpstr>Where can ATA Carnets be used?</vt:lpstr>
      <vt:lpstr>New ATA Carnet Countries</vt:lpstr>
      <vt:lpstr>How does an ATA Carnet work?</vt:lpstr>
      <vt:lpstr>Green Cover</vt:lpstr>
      <vt:lpstr>General List</vt:lpstr>
      <vt:lpstr>PowerPoint Presentation</vt:lpstr>
      <vt:lpstr>Foreign  Counterfoils  (white)</vt:lpstr>
      <vt:lpstr>Foreign  Vouchers  (white)</vt:lpstr>
      <vt:lpstr>ATA Carnet Best Practices</vt:lpstr>
      <vt:lpstr>ATA Carnet Best Practices</vt:lpstr>
      <vt:lpstr>PowerPoint Presentation</vt:lpstr>
      <vt:lpstr>Options to Avoid or Resolve a Claim!</vt:lpstr>
      <vt:lpstr>   Certificate of Disposition  (CBP F 3227)</vt:lpstr>
      <vt:lpstr>The ATA Carnet, along with the goods, must ALWAYS be together for Customs Clearance, and when in doubt call your ATA Carnet provider!</vt:lpstr>
      <vt:lpstr>PowerPoint Presentation</vt:lpstr>
      <vt:lpstr>PowerPoint Presentation</vt:lpstr>
      <vt:lpstr>PowerPoint Presentation</vt:lpstr>
      <vt:lpstr>PowerPoint Presentation</vt:lpstr>
      <vt:lpstr>ATA Carnet Bond Calculation</vt:lpstr>
      <vt:lpstr>PowerPoint Presentation</vt:lpstr>
      <vt:lpstr>How long does it take to get the ATA Carnet?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MJ Betz</dc:creator>
  <cp:lastModifiedBy>Barlow Amanda - LosAngeles-RIG</cp:lastModifiedBy>
  <cp:revision>68</cp:revision>
  <cp:lastPrinted>2023-07-05T22:26:47Z</cp:lastPrinted>
  <dcterms:created xsi:type="dcterms:W3CDTF">2021-05-20T21:59:19Z</dcterms:created>
  <dcterms:modified xsi:type="dcterms:W3CDTF">2023-08-17T14:34:29Z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D3B9FDC1-3167-4340-A3C9-B48BF236C22F</vt:lpwstr>
  </property>
  <property fmtid="{D5CDD505-2E9C-101B-9397-08002B2CF9AE}" pid="3" name="ArticulatePath">
    <vt:lpwstr>https://munichre-my.sharepoint.com/personal/jason_palumbo_roanokegroup_com/Documents/Desktop/Roanoke Brand Tools/MasterPwrPtPresentation</vt:lpwstr>
  </property>
  <property fmtid="{D5CDD505-2E9C-101B-9397-08002B2CF9AE}" pid="4" name="Order">
    <vt:r8>580400</vt:r8>
  </property>
  <property fmtid="{D5CDD505-2E9C-101B-9397-08002B2CF9AE}" pid="5" name="ContentTypeId">
    <vt:lpwstr>0x010100A4A2B8EFC01DA44E9882C521F2FB4FD5</vt:lpwstr>
  </property>
  <property fmtid="{D5CDD505-2E9C-101B-9397-08002B2CF9AE}" pid="6" name="ComplianceAssetId">
    <vt:lpwstr/>
  </property>
  <property fmtid="{D5CDD505-2E9C-101B-9397-08002B2CF9AE}" pid="7" name="_ExtendedDescription">
    <vt:lpwstr/>
  </property>
  <property fmtid="{D5CDD505-2E9C-101B-9397-08002B2CF9AE}" pid="8" name="MSIP_Label_c6dace53-bb26-49c1-b263-21baa9bbd689_Enabled">
    <vt:lpwstr>true</vt:lpwstr>
  </property>
  <property fmtid="{D5CDD505-2E9C-101B-9397-08002B2CF9AE}" pid="9" name="MSIP_Label_c6dace53-bb26-49c1-b263-21baa9bbd689_SetDate">
    <vt:lpwstr>2022-03-01T20:07:11Z</vt:lpwstr>
  </property>
  <property fmtid="{D5CDD505-2E9C-101B-9397-08002B2CF9AE}" pid="10" name="MSIP_Label_c6dace53-bb26-49c1-b263-21baa9bbd689_Method">
    <vt:lpwstr>Privileged</vt:lpwstr>
  </property>
  <property fmtid="{D5CDD505-2E9C-101B-9397-08002B2CF9AE}" pid="11" name="MSIP_Label_c6dace53-bb26-49c1-b263-21baa9bbd689_Name">
    <vt:lpwstr>c6dace53-bb26-49c1-b263-21baa9bbd689</vt:lpwstr>
  </property>
  <property fmtid="{D5CDD505-2E9C-101B-9397-08002B2CF9AE}" pid="12" name="MSIP_Label_c6dace53-bb26-49c1-b263-21baa9bbd689_SiteId">
    <vt:lpwstr>582259a1-dcaa-4cca-b1cf-e60d3f045ecd</vt:lpwstr>
  </property>
  <property fmtid="{D5CDD505-2E9C-101B-9397-08002B2CF9AE}" pid="13" name="MSIP_Label_c6dace53-bb26-49c1-b263-21baa9bbd689_ActionId">
    <vt:lpwstr>cddce54e-dfed-422c-8ea5-3c47e85025b1</vt:lpwstr>
  </property>
  <property fmtid="{D5CDD505-2E9C-101B-9397-08002B2CF9AE}" pid="14" name="MSIP_Label_c6dace53-bb26-49c1-b263-21baa9bbd689_ContentBits">
    <vt:lpwstr>0</vt:lpwstr>
  </property>
</Properties>
</file>