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60" r:id="rId2"/>
    <p:sldId id="335" r:id="rId3"/>
    <p:sldId id="263" r:id="rId4"/>
    <p:sldId id="317" r:id="rId5"/>
    <p:sldId id="266" r:id="rId6"/>
    <p:sldId id="334" r:id="rId7"/>
    <p:sldId id="338" r:id="rId8"/>
    <p:sldId id="337" r:id="rId9"/>
    <p:sldId id="336" r:id="rId10"/>
    <p:sldId id="32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9" autoAdjust="0"/>
    <p:restoredTop sz="99053" autoAdjust="0"/>
  </p:normalViewPr>
  <p:slideViewPr>
    <p:cSldViewPr>
      <p:cViewPr varScale="1">
        <p:scale>
          <a:sx n="89" d="100"/>
          <a:sy n="89" d="100"/>
        </p:scale>
        <p:origin x="1387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974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61A778-45B7-4631-BFAF-030A6E306A83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32565B-05E1-45BB-A761-67F2C8E3F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06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577EEA-13D0-47F9-BE6D-588DE43D5703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850A18-0BAB-49FB-AD69-E04CD0C0F3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9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0A18-0BAB-49FB-AD69-E04CD0C0F3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1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0A18-0BAB-49FB-AD69-E04CD0C0F34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7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7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7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29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000" y="1981200"/>
            <a:ext cx="5885714" cy="36380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1774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9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5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0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F10D6-D5D4-4ACA-B7E6-F9A06802ECA5}" type="datetimeFigureOut">
              <a:rPr lang="en-US" smtClean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E607D-845A-4D41-8833-9079B638F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5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mailto:OT-RECONFOLDER@CBP.DHS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143" y="1609952"/>
            <a:ext cx="5885714" cy="3638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ACE RECONCILIATION PROTOTYPE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28650" y="1609952"/>
            <a:ext cx="7886700" cy="4567011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		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b="1" dirty="0"/>
          </a:p>
          <a:p>
            <a:pPr marL="45720" indent="0" algn="r">
              <a:spcBef>
                <a:spcPts val="0"/>
              </a:spcBef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Acenitha “Ace” Kennedy</a:t>
            </a:r>
          </a:p>
          <a:p>
            <a:pPr marL="45720" indent="0" algn="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Office of Trade</a:t>
            </a:r>
          </a:p>
          <a:p>
            <a:pPr marL="45720" indent="0" algn="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International Trade Specialist</a:t>
            </a:r>
          </a:p>
          <a:p>
            <a:pPr marL="45720" indent="0" algn="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National Reconciliation Program Manager</a:t>
            </a:r>
          </a:p>
          <a:p>
            <a:pPr marL="45720" indent="0">
              <a:buNone/>
            </a:pPr>
            <a:endParaRPr lang="en-US" b="1" dirty="0" smtClean="0"/>
          </a:p>
          <a:p>
            <a:endParaRPr lang="en-US" sz="1800" b="1" dirty="0"/>
          </a:p>
          <a:p>
            <a:endParaRPr lang="en-US" sz="1800" b="1" dirty="0"/>
          </a:p>
        </p:txBody>
      </p:sp>
      <p:sp>
        <p:nvSpPr>
          <p:cNvPr id="3" name="AutoShape 2" descr="Image result for CBP AC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9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Information for   Reconciliation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</a:rPr>
              <a:t>Policy Related Reconciliation Inquiries</a:t>
            </a:r>
          </a:p>
          <a:p>
            <a:pPr marL="342900" lvl="1" indent="0">
              <a:buNone/>
            </a:pPr>
            <a:r>
              <a:rPr lang="en-US" b="1" dirty="0" smtClean="0">
                <a:hlinkClick r:id="rId2"/>
              </a:rPr>
              <a:t>OT-RECONFOLDER@CBP.DHS.GOV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(202) 863-6064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7" name="Picture 5" descr="C:\Users\CGHHTM9\AppData\Local\Microsoft\Windows\Temporary Internet Files\Content.IE5\RRBBUHA8\MC9000561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1928470" cy="167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74" y="5638800"/>
            <a:ext cx="1698401" cy="1045170"/>
          </a:xfrm>
          <a:prstGeom prst="rect">
            <a:avLst/>
          </a:prstGeom>
          <a:blipFill dpi="0" rotWithShape="1">
            <a:blip r:embed="rId6">
              <a:alphaModFix amt="1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1247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143" y="1609952"/>
            <a:ext cx="5885714" cy="3638095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762000" y="304800"/>
            <a:ext cx="731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Reconciliation ACS/ACE Overview </a:t>
            </a:r>
          </a:p>
          <a:p>
            <a:r>
              <a:rPr lang="en-US" sz="32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Side-by-Side Comparison </a:t>
            </a:r>
            <a:endParaRPr lang="en-US" sz="3200" b="1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533504"/>
              </p:ext>
            </p:extLst>
          </p:nvPr>
        </p:nvGraphicFramePr>
        <p:xfrm>
          <a:off x="0" y="1255076"/>
          <a:ext cx="9143999" cy="4643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127"/>
                <a:gridCol w="2858558"/>
                <a:gridCol w="2744314"/>
              </a:tblGrid>
              <a:tr h="177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TOPIC</a:t>
                      </a:r>
                      <a:endParaRPr lang="en-US" sz="1100" b="1" i="0" u="sng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ACS</a:t>
                      </a:r>
                      <a:r>
                        <a:rPr lang="en-US" sz="1100" b="1" u="sng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PROCESSING</a:t>
                      </a:r>
                      <a:endParaRPr lang="en-US" sz="1100" b="1" i="0" u="sng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ACE PROCESSING</a:t>
                      </a:r>
                      <a:endParaRPr lang="en-US" sz="1100" b="1" i="0" u="sng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177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Reconcilable Issues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VAL, CLA, 9802,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FTA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 Change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 Current Process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172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Timeframes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 months (VAL, CLA, 9802) 12 months (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FTA)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 Change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 Current Process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226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Flagging of Underlying Entry Summaries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Blanket (not on CLA) and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Entry-by-Entry</a:t>
                      </a: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CBP will no longer</a:t>
                      </a:r>
                      <a:r>
                        <a:rPr lang="en-US" sz="1100" b="1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apply blanket flags; Trade must coordinate with their broker(s) to blanket flag entry summaries; Entry-by-Entry</a:t>
                      </a:r>
                      <a:endParaRPr lang="en-US" sz="11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25120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Trade</a:t>
                      </a:r>
                      <a:r>
                        <a:rPr lang="en-US" sz="110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cannot add, delete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or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change a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flag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 Change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 Current Process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321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Applying to Participate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Letter to participate and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Reconciliation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Bond Rider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 application </a:t>
                      </a:r>
                      <a:r>
                        <a:rPr lang="en-US" sz="110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(Active</a:t>
                      </a:r>
                      <a:r>
                        <a:rPr lang="en-US" sz="1100" b="1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Recon</a:t>
                      </a:r>
                      <a:r>
                        <a:rPr lang="en-US" sz="110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Bond </a:t>
                      </a:r>
                      <a:r>
                        <a:rPr lang="en-US" sz="110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Rider &amp; activation flag on </a:t>
                      </a:r>
                      <a:r>
                        <a:rPr lang="en-US" sz="1100" b="1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importer account)</a:t>
                      </a:r>
                      <a:endParaRPr lang="en-US" sz="11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25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Types of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Reconciliation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Entry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Aggregate and Entry-by-Entry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 Change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 Current Process</a:t>
                      </a:r>
                      <a:endParaRPr lang="en-US" sz="11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1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837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Submitted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Data: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True No-Change/No-Change Entries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Trade provides electronic and paper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data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 CBP: Header, Association File,  Proof of Payment, and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statement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that this is a True No-Change/No-Change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Trade provides electronic </a:t>
                      </a:r>
                      <a:r>
                        <a:rPr lang="en-US" sz="110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data to CBP: Associated File</a:t>
                      </a:r>
                      <a:endParaRPr lang="en-US" sz="11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837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Submitted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Data: 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Entry-by-Entry (current) and Change (new)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Trade provides electronic and paper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data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 CBP: Header, Association File, Paper Spreadsheet, CD with spreadsheet, and Proof of Payment (for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FTA,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Trade also provides certifications)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1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Trade provides electronic data to CBP via ABI: Associated File, Line Item Data, and required declaration statements for FTA Recon</a:t>
                      </a:r>
                      <a:endParaRPr lang="en-US" sz="11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39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Values/Duties/Taxes/Fees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Original and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Reconciled </a:t>
                      </a:r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amounts </a:t>
                      </a:r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must be provided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*Reconciled </a:t>
                      </a:r>
                      <a:r>
                        <a:rPr lang="en-US" sz="11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amounts </a:t>
                      </a:r>
                      <a:r>
                        <a:rPr lang="en-US" sz="110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only must be provided</a:t>
                      </a:r>
                      <a:endParaRPr lang="en-US" sz="11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343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Reports/DQ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 Reports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in ACS/Limited Reports in ACE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ACE </a:t>
                      </a:r>
                      <a:r>
                        <a:rPr lang="en-US" sz="11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Reports </a:t>
                      </a:r>
                      <a:r>
                        <a:rPr lang="en-US" sz="110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100" b="1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Reconciliation data </a:t>
                      </a:r>
                      <a:endParaRPr lang="en-US" sz="11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  <a:tr h="26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Locations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 Processing Ports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Open </a:t>
                      </a:r>
                      <a:r>
                        <a:rPr lang="en-US" sz="105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sz="1050" b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all ports </a:t>
                      </a:r>
                      <a:endParaRPr lang="en-US" sz="105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" marR="4572" marT="4572" marB="0" anchor="b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63000"/>
            <a:ext cx="1171575" cy="720969"/>
          </a:xfrm>
          <a:prstGeom prst="rect">
            <a:avLst/>
          </a:prstGeom>
          <a:blipFill dpi="0" rotWithShape="1">
            <a:blip r:embed="rId5">
              <a:alphaModFix amt="1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0568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ACE RECONCILIATION PROTOTYPE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Blanket Flagging</a:t>
            </a:r>
          </a:p>
          <a:p>
            <a:pPr marL="45720" indent="0" algn="ctr">
              <a:buNone/>
            </a:pPr>
            <a:endParaRPr lang="en-US" sz="12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7338" lvl="1" indent="-242888"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Effective October 1, 2016, CBP will no longer blanket flag entry summaries for Reconciliation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44450" lvl="1" indent="0">
              <a:buClr>
                <a:srgbClr val="5B9BD5"/>
              </a:buClr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7338" lvl="1" indent="-242888">
              <a:buClr>
                <a:srgbClr val="5B9BD5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CBP allows for Entry-by-Entry flagging</a:t>
            </a:r>
          </a:p>
          <a:p>
            <a:pPr marL="44450" lvl="1" indent="0">
              <a:buClr>
                <a:srgbClr val="5B9BD5"/>
              </a:buClr>
              <a:buNone/>
            </a:pP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7338" lvl="1" indent="-242888"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Filers may blanket flag using their own software, if available</a:t>
            </a:r>
          </a:p>
          <a:p>
            <a:pPr marL="365760" lvl="1" indent="0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51510" lvl="1" indent="-285750"/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dirty="0" smtClean="0"/>
              <a:t>		  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74" y="5638800"/>
            <a:ext cx="1698401" cy="1045170"/>
          </a:xfrm>
          <a:prstGeom prst="rect">
            <a:avLst/>
          </a:prstGeom>
          <a:blipFill dpi="0" rotWithShape="1">
            <a:blip r:embed="rId5">
              <a:alphaModFix amt="1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7898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ACE RECONCILIATION PROTOTYPE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15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to Participate</a:t>
            </a:r>
          </a:p>
          <a:p>
            <a:pPr marL="0" indent="0" algn="ctr">
              <a:buNone/>
            </a:pPr>
            <a:endParaRPr lang="en-US" sz="1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7338" lvl="1" indent="-242888"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Effective October 1, 2016 new participants will no longer submit applications to CBP Headquarters</a:t>
            </a:r>
          </a:p>
          <a:p>
            <a:pPr marL="44450" lvl="1" indent="0">
              <a:buClr>
                <a:srgbClr val="5B9BD5"/>
              </a:buClr>
              <a:buNone/>
            </a:pP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7338" lvl="1" indent="-242888"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All importers will be eligible for participation</a:t>
            </a:r>
          </a:p>
          <a:p>
            <a:pPr marL="44450" lvl="1" indent="0">
              <a:buClr>
                <a:srgbClr val="5B9BD5"/>
              </a:buClr>
              <a:buNone/>
            </a:pPr>
            <a:endParaRPr lang="en-US" sz="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63550" lvl="1" indent="-176213">
              <a:buClr>
                <a:srgbClr val="5B9BD5"/>
              </a:buClr>
              <a:tabLst>
                <a:tab pos="573088" algn="l"/>
              </a:tabLst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Importer account profiles will be switched to “Yes” to indicate eligibility for participation in ACE</a:t>
            </a:r>
          </a:p>
          <a:p>
            <a:pPr marL="287337" lvl="1" indent="0">
              <a:buClr>
                <a:srgbClr val="5B9BD5"/>
              </a:buClr>
              <a:buNone/>
              <a:tabLst>
                <a:tab pos="573088" algn="l"/>
              </a:tabLst>
            </a:pP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39725" lvl="1" indent="-285750">
              <a:buClr>
                <a:srgbClr val="5B9BD5"/>
              </a:buClr>
              <a:buFont typeface="Wingdings" panose="05000000000000000000" pitchFamily="2" charset="2"/>
              <a:buChar char="§"/>
              <a:tabLst>
                <a:tab pos="573088" algn="l"/>
              </a:tabLst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All new and existing participants must have a valid, active Reconciliation Bond Rider on file in order to participate in the ACE Reconciliation Prototype and flag underlying entry summaries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74" y="5638800"/>
            <a:ext cx="1698401" cy="1045170"/>
          </a:xfrm>
          <a:prstGeom prst="rect">
            <a:avLst/>
          </a:prstGeom>
          <a:blipFill dpi="0" rotWithShape="1">
            <a:blip r:embed="rId4">
              <a:alphaModFix amt="1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352405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ACE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RECONCILIATION PROTOTYPE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599124"/>
          </a:xfrm>
        </p:spPr>
        <p:txBody>
          <a:bodyPr>
            <a:normAutofit/>
          </a:bodyPr>
          <a:lstStyle/>
          <a:p>
            <a:pPr marL="0" indent="0" algn="ctr" fontAlgn="b">
              <a:buNone/>
            </a:pPr>
            <a:r>
              <a:rPr lang="en-US" sz="2800" b="1" u="none" strike="noStrike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Submitted Data: True No-Change/No-Change Entries</a:t>
            </a:r>
          </a:p>
          <a:p>
            <a:pPr marL="0" indent="0" algn="ctr" fontAlgn="b">
              <a:buNone/>
            </a:pPr>
            <a:endParaRPr lang="en-US" sz="1200" b="1" i="0" u="none" strike="noStrike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287338" lvl="1" indent="-242888"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Filers will no longer be required to submit hard copies of Reconciliation packages</a:t>
            </a:r>
          </a:p>
          <a:p>
            <a:pPr marL="45720" lvl="1" indent="0">
              <a:buClr>
                <a:srgbClr val="5B9BD5"/>
              </a:buClr>
              <a:buNone/>
            </a:pPr>
            <a:endParaRPr lang="en-US" sz="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-169863">
              <a:buClr>
                <a:srgbClr val="5B9BD5"/>
              </a:buClr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No more CDs, No more Excel Spreadsheets</a:t>
            </a:r>
          </a:p>
          <a:p>
            <a:pPr marL="287337" lvl="1" indent="0">
              <a:buClr>
                <a:srgbClr val="5B9BD5"/>
              </a:buClr>
              <a:buNone/>
            </a:pP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7338" lvl="1" indent="-233363"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All submissions will be electronic via Electronic Data Interchange (EDI) Transmission</a:t>
            </a:r>
          </a:p>
          <a:p>
            <a:pPr marL="463550" lvl="1" indent="-176213">
              <a:buClr>
                <a:srgbClr val="5B9BD5"/>
              </a:buClr>
              <a:buFont typeface="Wingdings" panose="05000000000000000000" pitchFamily="2" charset="2"/>
              <a:buChar char="§"/>
            </a:pPr>
            <a:endParaRPr lang="en-US" sz="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-169863">
              <a:buClr>
                <a:srgbClr val="5B9BD5"/>
              </a:buClr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Association File must be submitted using EDI</a:t>
            </a:r>
          </a:p>
          <a:p>
            <a:pPr marL="1028700" lvl="3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hQRERUUERQWFBUWFRkUGBcYGB8XHxcfIhodHh4dJx8dHyceHRkvHBohHy8iJCcqLS0sHx4xNjAqNScrLSoBCQoKDgwOGg8PGikkHiI1LCwsMiwsNTApLCwvMCk0MCk0LCwsLCwsNCkvLC8sLCwtLCwpLCwqLCw0LyksLCwuLP/AABEIAFYBIAMBIgACEQEDEQH/xAAcAAEAAgMBAQEAAAAAAAAAAAAABQYDBAcCAQj/xAA/EAACAQMCBAQFAwIDBAsAAAABAgMABBESIQUGEzEUIkFRBzJhcYEjQpFSsRVyoXPR4fAkJTM0gqKys8HC0v/EABkBAQADAQEAAAAAAAAAAAAAAAABAgQDBf/EACwRAAIBAwMDAwQCAwEAAAAAAAABAgMRIRIxQQQTYSJRgTJx4fCRoRSx0TP/2gAMAwEAAhEDEQA/AOZUpU7ytyvJeSKqqSCdh21e+/oo9TXsSkoq7PJjFydkRtjwuSY+Qbe57f8AH8Ve+E/CptHUuSsSbeaZtA37YXufzV94PwOOxfpRQia5EfUBY9NSOxEZKkFgcZ7dxkjNadqXmjuklLtHPGGWeQaAAy64mZy2kMpPTKIvoprI6kpZvZGqNNRdrXZgsORbBejmYv1mKo0aKq5HcE4JBz5dyN9q2Dy7ZdVoencFlZ0GHU6ikYkwBn1UjBI77V9VIpogiieY6PMbZGx1S4keUSPhSxcA7jbFbdtZtHcG5FnedRiSza4ctlFUgqGwV8itj0I27msrqU/ds3f4tfmKX3aT/hsr8/JdlMrsGkiCMUYzRAqGDhCutcb6iB3NV3mL4SzQAsoyo31L51/I+Zf4NXa/SJrfwryvBqkklJuYimp2YsDrXyYDnOMb4HbG43M9uHbLtdXU2VfZwsKYPl36bMQDiMHJ1Y9M12hNP6JGerRnT/8AWFvP7ucOu7F4jhxj2PofzWCu78e5XhvGaH9NbtYxJIqjEbZYge+iTYH8+veuN8d4E9rIVYEAHG/cH2P1/vWqnV1Ye5jqUtOVsRlKUrucRSlKAUpSgFKUoBSlKAUpSgFKUoBSlKAUpSgFKUoBSlKAUpSgFKUoDb4XYGaQL6dz9v8Af6V+i+R+Xo7SLHl62F6gBGYxjKp9Nt/qa5j8J+DguZnUssamYgDUTp+UAepzvj6Vf76wgllaSOeYEv1ZEJkVYwBlyUCgglVwBL5T5sCsFaWuVnsjdRjpWFllO5p5uubS9aOdBJGshmiVpPOqnI8siYZVIyNLA7HG+xqX4PzVZ3euR0lkliTVHaNp0qqjcIBhWIAz5hnHpU9Ny6nErIdaJUJy0AT9MqgGI1LYbbG+wx222rlvKvDWh4iyZVpYUnMYU5DyLG2lRsM7/wA4q8FS6indrKEpV+krOKlvj9ZvcV+L95IcQBLdOwCqGIH3b/4AqIHxD4gDnxUn/lx/aoCEqGXXkrkagDgkeuCdgcV0645Us5ODNdR28kTqpddTYbY476cMmN8kZPuK3SjSpWWnfB58ZVat3q2I3hXxguV8t1HHcxnYggK3+nlP2K/kVbr6/tbVI5BILZJMO1nOpO3fUEXLRvkZBGBmuS8sf98tttX/AEiLbvnzit3/AAuS84jJFrDO88gy7Y1YY7asHBwNtq41ukpSlfa2cGih1tanFpO98WexdOHcw2st0ZIVfoRqnVMpG+GYoQq5lllMjbZ2zjOTit7mPgcl9bPJNC6TRjJLKFMsZyVJxsJVHdRnHr32s3gYuGW8axxAxB1WVmwWUE7MTjzANjv2H2rxccXdZyrT/qGUIloqA5TIGpiV1EactqBCjtv2OKVRTlaPBrVKUIqUtnc/ON3bGNyh9PX39jWKrt8T+Ai3uG0jy52/ytuv8bj+KpNbactUbmGpHTKxL2HKN5OgkhtpZEOcMq5B3x/esFry/cSytDHC7SpnUgGSuCAc/kirn8MWPg+K79rTb6eWWqhysx8da7ne5g/91ajU8+C2lY8mHinAp7UqLiJ4i2dOsYzjv/etjhPKd3dIXt4HkQHGoYAz7AsQCfoM1IfEtv8ArS7/ANp/9Fq1WfB4+McNtobaZY7m0VgYWOA+T83v6fMAcZIOKhzain7kqC1NHOeJ8Lltn6c6GN9IbS3cAjI+235rVqY5se48SVvF0TRxxxEe4VQFbOTqJG+rO9euSuErdX9vDJ8jyDUPcAFiPzjH5q+r03Zza9VkfOFcm3l0muC3kdP6sBVP2LEA/isHGOXLi00+JiaLXq0hsZOkjPY9txv61YPitxZ5OISQ5xFb6Y44xsq+UHIHbO/9q1OG8S/xB7W1vHkKoTDE6AFgXdcai53UY9N6qpStqexdxjfTyVilXS05MgPFZOHvJNs+iN1Cf0aiWBP4GK88C5FWaW+1GV0s2ZdEQHVl87quMggbISdj9KnuRI7cim0q9cpcFsJ+J28a9Z42TWY5NOVkGolHwF8oAB2Bz/NajctR33ETb2fUUmWYyGULpQBzkqEPy9xg49KdxXsO27FQpV0suXOH3NybSCa4WUlkjmcIYpGGdtKgOqnGx1GvXLHIcVw91DcPLDNaq7OQqsmF2/zE+v1FHUS3HbZSaVfeF8l2F3azywXNwrW2lpGkjXSVOTqVF8wyFOAWPbfvWvc8o2kvDZbyylnJgcJIswUas43AXt82dyfUfWo7iHbZSqVd4uTLaG2tZ7xrjRc4JlhCdOAZGA2VZi2N9seuxxiqVIBk43GTj7ZqyknsVcWtzzSrvy1ynY3zNbwzXBuRGXVyqLExGPLp3kA37kj7Vp8kcrW9+JlkklikiiaYsFVk0jA99Wd89qjuJX8Fu28FUr1GmSASFyQMnsN+5xvirlDyrZXFjcz2ktx1LUKziVUCuDncBd1zpPdjjG/evK8pW1tZQ3PEHm1XOTFFBoBCgDzMXGPUHAx3G+9O4h22RPMPKUlnHBI7xyJcKzRtGSQQNO/mAP7xUHXR/iiqCx4UI2LIIZdLMNJIxDgkZODXOKU5OUbsipFRlZHd/hrwTXYyAO8RZkXXGdLDSobYkHHmY1Kcd4O6R6ZZ3ned47VWZVQqhfUw8oGpsDufb759/DBx4M/7Q/8ApWt3mS5VpLXSwOi8QOAc4yj4Bx2O4NeTVk9LR7XSRXdi/bP8ZNZuckTiBsjpUKqBQASzswzgY8qqqjJJPtWtzzyab0RzWzBZ0IKy62wFGWGkLtqLY3/1qk808H8TDNcR+aVJXeR99UiHyxqBgYARWLZ7aWyTWbk74pND+nd7jPzEHO5G5x8qKgwFUb7VvVFpKdLdbnmOsm3Gps9iH4iHMz9dAJxpD4RVIYxZ8xAwWLEvq1fswfmFZ5OOTFCpnl0FSNPUBGMLjy9XcaSpAx3d1/ZVm4lD4y81W4VuoqPny+UFRnLDPbsd+9a/FbCe2xG0M0x1MQY20x9l+Z22Ud9z7EfWtumNo3ava9jyv8ibnJQg2k2r8Fe4VbTGYizRROVfB0qWQawpZWI/blkyCSdBYYyBXTOR+Ul4dCeoV6rnDuHYq/mOnZjgNvjYVW+VeKpbSSTXFu9uqx7uxQg5ZRhCoBl2y2RnYY3qB5p+I0t6wgtwVVzoOBktqGlkwdmUnDK2xFZ6sZ1JaI7cs30ZxhHXLfhF+s+Zkv57my8pXok50srKdWhkYNtqUkHI2NeeH8Ga9toHaeVfKiPGHZUbQSr5CkHUQMd8evvVV5Y4J4GeMCRWnllKMQcnp7HAB3wT3YDP8Zq9cl3K9ALkZZppFXO+nqtg/b0rBViqdROHsepRk6nTSU+JL+1L/hRfivwYxW0IY6isPT1Y050EY2yfRveuPV3j4yuOhH9pf7L/AL64PWvpneLMHUK0kW/4dcxw27zw3RKwXUJhZwM6Dvg++MMa2OCcuW9rdJPcX1q8ELiQCJ9byFTlQEAypyB3qI4PyNc3URlh6RQAs2ZkUoBndgTlRse9YON8pXNoivNH+m/yyKwdD9NSkjNdGotuz3KJySV1sS/GhbXsV3ftcdO4aclLbAyV2A+pOn1GwxWRuCQulnJaXdtbzLCplDSmNlfU3nzvlsYGkb7fWqXSraPZldfNjpPHrmy4rxA9a7EUcVqEE2kATODuQD6eY7euNqonB+KNa3Ec8eC0ThxnsfcfQEZH5rRrNZxozgSuUQ92C6yNv6cjP80UNKtwHLU78l85ttbTikni7W6hhkcL1YLhukQwGMhiMHbH8d/QQNtBBZXVq/iVnZJleXpKSiKGU7Mca275wMbDvWPnTlM8OmSIyCXXEJchdPckYxk+1V+ojHGHgmUs5WTrGLVONi/N9bGJ31gBizZMenBAGFHrkn8VEWx6N3dz2t/BHMZupF+oOnKkjysyNkY1ABDvsM47kGufUqFS8+B3fB1W65rtV4rY3DtEJBGRdyQ7x6yMA5/djO532I32qN4TxaHhfFTcGeKeKV5geiS5RGbUrE4xnJ+UEnY/Sq5wfke5uojLD0igGWzMilBvuwJyo2PesPG+T7q0RZJo/wBNtlkVlkQn21KSAfvVVGP038FtUt7eSxcB4XbWd8t095btbwsZU0Prkk2OhenjUrb759qleU+PxST8Qup54YPFRyRojvhgTgLnbtjG/vXLqVd077sqqltkdH5KWG3s+IRS3dsGuEEUf6m2V6gyfLsp1jB9qcuCFOEXds93bLLcOCgMmwwVG+23yk/YiucV9IqHTvyFUtwdS5P4x4UQoLy2ksnjDTwzuC0RK5dVXGSM9lGR3zvvXN+JyRNcSGEEQmRig7EJqOkffTWpSrRgk2yJTukjt/DOPWVteRNBd2sVm0WlYkXD6sZ1SPjIG37j3PaqtyLbw2cl31by1Ie3kt1IkO7HSQfl+XbvXOa9aDkD37elUVFK+dyzqt8HQuUoIYLLiEMl3ah7hEjj/UOMoXyT5dl8wwax8U4jb8RsbaBriOC5sw0X6mRHKuANQcA42RTvj1qrczcsy2EoinKFigcaG1DByPbvkVEVKgn6kyHNr0tHQ+fZYZbCxSK5t5HtYmSRVfJJbpgadtx5D7VzymaVeEdKsUlLU7nZPh5KLixliMfWI6cyx69Gsr5SNQ7dhW7w+E+HljiW3UoRNGIQ51PHIXx1CipIQvl8pJ2+u1E+GPMfhrhdR8ud/wDKdm/g+aulcUvpLaSCKOQOFZEiUoIowCDhmcsepiMMcIANsnfAOKcL6qfub6VXRKNVcEcZ/DytICGhuP1kYoW0686l2J30l1Go9/SqjzsfGXeuPopGFRSy50oWJJLsF76iTn2G+CCBf5oYfNB1Ea1lkLW8ykOLebO6ZBwDk5XPY7VzTmHgFzwq5z+3UTHIB5HH9JHbtsUPp9K7dJUU3n6lg59fR7WY5g8p/vtyXvhb22iG24ZfETaSpCoxDkZJYnHkHf1x2rYuOXeIyELKscpBbEskh0qCF/ao1Nvk427d/SuX2PHxa3viLVSqB9QRv6TjUn2xlQfse9dEufjZH0RohbrEYIJ8qnC759Ru2P8AKM96tOjUhNTp3ZhUaNS/c/jh/Bp8Xh4c9tJBJcLHdBv6JEVXUkYwwOEOTnJPcH2qocvX62EnWkTW5X9L1AByDJvjJ9B9z2xit3l/mqISap4Y+vJIzNdOC/Tz2ITcYAzsBudHbGaycvcpycVuXnfUlt1GZ5DtkZzpHoWx3PYHJ9a0Zin3G7eSIxWFSSv7IsXLPVa1e/lOPOwgj0gmRyAisWI1E6tgAABp8oA2qYsrS3aUW8tyYWtY0jRUlERZtJMjg4DHBYjAONtxWy13G5jaNSttbgrbIi6zK6qfOEyC0aDf6nJrNw/aPTcrBPboviBcLsc5DAshzplZvNkHBw2w7V5anrk6nGy+x7VSHZpxoc7y+/C+N/F7FN+L1z01SDWz9OIKWY5ZixyST6nABrk1WTnrjZublifVixHsT2H4XAqt1toRtE82tK8jo/wohD23FFLBA1sAWbOFyJNzjfAra4naFOAdG1dLxFl6k0sZ2h82rAQ+b23x7mozkXjFlbWtyk9wyvdRdIqImbp/OM5GzfNmlhzHZ8OsrqG2lkuZrpemWMZiRBpZexOc4c/fb2qkk9Ta90Xi1pSfszX4jwK24dbWzXMRubi5Tq6Oo0SRJtj5PMWOffHf23y3/LNtGlnexxvJa3TdNoWkKmJzkfOoyV2J3Hpud6x8U43bcStrZZ5vDXFunRLMjOkqbYPkyQwxnGMbnftWW/5ltnSzso5WS2tm6rztGSZXGTsg3C7nv7j2qfV58kenx4NnnLg/CrKS5twk/WEQeJtZ0o2Bhe+WJ+Ylhj0GO9YOYuBWPC1iguIZLi4ePqSusxjEWSRhQAVJ2PzD6+uKjviVxS3u7s3FtKX6gClCjIU0qBnJ2Od+1bvMHMFpxVYZLiV7W5SPpuemZEkwcgjScg5J9PXHpRJ2V7+Q2ru1vBaOdOWhxDjVrAWKobRXYjvpDPsPTJ2FQt3yXbyQ3GIktHiUvC3jFm62M+VlLHDED9uNz9N9vjfxBtk4hb3ttIZRHGLeSLpshKeYlgTtnJGBVX4zYcNaSSaK7fQ5LiAQN1ATvp1HCBc7ZycD0NVipYWS0nHOxNWXB+G/4ZHfTwSribpMkcrN1CNu7Y0g/McdsYBqk8f6HiZfCauhq/T1Ek4wPffvnvvVtk4nZ/4OLMXR6okNx/2L4Jwf0/vk41dqoddaad23c5TawkdG+FFv1LbiialXVbKupzpUZEoyT6D61knvILDgz2kk8N1LNMHEcMmtY1yhPnHy5Ck++W2rT5F4xZW1rdJPcMsl1F0ioiZun84zkfN82apM0KCUqsmqPXgSaSMrn5tPftviq6dUnctq0xVjot1wbhMENjcXEMyLdK5KJIzhfl85YkNhc9gN8/TBiDy9bWtil7PG8xuJGW3hLmMKg1YZ2XzE4HYEdx+PfN/FLSaxtIobkvJaIyY6TL1NRTsT8uNPrWGLmCC74dFZ3Uhgkt21Qy6C6spzlWC+YHfuAew+tQlK18/gluN+D7fcvW0linEbeNlRJenPbmQt6jdZCCwByO4JwfpUv8UILcXMNtFbBZGhhSKQSsoQFsBdGNJH1J9ahOK8xQw8OHD7RzLrk6s0xUoGO2FUHzY2G5x2+tbfO3HrW7eK8hnZZkijUQdMkh1bOS5wuj7ZOw232JO6bvyG1Z/BPTfDy1huEtpIgyaAJLo3axurEZyIi2NOdsFSd6geG8kwwxXtzdEzxWshhRI30iZtsEsMkLhl7epO+2/rmjiNhxRkuWnNpPoVJY2iaQMR6qV2+m+PxWPlrmW0SC6sJ2kFrOdUc2kFkYAblRnYlQcDOMfXNQtVufJL034NSwlsJpbQLbFHa6WOWLquysjFVUhmycaicr3OO4BqS+Jl3bR8RdDaZMZTURMyB16eAgULhB23Ht9agJRaWkkMkE73MiTpKSIzGgVW1afN5i5IHsBUtzvcWN7dm4ju2HWKAr0G/SAXDFjkZ7AALnuatb1J5t8lb+lrFzc5i5DjfiVra2uYxPAkrFmMmn5iT5jk4VcAVq+G4b47wXh5NHV8P4jrN1NerRq0Y6enXtjHbepLj/PFul7aXlrKZTDGsDxGNkyuG1NqO3rgD3qN63DvH+N8S/T6vifD9Jupr1a9Or5Ma9857VVarZvt/ZZ6b4t+CW4byJap4+G7idns4+p1klKmRWDMpCHyqQq/XeoxuB2d1wq4ureB7eS3kVTmUyiQHT3zgA4b0AwR6ipXh3PFtL4+W5mMb3sfSWMRs3RUBlXLDZtmBOPrUdwLitlFwy6tHuiGuHyG6LkKFIA++Qufpmnq5vx+SfT45/BQ7ecowZe4Of8An6V2HlHjUPEYI7a4YrpI0MDgkfuhJ9ARsCMHtjcCuNVs2HEGhbUv5Hv/AMfrXSpT1ZW5ypz04ex3GJmJnLxx29lCmlrdtOAqk51AbiZsBkIJGMd81IwwTLAoeE3Vq6g9GXT1ogRkLudMmPbOof6VUeB8+xXcSw3ZbyMrq43ZWXdSy9pFz7g/zvVxZJJpbaUOs8aSltUfaNQjAMRnd2JwfLt6Y9cNSOp32a/fk9GjWcIuP1RfD2+/j4Kle8jcMnb9G4ezfO8cu2PpiTB/hjWsPhBHnJ4hFp98D/8AeKs1hxGZ3kjmwyCOW7UyKHHTbISM6twyuN9xtkVvcBtoZJVSS3tmLW0dwWSIDQzbFTknv3H0Brp3epgvqTK9voqjvpkv34Kzw3k7hduwy8l/J6RxjUpP2Tb8M34qx3SSSlIpk6URHls4d2YZwDIyDCRZOCBt374rDdTSu91aKTGxR2haAoFXRggMEAkViGAIbIOdq8WKNEiXLuLNhF0ykkeQ6kmQAR69YZXZgCdz7b1zlGU81ZX8cHSFanSx08LP3eX8bJf78nuNorp1imTDnMMlsdmtiqkiSJlAIjx3YbNlexBU0/nDmCK0gFrbEMAcvIFCmZx6nSACo9/Uj+cnN3xLxH0YWYgKFLMf1JMerEfKPcetcturppGLMck/6fT7V3pwcvsYqk1HyzG7kkk7k7k18pStpkFKUoBSlKAUpSgFKUoBSlKAUpSgFKUoBSlKAUpSgFKUoBSlKAUpSgFKUoD6rkHIOD7ipvhfOE8ByrHI9QSp/kd/zSlUlFS3LRk47FwsPi7ORpfD5GCHRWyPYkFSR96lIvirIgOiKJfshH9npSskqcUa41JPJDcS+Lk5J0nQTsdCKmf/ABbt/rVO4jzRNMSSxGfXJJ/k7/xX2laIUoLNjhOpJ4uRBNKUrscR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398463"/>
            <a:ext cx="27432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data:image/jpeg;base64,/9j/4AAQSkZJRgABAQAAAQABAAD/2wCEAAkGBhQRERUUERQWFBUWFRkUGBcYGB8XHxcfIhodHh4dJx8dHyceHRkvHBohHy8iJCcqLS0sHx4xNjAqNScrLSoBCQoKDgwOGg8PGikkHiI1LCwsMiwsNTApLCwvMCk0MCk0LCwsLCwsNCkvLC8sLCwtLCwpLCwqLCw0LyksLCwuLP/AABEIAFYBIAMBIgACEQEDEQH/xAAcAAEAAgMBAQEAAAAAAAAAAAAABQYDBAcCAQj/xAA/EAACAQMCBAQFAwIDBAsAAAABAgMABBESIQUGEzEUIkFRBzJhcYEjQpFSsRVyoXPR4fAkJTM0gqKys8HC0v/EABkBAQADAQEAAAAAAAAAAAAAAAABAgQDBf/EACwRAAIBAwMDAwQCAwEAAAAAAAABAgMRIRIxQQQTYSJRgTJx4fCRoRSx0TP/2gAMAwEAAhEDEQA/AOZUpU7ytyvJeSKqqSCdh21e+/oo9TXsSkoq7PJjFydkRtjwuSY+Qbe57f8AH8Ve+E/CptHUuSsSbeaZtA37YXufzV94PwOOxfpRQia5EfUBY9NSOxEZKkFgcZ7dxkjNadqXmjuklLtHPGGWeQaAAy64mZy2kMpPTKIvoprI6kpZvZGqNNRdrXZgsORbBejmYv1mKo0aKq5HcE4JBz5dyN9q2Dy7ZdVoencFlZ0GHU6ikYkwBn1UjBI77V9VIpogiieY6PMbZGx1S4keUSPhSxcA7jbFbdtZtHcG5FnedRiSza4ctlFUgqGwV8itj0I27msrqU/ds3f4tfmKX3aT/hsr8/JdlMrsGkiCMUYzRAqGDhCutcb6iB3NV3mL4SzQAsoyo31L51/I+Zf4NXa/SJrfwryvBqkklJuYimp2YsDrXyYDnOMb4HbG43M9uHbLtdXU2VfZwsKYPl36bMQDiMHJ1Y9M12hNP6JGerRnT/8AWFvP7ucOu7F4jhxj2PofzWCu78e5XhvGaH9NbtYxJIqjEbZYge+iTYH8+veuN8d4E9rIVYEAHG/cH2P1/vWqnV1Ye5jqUtOVsRlKUrucRSlKAUpSgFKUoBSlKAUpSgFKUoBSlKAUpSgFKUoBSlKAUpSgFKUoDb4XYGaQL6dz9v8Af6V+i+R+Xo7SLHl62F6gBGYxjKp9Nt/qa5j8J+DguZnUssamYgDUTp+UAepzvj6Vf76wgllaSOeYEv1ZEJkVYwBlyUCgglVwBL5T5sCsFaWuVnsjdRjpWFllO5p5uubS9aOdBJGshmiVpPOqnI8siYZVIyNLA7HG+xqX4PzVZ3euR0lkliTVHaNp0qqjcIBhWIAz5hnHpU9Ny6nErIdaJUJy0AT9MqgGI1LYbbG+wx222rlvKvDWh4iyZVpYUnMYU5DyLG2lRsM7/wA4q8FS6indrKEpV+krOKlvj9ZvcV+L95IcQBLdOwCqGIH3b/4AqIHxD4gDnxUn/lx/aoCEqGXXkrkagDgkeuCdgcV0645Us5ODNdR28kTqpddTYbY476cMmN8kZPuK3SjSpWWnfB58ZVat3q2I3hXxguV8t1HHcxnYggK3+nlP2K/kVbr6/tbVI5BILZJMO1nOpO3fUEXLRvkZBGBmuS8sf98tttX/AEiLbvnzit3/AAuS84jJFrDO88gy7Y1YY7asHBwNtq41ukpSlfa2cGih1tanFpO98WexdOHcw2st0ZIVfoRqnVMpG+GYoQq5lllMjbZ2zjOTit7mPgcl9bPJNC6TRjJLKFMsZyVJxsJVHdRnHr32s3gYuGW8axxAxB1WVmwWUE7MTjzANjv2H2rxccXdZyrT/qGUIloqA5TIGpiV1EactqBCjtv2OKVRTlaPBrVKUIqUtnc/ON3bGNyh9PX39jWKrt8T+Ai3uG0jy52/ytuv8bj+KpNbactUbmGpHTKxL2HKN5OgkhtpZEOcMq5B3x/esFry/cSytDHC7SpnUgGSuCAc/kirn8MWPg+K79rTb6eWWqhysx8da7ne5g/91ajU8+C2lY8mHinAp7UqLiJ4i2dOsYzjv/etjhPKd3dIXt4HkQHGoYAz7AsQCfoM1IfEtv8ArS7/ANp/9Fq1WfB4+McNtobaZY7m0VgYWOA+T83v6fMAcZIOKhzain7kqC1NHOeJ8Lltn6c6GN9IbS3cAjI+235rVqY5se48SVvF0TRxxxEe4VQFbOTqJG+rO9euSuErdX9vDJ8jyDUPcAFiPzjH5q+r03Zza9VkfOFcm3l0muC3kdP6sBVP2LEA/isHGOXLi00+JiaLXq0hsZOkjPY9txv61YPitxZ5OISQ5xFb6Y44xsq+UHIHbO/9q1OG8S/xB7W1vHkKoTDE6AFgXdcai53UY9N6qpStqexdxjfTyVilXS05MgPFZOHvJNs+iN1Cf0aiWBP4GK88C5FWaW+1GV0s2ZdEQHVl87quMggbISdj9KnuRI7cim0q9cpcFsJ+J28a9Z42TWY5NOVkGolHwF8oAB2Bz/NajctR33ETb2fUUmWYyGULpQBzkqEPy9xg49KdxXsO27FQpV0suXOH3NybSCa4WUlkjmcIYpGGdtKgOqnGx1GvXLHIcVw91DcPLDNaq7OQqsmF2/zE+v1FHUS3HbZSaVfeF8l2F3azywXNwrW2lpGkjXSVOTqVF8wyFOAWPbfvWvc8o2kvDZbyylnJgcJIswUas43AXt82dyfUfWo7iHbZSqVd4uTLaG2tZ7xrjRc4JlhCdOAZGA2VZi2N9seuxxiqVIBk43GTj7ZqyknsVcWtzzSrvy1ynY3zNbwzXBuRGXVyqLExGPLp3kA37kj7Vp8kcrW9+JlkklikiiaYsFVk0jA99Wd89qjuJX8Fu28FUr1GmSASFyQMnsN+5xvirlDyrZXFjcz2ktx1LUKziVUCuDncBd1zpPdjjG/evK8pW1tZQ3PEHm1XOTFFBoBCgDzMXGPUHAx3G+9O4h22RPMPKUlnHBI7xyJcKzRtGSQQNO/mAP7xUHXR/iiqCx4UI2LIIZdLMNJIxDgkZODXOKU5OUbsipFRlZHd/hrwTXYyAO8RZkXXGdLDSobYkHHmY1Kcd4O6R6ZZ3ned47VWZVQqhfUw8oGpsDufb759/DBx4M/7Q/8ApWt3mS5VpLXSwOi8QOAc4yj4Bx2O4NeTVk9LR7XSRXdi/bP8ZNZuckTiBsjpUKqBQASzswzgY8qqqjJJPtWtzzyab0RzWzBZ0IKy62wFGWGkLtqLY3/1qk808H8TDNcR+aVJXeR99UiHyxqBgYARWLZ7aWyTWbk74pND+nd7jPzEHO5G5x8qKgwFUb7VvVFpKdLdbnmOsm3Gps9iH4iHMz9dAJxpD4RVIYxZ8xAwWLEvq1fswfmFZ5OOTFCpnl0FSNPUBGMLjy9XcaSpAx3d1/ZVm4lD4y81W4VuoqPny+UFRnLDPbsd+9a/FbCe2xG0M0x1MQY20x9l+Z22Ud9z7EfWtumNo3ava9jyv8ibnJQg2k2r8Fe4VbTGYizRROVfB0qWQawpZWI/blkyCSdBYYyBXTOR+Ul4dCeoV6rnDuHYq/mOnZjgNvjYVW+VeKpbSSTXFu9uqx7uxQg5ZRhCoBl2y2RnYY3qB5p+I0t6wgtwVVzoOBktqGlkwdmUnDK2xFZ6sZ1JaI7cs30ZxhHXLfhF+s+Zkv57my8pXok50srKdWhkYNtqUkHI2NeeH8Ga9toHaeVfKiPGHZUbQSr5CkHUQMd8evvVV5Y4J4GeMCRWnllKMQcnp7HAB3wT3YDP8Zq9cl3K9ALkZZppFXO+nqtg/b0rBViqdROHsepRk6nTSU+JL+1L/hRfivwYxW0IY6isPT1Y050EY2yfRveuPV3j4yuOhH9pf7L/AL64PWvpneLMHUK0kW/4dcxw27zw3RKwXUJhZwM6Dvg++MMa2OCcuW9rdJPcX1q8ELiQCJ9byFTlQEAypyB3qI4PyNc3URlh6RQAs2ZkUoBndgTlRse9YON8pXNoivNH+m/yyKwdD9NSkjNdGotuz3KJySV1sS/GhbXsV3ftcdO4aclLbAyV2A+pOn1GwxWRuCQulnJaXdtbzLCplDSmNlfU3nzvlsYGkb7fWqXSraPZldfNjpPHrmy4rxA9a7EUcVqEE2kATODuQD6eY7euNqonB+KNa3Ec8eC0ThxnsfcfQEZH5rRrNZxozgSuUQ92C6yNv6cjP80UNKtwHLU78l85ttbTikni7W6hhkcL1YLhukQwGMhiMHbH8d/QQNtBBZXVq/iVnZJleXpKSiKGU7Mca275wMbDvWPnTlM8OmSIyCXXEJchdPckYxk+1V+ojHGHgmUs5WTrGLVONi/N9bGJ31gBizZMenBAGFHrkn8VEWx6N3dz2t/BHMZupF+oOnKkjysyNkY1ABDvsM47kGufUqFS8+B3fB1W65rtV4rY3DtEJBGRdyQ7x6yMA5/djO532I32qN4TxaHhfFTcGeKeKV5geiS5RGbUrE4xnJ+UEnY/Sq5wfke5uojLD0igGWzMilBvuwJyo2PesPG+T7q0RZJo/wBNtlkVlkQn21KSAfvVVGP038FtUt7eSxcB4XbWd8t095btbwsZU0Prkk2OhenjUrb759qleU+PxST8Qup54YPFRyRojvhgTgLnbtjG/vXLqVd077sqqltkdH5KWG3s+IRS3dsGuEEUf6m2V6gyfLsp1jB9qcuCFOEXds93bLLcOCgMmwwVG+23yk/YiucV9IqHTvyFUtwdS5P4x4UQoLy2ksnjDTwzuC0RK5dVXGSM9lGR3zvvXN+JyRNcSGEEQmRig7EJqOkffTWpSrRgk2yJTukjt/DOPWVteRNBd2sVm0WlYkXD6sZ1SPjIG37j3PaqtyLbw2cl31by1Ie3kt1IkO7HSQfl+XbvXOa9aDkD37elUVFK+dyzqt8HQuUoIYLLiEMl3ah7hEjj/UOMoXyT5dl8wwax8U4jb8RsbaBriOC5sw0X6mRHKuANQcA42RTvj1qrczcsy2EoinKFigcaG1DByPbvkVEVKgn6kyHNr0tHQ+fZYZbCxSK5t5HtYmSRVfJJbpgadtx5D7VzymaVeEdKsUlLU7nZPh5KLixliMfWI6cyx69Gsr5SNQ7dhW7w+E+HljiW3UoRNGIQ51PHIXx1CipIQvl8pJ2+u1E+GPMfhrhdR8ud/wDKdm/g+aulcUvpLaSCKOQOFZEiUoIowCDhmcsepiMMcIANsnfAOKcL6qfub6VXRKNVcEcZ/DytICGhuP1kYoW0686l2J30l1Go9/SqjzsfGXeuPopGFRSy50oWJJLsF76iTn2G+CCBf5oYfNB1Ea1lkLW8ykOLebO6ZBwDk5XPY7VzTmHgFzwq5z+3UTHIB5HH9JHbtsUPp9K7dJUU3n6lg59fR7WY5g8p/vtyXvhb22iG24ZfETaSpCoxDkZJYnHkHf1x2rYuOXeIyELKscpBbEskh0qCF/ao1Nvk427d/SuX2PHxa3viLVSqB9QRv6TjUn2xlQfse9dEufjZH0RohbrEYIJ8qnC759Ru2P8AKM96tOjUhNTp3ZhUaNS/c/jh/Bp8Xh4c9tJBJcLHdBv6JEVXUkYwwOEOTnJPcH2qocvX62EnWkTW5X9L1AByDJvjJ9B9z2xit3l/mqISap4Y+vJIzNdOC/Tz2ITcYAzsBudHbGaycvcpycVuXnfUlt1GZ5DtkZzpHoWx3PYHJ9a0Zin3G7eSIxWFSSv7IsXLPVa1e/lOPOwgj0gmRyAisWI1E6tgAABp8oA2qYsrS3aUW8tyYWtY0jRUlERZtJMjg4DHBYjAONtxWy13G5jaNSttbgrbIi6zK6qfOEyC0aDf6nJrNw/aPTcrBPboviBcLsc5DAshzplZvNkHBw2w7V5anrk6nGy+x7VSHZpxoc7y+/C+N/F7FN+L1z01SDWz9OIKWY5ZixyST6nABrk1WTnrjZublifVixHsT2H4XAqt1toRtE82tK8jo/wohD23FFLBA1sAWbOFyJNzjfAra4naFOAdG1dLxFl6k0sZ2h82rAQ+b23x7mozkXjFlbWtyk9wyvdRdIqImbp/OM5GzfNmlhzHZ8OsrqG2lkuZrpemWMZiRBpZexOc4c/fb2qkk9Ta90Xi1pSfszX4jwK24dbWzXMRubi5Tq6Oo0SRJtj5PMWOffHf23y3/LNtGlnexxvJa3TdNoWkKmJzkfOoyV2J3Hpud6x8U43bcStrZZ5vDXFunRLMjOkqbYPkyQwxnGMbnftWW/5ltnSzso5WS2tm6rztGSZXGTsg3C7nv7j2qfV58kenx4NnnLg/CrKS5twk/WEQeJtZ0o2Bhe+WJ+Ylhj0GO9YOYuBWPC1iguIZLi4ePqSusxjEWSRhQAVJ2PzD6+uKjviVxS3u7s3FtKX6gClCjIU0qBnJ2Od+1bvMHMFpxVYZLiV7W5SPpuemZEkwcgjScg5J9PXHpRJ2V7+Q2ru1vBaOdOWhxDjVrAWKobRXYjvpDPsPTJ2FQt3yXbyQ3GIktHiUvC3jFm62M+VlLHDED9uNz9N9vjfxBtk4hb3ttIZRHGLeSLpshKeYlgTtnJGBVX4zYcNaSSaK7fQ5LiAQN1ATvp1HCBc7ZycD0NVipYWS0nHOxNWXB+G/4ZHfTwSribpMkcrN1CNu7Y0g/McdsYBqk8f6HiZfCauhq/T1Ek4wPffvnvvVtk4nZ/4OLMXR6okNx/2L4Jwf0/vk41dqoddaad23c5TawkdG+FFv1LbiialXVbKupzpUZEoyT6D61knvILDgz2kk8N1LNMHEcMmtY1yhPnHy5Ck++W2rT5F4xZW1rdJPcMsl1F0ioiZun84zkfN82apM0KCUqsmqPXgSaSMrn5tPftviq6dUnctq0xVjot1wbhMENjcXEMyLdK5KJIzhfl85YkNhc9gN8/TBiDy9bWtil7PG8xuJGW3hLmMKg1YZ2XzE4HYEdx+PfN/FLSaxtIobkvJaIyY6TL1NRTsT8uNPrWGLmCC74dFZ3Uhgkt21Qy6C6spzlWC+YHfuAew+tQlK18/gluN+D7fcvW0linEbeNlRJenPbmQt6jdZCCwByO4JwfpUv8UILcXMNtFbBZGhhSKQSsoQFsBdGNJH1J9ahOK8xQw8OHD7RzLrk6s0xUoGO2FUHzY2G5x2+tbfO3HrW7eK8hnZZkijUQdMkh1bOS5wuj7ZOw232JO6bvyG1Z/BPTfDy1huEtpIgyaAJLo3axurEZyIi2NOdsFSd6geG8kwwxXtzdEzxWshhRI30iZtsEsMkLhl7epO+2/rmjiNhxRkuWnNpPoVJY2iaQMR6qV2+m+PxWPlrmW0SC6sJ2kFrOdUc2kFkYAblRnYlQcDOMfXNQtVufJL034NSwlsJpbQLbFHa6WOWLquysjFVUhmycaicr3OO4BqS+Jl3bR8RdDaZMZTURMyB16eAgULhB23Ht9agJRaWkkMkE73MiTpKSIzGgVW1afN5i5IHsBUtzvcWN7dm4ju2HWKAr0G/SAXDFjkZ7AALnuatb1J5t8lb+lrFzc5i5DjfiVra2uYxPAkrFmMmn5iT5jk4VcAVq+G4b47wXh5NHV8P4jrN1NerRq0Y6enXtjHbepLj/PFul7aXlrKZTDGsDxGNkyuG1NqO3rgD3qN63DvH+N8S/T6vifD9Jupr1a9Or5Ma9857VVarZvt/ZZ6b4t+CW4byJap4+G7idns4+p1klKmRWDMpCHyqQq/XeoxuB2d1wq4ureB7eS3kVTmUyiQHT3zgA4b0AwR6ipXh3PFtL4+W5mMb3sfSWMRs3RUBlXLDZtmBOPrUdwLitlFwy6tHuiGuHyG6LkKFIA++Qufpmnq5vx+SfT45/BQ7ecowZe4Of8An6V2HlHjUPEYI7a4YrpI0MDgkfuhJ9ARsCMHtjcCuNVs2HEGhbUv5Hv/AMfrXSpT1ZW5ypz04ex3GJmJnLxx29lCmlrdtOAqk51AbiZsBkIJGMd81IwwTLAoeE3Vq6g9GXT1ogRkLudMmPbOof6VUeB8+xXcSw3ZbyMrq43ZWXdSy9pFz7g/zvVxZJJpbaUOs8aSltUfaNQjAMRnd2JwfLt6Y9cNSOp32a/fk9GjWcIuP1RfD2+/j4Kle8jcMnb9G4ezfO8cu2PpiTB/hjWsPhBHnJ4hFp98D/8AeKs1hxGZ3kjmwyCOW7UyKHHTbISM6twyuN9xtkVvcBtoZJVSS3tmLW0dwWSIDQzbFTknv3H0Brp3epgvqTK9voqjvpkv34Kzw3k7hduwy8l/J6RxjUpP2Tb8M34qx3SSSlIpk6URHls4d2YZwDIyDCRZOCBt374rDdTSu91aKTGxR2haAoFXRggMEAkViGAIbIOdq8WKNEiXLuLNhF0ykkeQ6kmQAR69YZXZgCdz7b1zlGU81ZX8cHSFanSx08LP3eX8bJf78nuNorp1imTDnMMlsdmtiqkiSJlAIjx3YbNlexBU0/nDmCK0gFrbEMAcvIFCmZx6nSACo9/Uj+cnN3xLxH0YWYgKFLMf1JMerEfKPcetcturppGLMck/6fT7V3pwcvsYqk1HyzG7kkk7k7k18pStpkFKUoBSlKAUpSgFKUoBSlKAUpSgFKUoBSlKAUpSgFKUoBSlKAUpSgFKUoD6rkHIOD7ipvhfOE8ByrHI9QSp/kd/zSlUlFS3LRk47FwsPi7ORpfD5GCHRWyPYkFSR96lIvirIgOiKJfshH9npSskqcUa41JPJDcS+Lk5J0nQTsdCKmf/ABbt/rVO4jzRNMSSxGfXJJ/k7/xX2laIUoLNjhOpJ4uRBNKUrscR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152400" y="-246063"/>
            <a:ext cx="27432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data:image/jpeg;base64,/9j/4AAQSkZJRgABAQAAAQABAAD/2wCEAAkGBhQRERUUERQWFBUWFRkUGBcYGB8XHxcfIhodHh4dJx8dHyceHRkvHBohHy8iJCcqLS0sHx4xNjAqNScrLSoBCQoKDgwOGg8PGikkHiI1LCwsMiwsNTApLCwvMCk0MCk0LCwsLCwsNCkvLC8sLCwtLCwpLCwqLCw0LyksLCwuLP/AABEIAFYBIAMBIgACEQEDEQH/xAAcAAEAAgMBAQEAAAAAAAAAAAAABQYDBAcCAQj/xAA/EAACAQMCBAQFAwIDBAsAAAABAgMABBESIQUGEzEUIkFRBzJhcYEjQpFSsRVyoXPR4fAkJTM0gqKys8HC0v/EABkBAQADAQEAAAAAAAAAAAAAAAABAgQDBf/EACwRAAIBAwMDAwQCAwEAAAAAAAABAgMRIRIxQQQTYSJRgTJx4fCRoRSx0TP/2gAMAwEAAhEDEQA/AOZUpU7ytyvJeSKqqSCdh21e+/oo9TXsSkoq7PJjFydkRtjwuSY+Qbe57f8AH8Ve+E/CptHUuSsSbeaZtA37YXufzV94PwOOxfpRQia5EfUBY9NSOxEZKkFgcZ7dxkjNadqXmjuklLtHPGGWeQaAAy64mZy2kMpPTKIvoprI6kpZvZGqNNRdrXZgsORbBejmYv1mKo0aKq5HcE4JBz5dyN9q2Dy7ZdVoencFlZ0GHU6ikYkwBn1UjBI77V9VIpogiieY6PMbZGx1S4keUSPhSxcA7jbFbdtZtHcG5FnedRiSza4ctlFUgqGwV8itj0I27msrqU/ds3f4tfmKX3aT/hsr8/JdlMrsGkiCMUYzRAqGDhCutcb6iB3NV3mL4SzQAsoyo31L51/I+Zf4NXa/SJrfwryvBqkklJuYimp2YsDrXyYDnOMb4HbG43M9uHbLtdXU2VfZwsKYPl36bMQDiMHJ1Y9M12hNP6JGerRnT/8AWFvP7ucOu7F4jhxj2PofzWCu78e5XhvGaH9NbtYxJIqjEbZYge+iTYH8+veuN8d4E9rIVYEAHG/cH2P1/vWqnV1Ye5jqUtOVsRlKUrucRSlKAUpSgFKUoBSlKAUpSgFKUoBSlKAUpSgFKUoBSlKAUpSgFKUoDb4XYGaQL6dz9v8Af6V+i+R+Xo7SLHl62F6gBGYxjKp9Nt/qa5j8J+DguZnUssamYgDUTp+UAepzvj6Vf76wgllaSOeYEv1ZEJkVYwBlyUCgglVwBL5T5sCsFaWuVnsjdRjpWFllO5p5uubS9aOdBJGshmiVpPOqnI8siYZVIyNLA7HG+xqX4PzVZ3euR0lkliTVHaNp0qqjcIBhWIAz5hnHpU9Ny6nErIdaJUJy0AT9MqgGI1LYbbG+wx222rlvKvDWh4iyZVpYUnMYU5DyLG2lRsM7/wA4q8FS6indrKEpV+krOKlvj9ZvcV+L95IcQBLdOwCqGIH3b/4AqIHxD4gDnxUn/lx/aoCEqGXXkrkagDgkeuCdgcV0645Us5ODNdR28kTqpddTYbY476cMmN8kZPuK3SjSpWWnfB58ZVat3q2I3hXxguV8t1HHcxnYggK3+nlP2K/kVbr6/tbVI5BILZJMO1nOpO3fUEXLRvkZBGBmuS8sf98tttX/AEiLbvnzit3/AAuS84jJFrDO88gy7Y1YY7asHBwNtq41ukpSlfa2cGih1tanFpO98WexdOHcw2st0ZIVfoRqnVMpG+GYoQq5lllMjbZ2zjOTit7mPgcl9bPJNC6TRjJLKFMsZyVJxsJVHdRnHr32s3gYuGW8axxAxB1WVmwWUE7MTjzANjv2H2rxccXdZyrT/qGUIloqA5TIGpiV1EactqBCjtv2OKVRTlaPBrVKUIqUtnc/ON3bGNyh9PX39jWKrt8T+Ai3uG0jy52/ytuv8bj+KpNbactUbmGpHTKxL2HKN5OgkhtpZEOcMq5B3x/esFry/cSytDHC7SpnUgGSuCAc/kirn8MWPg+K79rTb6eWWqhysx8da7ne5g/91ajU8+C2lY8mHinAp7UqLiJ4i2dOsYzjv/etjhPKd3dIXt4HkQHGoYAz7AsQCfoM1IfEtv8ArS7/ANp/9Fq1WfB4+McNtobaZY7m0VgYWOA+T83v6fMAcZIOKhzain7kqC1NHOeJ8Lltn6c6GN9IbS3cAjI+235rVqY5se48SVvF0TRxxxEe4VQFbOTqJG+rO9euSuErdX9vDJ8jyDUPcAFiPzjH5q+r03Zza9VkfOFcm3l0muC3kdP6sBVP2LEA/isHGOXLi00+JiaLXq0hsZOkjPY9txv61YPitxZ5OISQ5xFb6Y44xsq+UHIHbO/9q1OG8S/xB7W1vHkKoTDE6AFgXdcai53UY9N6qpStqexdxjfTyVilXS05MgPFZOHvJNs+iN1Cf0aiWBP4GK88C5FWaW+1GV0s2ZdEQHVl87quMggbISdj9KnuRI7cim0q9cpcFsJ+J28a9Z42TWY5NOVkGolHwF8oAB2Bz/NajctR33ETb2fUUmWYyGULpQBzkqEPy9xg49KdxXsO27FQpV0suXOH3NybSCa4WUlkjmcIYpGGdtKgOqnGx1GvXLHIcVw91DcPLDNaq7OQqsmF2/zE+v1FHUS3HbZSaVfeF8l2F3azywXNwrW2lpGkjXSVOTqVF8wyFOAWPbfvWvc8o2kvDZbyylnJgcJIswUas43AXt82dyfUfWo7iHbZSqVd4uTLaG2tZ7xrjRc4JlhCdOAZGA2VZi2N9seuxxiqVIBk43GTj7ZqyknsVcWtzzSrvy1ynY3zNbwzXBuRGXVyqLExGPLp3kA37kj7Vp8kcrW9+JlkklikiiaYsFVk0jA99Wd89qjuJX8Fu28FUr1GmSASFyQMnsN+5xvirlDyrZXFjcz2ktx1LUKziVUCuDncBd1zpPdjjG/evK8pW1tZQ3PEHm1XOTFFBoBCgDzMXGPUHAx3G+9O4h22RPMPKUlnHBI7xyJcKzRtGSQQNO/mAP7xUHXR/iiqCx4UI2LIIZdLMNJIxDgkZODXOKU5OUbsipFRlZHd/hrwTXYyAO8RZkXXGdLDSobYkHHmY1Kcd4O6R6ZZ3ned47VWZVQqhfUw8oGpsDufb759/DBx4M/7Q/8ApWt3mS5VpLXSwOi8QOAc4yj4Bx2O4NeTVk9LR7XSRXdi/bP8ZNZuckTiBsjpUKqBQASzswzgY8qqqjJJPtWtzzyab0RzWzBZ0IKy62wFGWGkLtqLY3/1qk808H8TDNcR+aVJXeR99UiHyxqBgYARWLZ7aWyTWbk74pND+nd7jPzEHO5G5x8qKgwFUb7VvVFpKdLdbnmOsm3Gps9iH4iHMz9dAJxpD4RVIYxZ8xAwWLEvq1fswfmFZ5OOTFCpnl0FSNPUBGMLjy9XcaSpAx3d1/ZVm4lD4y81W4VuoqPny+UFRnLDPbsd+9a/FbCe2xG0M0x1MQY20x9l+Z22Ud9z7EfWtumNo3ava9jyv8ibnJQg2k2r8Fe4VbTGYizRROVfB0qWQawpZWI/blkyCSdBYYyBXTOR+Ul4dCeoV6rnDuHYq/mOnZjgNvjYVW+VeKpbSSTXFu9uqx7uxQg5ZRhCoBl2y2RnYY3qB5p+I0t6wgtwVVzoOBktqGlkwdmUnDK2xFZ6sZ1JaI7cs30ZxhHXLfhF+s+Zkv57my8pXok50srKdWhkYNtqUkHI2NeeH8Ga9toHaeVfKiPGHZUbQSr5CkHUQMd8evvVV5Y4J4GeMCRWnllKMQcnp7HAB3wT3YDP8Zq9cl3K9ALkZZppFXO+nqtg/b0rBViqdROHsepRk6nTSU+JL+1L/hRfivwYxW0IY6isPT1Y050EY2yfRveuPV3j4yuOhH9pf7L/AL64PWvpneLMHUK0kW/4dcxw27zw3RKwXUJhZwM6Dvg++MMa2OCcuW9rdJPcX1q8ELiQCJ9byFTlQEAypyB3qI4PyNc3URlh6RQAs2ZkUoBndgTlRse9YON8pXNoivNH+m/yyKwdD9NSkjNdGotuz3KJySV1sS/GhbXsV3ftcdO4aclLbAyV2A+pOn1GwxWRuCQulnJaXdtbzLCplDSmNlfU3nzvlsYGkb7fWqXSraPZldfNjpPHrmy4rxA9a7EUcVqEE2kATODuQD6eY7euNqonB+KNa3Ec8eC0ThxnsfcfQEZH5rRrNZxozgSuUQ92C6yNv6cjP80UNKtwHLU78l85ttbTikni7W6hhkcL1YLhukQwGMhiMHbH8d/QQNtBBZXVq/iVnZJleXpKSiKGU7Mca275wMbDvWPnTlM8OmSIyCXXEJchdPckYxk+1V+ojHGHgmUs5WTrGLVONi/N9bGJ31gBizZMenBAGFHrkn8VEWx6N3dz2t/BHMZupF+oOnKkjysyNkY1ABDvsM47kGufUqFS8+B3fB1W65rtV4rY3DtEJBGRdyQ7x6yMA5/djO532I32qN4TxaHhfFTcGeKeKV5geiS5RGbUrE4xnJ+UEnY/Sq5wfke5uojLD0igGWzMilBvuwJyo2PesPG+T7q0RZJo/wBNtlkVlkQn21KSAfvVVGP038FtUt7eSxcB4XbWd8t095btbwsZU0Prkk2OhenjUrb759qleU+PxST8Qup54YPFRyRojvhgTgLnbtjG/vXLqVd077sqqltkdH5KWG3s+IRS3dsGuEEUf6m2V6gyfLsp1jB9qcuCFOEXds93bLLcOCgMmwwVG+23yk/YiucV9IqHTvyFUtwdS5P4x4UQoLy2ksnjDTwzuC0RK5dVXGSM9lGR3zvvXN+JyRNcSGEEQmRig7EJqOkffTWpSrRgk2yJTukjt/DOPWVteRNBd2sVm0WlYkXD6sZ1SPjIG37j3PaqtyLbw2cl31by1Ie3kt1IkO7HSQfl+XbvXOa9aDkD37elUVFK+dyzqt8HQuUoIYLLiEMl3ah7hEjj/UOMoXyT5dl8wwax8U4jb8RsbaBriOC5sw0X6mRHKuANQcA42RTvj1qrczcsy2EoinKFigcaG1DByPbvkVEVKgn6kyHNr0tHQ+fZYZbCxSK5t5HtYmSRVfJJbpgadtx5D7VzymaVeEdKsUlLU7nZPh5KLixliMfWI6cyx69Gsr5SNQ7dhW7w+E+HljiW3UoRNGIQ51PHIXx1CipIQvl8pJ2+u1E+GPMfhrhdR8ud/wDKdm/g+aulcUvpLaSCKOQOFZEiUoIowCDhmcsepiMMcIANsnfAOKcL6qfub6VXRKNVcEcZ/DytICGhuP1kYoW0686l2J30l1Go9/SqjzsfGXeuPopGFRSy50oWJJLsF76iTn2G+CCBf5oYfNB1Ea1lkLW8ykOLebO6ZBwDk5XPY7VzTmHgFzwq5z+3UTHIB5HH9JHbtsUPp9K7dJUU3n6lg59fR7WY5g8p/vtyXvhb22iG24ZfETaSpCoxDkZJYnHkHf1x2rYuOXeIyELKscpBbEskh0qCF/ao1Nvk427d/SuX2PHxa3viLVSqB9QRv6TjUn2xlQfse9dEufjZH0RohbrEYIJ8qnC759Ru2P8AKM96tOjUhNTp3ZhUaNS/c/jh/Bp8Xh4c9tJBJcLHdBv6JEVXUkYwwOEOTnJPcH2qocvX62EnWkTW5X9L1AByDJvjJ9B9z2xit3l/mqISap4Y+vJIzNdOC/Tz2ITcYAzsBudHbGaycvcpycVuXnfUlt1GZ5DtkZzpHoWx3PYHJ9a0Zin3G7eSIxWFSSv7IsXLPVa1e/lOPOwgj0gmRyAisWI1E6tgAABp8oA2qYsrS3aUW8tyYWtY0jRUlERZtJMjg4DHBYjAONtxWy13G5jaNSttbgrbIi6zK6qfOEyC0aDf6nJrNw/aPTcrBPboviBcLsc5DAshzplZvNkHBw2w7V5anrk6nGy+x7VSHZpxoc7y+/C+N/F7FN+L1z01SDWz9OIKWY5ZixyST6nABrk1WTnrjZublifVixHsT2H4XAqt1toRtE82tK8jo/wohD23FFLBA1sAWbOFyJNzjfAra4naFOAdG1dLxFl6k0sZ2h82rAQ+b23x7mozkXjFlbWtyk9wyvdRdIqImbp/OM5GzfNmlhzHZ8OsrqG2lkuZrpemWMZiRBpZexOc4c/fb2qkk9Ta90Xi1pSfszX4jwK24dbWzXMRubi5Tq6Oo0SRJtj5PMWOffHf23y3/LNtGlnexxvJa3TdNoWkKmJzkfOoyV2J3Hpud6x8U43bcStrZZ5vDXFunRLMjOkqbYPkyQwxnGMbnftWW/5ltnSzso5WS2tm6rztGSZXGTsg3C7nv7j2qfV58kenx4NnnLg/CrKS5twk/WEQeJtZ0o2Bhe+WJ+Ylhj0GO9YOYuBWPC1iguIZLi4ePqSusxjEWSRhQAVJ2PzD6+uKjviVxS3u7s3FtKX6gClCjIU0qBnJ2Od+1bvMHMFpxVYZLiV7W5SPpuemZEkwcgjScg5J9PXHpRJ2V7+Q2ru1vBaOdOWhxDjVrAWKobRXYjvpDPsPTJ2FQt3yXbyQ3GIktHiUvC3jFm62M+VlLHDED9uNz9N9vjfxBtk4hb3ttIZRHGLeSLpshKeYlgTtnJGBVX4zYcNaSSaK7fQ5LiAQN1ATvp1HCBc7ZycD0NVipYWS0nHOxNWXB+G/4ZHfTwSribpMkcrN1CNu7Y0g/McdsYBqk8f6HiZfCauhq/T1Ek4wPffvnvvVtk4nZ/4OLMXR6okNx/2L4Jwf0/vk41dqoddaad23c5TawkdG+FFv1LbiialXVbKupzpUZEoyT6D61knvILDgz2kk8N1LNMHEcMmtY1yhPnHy5Ck++W2rT5F4xZW1rdJPcMsl1F0ioiZun84zkfN82apM0KCUqsmqPXgSaSMrn5tPftviq6dUnctq0xVjot1wbhMENjcXEMyLdK5KJIzhfl85YkNhc9gN8/TBiDy9bWtil7PG8xuJGW3hLmMKg1YZ2XzE4HYEdx+PfN/FLSaxtIobkvJaIyY6TL1NRTsT8uNPrWGLmCC74dFZ3Uhgkt21Qy6C6spzlWC+YHfuAew+tQlK18/gluN+D7fcvW0linEbeNlRJenPbmQt6jdZCCwByO4JwfpUv8UILcXMNtFbBZGhhSKQSsoQFsBdGNJH1J9ahOK8xQw8OHD7RzLrk6s0xUoGO2FUHzY2G5x2+tbfO3HrW7eK8hnZZkijUQdMkh1bOS5wuj7ZOw232JO6bvyG1Z/BPTfDy1huEtpIgyaAJLo3axurEZyIi2NOdsFSd6geG8kwwxXtzdEzxWshhRI30iZtsEsMkLhl7epO+2/rmjiNhxRkuWnNpPoVJY2iaQMR6qV2+m+PxWPlrmW0SC6sJ2kFrOdUc2kFkYAblRnYlQcDOMfXNQtVufJL034NSwlsJpbQLbFHa6WOWLquysjFVUhmycaicr3OO4BqS+Jl3bR8RdDaZMZTURMyB16eAgULhB23Ht9agJRaWkkMkE73MiTpKSIzGgVW1afN5i5IHsBUtzvcWN7dm4ju2HWKAr0G/SAXDFjkZ7AALnuatb1J5t8lb+lrFzc5i5DjfiVra2uYxPAkrFmMmn5iT5jk4VcAVq+G4b47wXh5NHV8P4jrN1NerRq0Y6enXtjHbepLj/PFul7aXlrKZTDGsDxGNkyuG1NqO3rgD3qN63DvH+N8S/T6vifD9Jupr1a9Or5Ma9857VVarZvt/ZZ6b4t+CW4byJap4+G7idns4+p1klKmRWDMpCHyqQq/XeoxuB2d1wq4ureB7eS3kVTmUyiQHT3zgA4b0AwR6ipXh3PFtL4+W5mMb3sfSWMRs3RUBlXLDZtmBOPrUdwLitlFwy6tHuiGuHyG6LkKFIA++Qufpmnq5vx+SfT45/BQ7ecowZe4Of8An6V2HlHjUPEYI7a4YrpI0MDgkfuhJ9ARsCMHtjcCuNVs2HEGhbUv5Hv/AMfrXSpT1ZW5ypz04ex3GJmJnLxx29lCmlrdtOAqk51AbiZsBkIJGMd81IwwTLAoeE3Vq6g9GXT1ogRkLudMmPbOof6VUeB8+xXcSw3ZbyMrq43ZWXdSy9pFz7g/zvVxZJJpbaUOs8aSltUfaNQjAMRnd2JwfLt6Y9cNSOp32a/fk9GjWcIuP1RfD2+/j4Kle8jcMnb9G4ezfO8cu2PpiTB/hjWsPhBHnJ4hFp98D/8AeKs1hxGZ3kjmwyCOW7UyKHHTbISM6twyuN9xtkVvcBtoZJVSS3tmLW0dwWSIDQzbFTknv3H0Brp3epgvqTK9voqjvpkv34Kzw3k7hduwy8l/J6RxjUpP2Tb8M34qx3SSSlIpk6URHls4d2YZwDIyDCRZOCBt374rDdTSu91aKTGxR2haAoFXRggMEAkViGAIbIOdq8WKNEiXLuLNhF0ykkeQ6kmQAR69YZXZgCdz7b1zlGU81ZX8cHSFanSx08LP3eX8bJf78nuNorp1imTDnMMlsdmtiqkiSJlAIjx3YbNlexBU0/nDmCK0gFrbEMAcvIFCmZx6nSACo9/Uj+cnN3xLxH0YWYgKFLMf1JMerEfKPcetcturppGLMck/6fT7V3pwcvsYqk1HyzG7kkk7k7k18pStpkFKUoBSlKAUpSgFKUoBSlKAUpSgFKUoBSlKAUpSgFKUoBSlKAUpSgFKUoD6rkHIOD7ipvhfOE8ByrHI9QSp/kd/zSlUlFS3LRk47FwsPi7ORpfD5GCHRWyPYkFSR96lIvirIgOiKJfshH9npSskqcUa41JPJDcS+Lk5J0nQTsdCKmf/ABbt/rVO4jzRNMSSxGfXJJ/k7/xX2laIUoLNjhOpJ4uRBNKUrscR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304800" y="-93663"/>
            <a:ext cx="27432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74" y="5638800"/>
            <a:ext cx="1698401" cy="1045170"/>
          </a:xfrm>
          <a:prstGeom prst="rect">
            <a:avLst/>
          </a:prstGeom>
          <a:blipFill dpi="0" rotWithShape="1">
            <a:blip r:embed="rId5">
              <a:alphaModFix amt="1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38650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ACE RECONCILIATION PROTOTYPE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3510"/>
            <a:ext cx="8229600" cy="4351338"/>
          </a:xfrm>
        </p:spPr>
        <p:txBody>
          <a:bodyPr>
            <a:normAutofit lnSpcReduction="10000"/>
          </a:bodyPr>
          <a:lstStyle/>
          <a:p>
            <a:pPr marL="45720" lvl="1" indent="0" algn="ctr">
              <a:buClr>
                <a:schemeClr val="accent1"/>
              </a:buClr>
              <a:buNone/>
            </a:pPr>
            <a:r>
              <a:rPr lang="en-US" sz="2800" b="1" u="none" strike="noStrike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Submitted Data:  Entry-by-Entry (current) and Change (new)</a:t>
            </a:r>
          </a:p>
          <a:p>
            <a:pPr marL="45720" lvl="1" indent="0" algn="ctr">
              <a:buClr>
                <a:schemeClr val="accent1"/>
              </a:buClr>
              <a:buNone/>
            </a:pPr>
            <a:endParaRPr lang="en-US" sz="1200" b="1" i="0" u="none" strike="noStrike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398463" lvl="1" indent="-354013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Just as with No-Change Reconciliations, filers will no longer be required to submit hard copies of Reconciliation packages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sz="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76263" lvl="1" indent="-177800">
              <a:buClr>
                <a:schemeClr val="accent1"/>
              </a:buClr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No more CDs, No more Excel Spreadsheets</a:t>
            </a:r>
          </a:p>
          <a:p>
            <a:pPr marL="573088" lvl="1" indent="-285750">
              <a:buClr>
                <a:schemeClr val="accent1"/>
              </a:buClr>
            </a:pP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96875" lvl="1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All submissions will be electronic via Electronic Data Interchange (EDI) Transmission</a:t>
            </a:r>
          </a:p>
          <a:p>
            <a:pPr marL="287338" lvl="1" indent="-233363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76263" lvl="1" indent="-177800">
              <a:buClr>
                <a:schemeClr val="accent1"/>
              </a:buClr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Association File and Line Item Data must be submitted using EDI</a:t>
            </a:r>
          </a:p>
          <a:p>
            <a:pPr marL="287338" lvl="1" indent="0">
              <a:buClr>
                <a:schemeClr val="accent1"/>
              </a:buClr>
              <a:buNone/>
            </a:pPr>
            <a:endParaRPr lang="en-US" sz="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76263" lvl="1" indent="-177800">
              <a:buClr>
                <a:schemeClr val="accent1"/>
              </a:buClr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In addition, the required declaration statements must also be submitted using EDI for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FTA Reconciliations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74" y="5638800"/>
            <a:ext cx="1698401" cy="1045170"/>
          </a:xfrm>
          <a:prstGeom prst="rect">
            <a:avLst/>
          </a:prstGeom>
          <a:blipFill dpi="0" rotWithShape="1">
            <a:blip r:embed="rId4">
              <a:alphaModFix amt="1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386845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ACE RECONCILIATION PROTOTYPE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45720" lvl="1" indent="0" algn="ctr"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Values/Duties/Taxes/Fees</a:t>
            </a:r>
          </a:p>
          <a:p>
            <a:pPr marL="45720" lvl="1" indent="0">
              <a:buClr>
                <a:schemeClr val="accent1"/>
              </a:buClr>
              <a:buNone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347663" lvl="1" indent="-303213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Only Reconciled Amounts must be transmitted</a:t>
            </a:r>
          </a:p>
          <a:p>
            <a:pPr marL="731520" lvl="2" indent="-342900">
              <a:buClr>
                <a:schemeClr val="accent1"/>
              </a:buClr>
            </a:pPr>
            <a:endParaRPr lang="en-US" sz="300" b="1" dirty="0" smtClean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515938" lvl="2" indent="-168275">
              <a:buClr>
                <a:schemeClr val="accent1"/>
              </a:buClr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It is no longer necessary to transmit original amounts on the association file</a:t>
            </a:r>
          </a:p>
          <a:p>
            <a:pPr marL="731520" lvl="2" indent="-342900">
              <a:buClr>
                <a:schemeClr val="accent1"/>
              </a:buClr>
            </a:pPr>
            <a:endParaRPr lang="en-US" sz="300" b="1" dirty="0" smtClean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515938" lvl="2" indent="-168275">
              <a:buClr>
                <a:schemeClr val="accent1"/>
              </a:buClr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Reconciled amounts must be transmitted for the Line Item Data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02920" lvl="1" indent="-457200">
              <a:buClr>
                <a:schemeClr val="accent1"/>
              </a:buClr>
            </a:pPr>
            <a:endParaRPr lang="en-US" sz="2800" dirty="0" smtClean="0"/>
          </a:p>
          <a:p>
            <a:pPr marL="45720" lvl="1" indent="0">
              <a:buClr>
                <a:schemeClr val="accent1"/>
              </a:buClr>
              <a:buNone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74" y="5638800"/>
            <a:ext cx="1698401" cy="1045170"/>
          </a:xfrm>
          <a:prstGeom prst="rect">
            <a:avLst/>
          </a:prstGeom>
          <a:blipFill dpi="0" rotWithShape="1">
            <a:blip r:embed="rId4">
              <a:alphaModFix amt="1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342522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ACE RECONCILIATION PROTOTYPE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 algn="ctr" fontAlgn="b">
              <a:buNone/>
            </a:pPr>
            <a:r>
              <a:rPr lang="en-US" sz="2800" b="1" u="none" strike="noStrike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Filing Locations</a:t>
            </a:r>
            <a:endParaRPr lang="en-US" sz="2800" b="1" i="0" u="none" strike="noStrike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sz="1200" dirty="0" smtClean="0"/>
          </a:p>
          <a:p>
            <a:pPr marL="347663" lvl="1" indent="-303213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Effective October 1, 2016 importers may file Reconciliation Entries at any Port of Entry</a:t>
            </a:r>
          </a:p>
          <a:p>
            <a:pPr marL="45720" lvl="1" indent="0">
              <a:buClr>
                <a:schemeClr val="accent1"/>
              </a:buClr>
              <a:buNone/>
            </a:pP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7663" lvl="1" indent="-303213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Reconciliation Entries will be processed by Center of Excellence and Expertise (Center) personnel</a:t>
            </a:r>
          </a:p>
          <a:p>
            <a:pPr marL="45720" lvl="1" indent="0">
              <a:buClr>
                <a:schemeClr val="accent1"/>
              </a:buClr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74" y="5638800"/>
            <a:ext cx="1698401" cy="1045170"/>
          </a:xfrm>
          <a:prstGeom prst="rect">
            <a:avLst/>
          </a:prstGeom>
          <a:blipFill dpi="0" rotWithShape="1">
            <a:blip r:embed="rId4">
              <a:alphaModFix amt="1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10669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ACE RECONCILIATION PROTOTYPE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45720" lvl="1" indent="0" algn="ctr"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Reports/DQ </a:t>
            </a:r>
          </a:p>
          <a:p>
            <a:pPr marL="45720" lvl="1" indent="0" algn="ctr">
              <a:buClr>
                <a:schemeClr val="accent1"/>
              </a:buClr>
              <a:buNone/>
            </a:pPr>
            <a:endParaRPr lang="en-US" sz="1200" b="1" i="0" u="none" strike="noStrike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347663" lvl="1" indent="-303213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ITRAC Reports have been eliminated but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Masterfile Extract and the Liquidation Extract are still available for a fee</a:t>
            </a:r>
          </a:p>
          <a:p>
            <a:pPr marL="45720" lvl="1" indent="0">
              <a:buClr>
                <a:schemeClr val="accent1"/>
              </a:buClr>
              <a:buNone/>
            </a:pP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7663" lvl="1" indent="-303213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ACE Reports will be available to track entries flagged for Reconciliation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lvl="1" indent="0">
              <a:buClr>
                <a:schemeClr val="accent1"/>
              </a:buCl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74" y="5638800"/>
            <a:ext cx="1698401" cy="1045170"/>
          </a:xfrm>
          <a:prstGeom prst="rect">
            <a:avLst/>
          </a:prstGeom>
          <a:blipFill dpi="0" rotWithShape="1">
            <a:blip r:embed="rId4">
              <a:alphaModFix amt="1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142310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5667</TotalTime>
  <Words>641</Words>
  <Application>Microsoft Office PowerPoint</Application>
  <PresentationFormat>On-screen Show (4:3)</PresentationFormat>
  <Paragraphs>129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Wingdings</vt:lpstr>
      <vt:lpstr>Wingdings 2</vt:lpstr>
      <vt:lpstr>Office Theme</vt:lpstr>
      <vt:lpstr>ACE RECONCILIATION PROTOTYPE</vt:lpstr>
      <vt:lpstr>PowerPoint Presentation</vt:lpstr>
      <vt:lpstr>ACE RECONCILIATION PROTOTYPE </vt:lpstr>
      <vt:lpstr>ACE RECONCILIATION PROTOTYPE</vt:lpstr>
      <vt:lpstr> ACE RECONCILIATION PROTOTYPE</vt:lpstr>
      <vt:lpstr>ACE RECONCILIATION PROTOTYPE</vt:lpstr>
      <vt:lpstr>ACE RECONCILIATION PROTOTYPE</vt:lpstr>
      <vt:lpstr>ACE RECONCILIATION PROTOTYPE</vt:lpstr>
      <vt:lpstr>ACE RECONCILIATION PROTOTYPE</vt:lpstr>
      <vt:lpstr>Contact Information for   Reconciliation</vt:lpstr>
    </vt:vector>
  </TitlesOfParts>
  <Company>U.S. Customs &amp; Border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 S. Customs and Border Protection Import Specialist OJT</dc:title>
  <dc:creator>Authorized User</dc:creator>
  <cp:lastModifiedBy>Merit Tremper</cp:lastModifiedBy>
  <cp:revision>261</cp:revision>
  <cp:lastPrinted>2016-08-18T14:25:56Z</cp:lastPrinted>
  <dcterms:created xsi:type="dcterms:W3CDTF">2012-09-27T18:16:36Z</dcterms:created>
  <dcterms:modified xsi:type="dcterms:W3CDTF">2016-08-19T16:39:08Z</dcterms:modified>
</cp:coreProperties>
</file>